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handoutMasterIdLst>
    <p:handoutMasterId r:id="rId41"/>
  </p:handoutMasterIdLst>
  <p:sldIdLst>
    <p:sldId id="256" r:id="rId2"/>
    <p:sldId id="257" r:id="rId3"/>
    <p:sldId id="282" r:id="rId4"/>
    <p:sldId id="283" r:id="rId5"/>
    <p:sldId id="284" r:id="rId6"/>
    <p:sldId id="286" r:id="rId7"/>
    <p:sldId id="285" r:id="rId8"/>
    <p:sldId id="289" r:id="rId9"/>
    <p:sldId id="290" r:id="rId10"/>
    <p:sldId id="291" r:id="rId11"/>
    <p:sldId id="258" r:id="rId12"/>
    <p:sldId id="259" r:id="rId13"/>
    <p:sldId id="260" r:id="rId14"/>
    <p:sldId id="261" r:id="rId15"/>
    <p:sldId id="262" r:id="rId16"/>
    <p:sldId id="292" r:id="rId17"/>
    <p:sldId id="263" r:id="rId18"/>
    <p:sldId id="267" r:id="rId19"/>
    <p:sldId id="293" r:id="rId20"/>
    <p:sldId id="294" r:id="rId21"/>
    <p:sldId id="265" r:id="rId22"/>
    <p:sldId id="268" r:id="rId23"/>
    <p:sldId id="295" r:id="rId24"/>
    <p:sldId id="273" r:id="rId25"/>
    <p:sldId id="269" r:id="rId26"/>
    <p:sldId id="274" r:id="rId27"/>
    <p:sldId id="296" r:id="rId28"/>
    <p:sldId id="270" r:id="rId29"/>
    <p:sldId id="271" r:id="rId30"/>
    <p:sldId id="275" r:id="rId31"/>
    <p:sldId id="272" r:id="rId32"/>
    <p:sldId id="276" r:id="rId33"/>
    <p:sldId id="299" r:id="rId34"/>
    <p:sldId id="277" r:id="rId35"/>
    <p:sldId id="278" r:id="rId36"/>
    <p:sldId id="298" r:id="rId37"/>
    <p:sldId id="279" r:id="rId38"/>
    <p:sldId id="281" r:id="rId39"/>
    <p:sldId id="300" r:id="rId40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67"/>
    <p:restoredTop sz="93023"/>
  </p:normalViewPr>
  <p:slideViewPr>
    <p:cSldViewPr snapToGrid="0" snapToObjects="1">
      <p:cViewPr varScale="1">
        <p:scale>
          <a:sx n="64" d="100"/>
          <a:sy n="64" d="100"/>
        </p:scale>
        <p:origin x="3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0B5042-BE15-4C49-A70C-32180CF387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F18E3-EABF-6349-BE9E-B1C0027AB1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F3809-F070-0C4B-9635-FC187F2ECA04}" type="datetimeFigureOut">
              <a:rPr lang="en-US" smtClean="0"/>
              <a:t>8/31/20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83D9F-43F7-7046-8DAF-E5914B49B4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55B4B-231B-6F40-AFBC-55A6581BD5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ECCCA-6033-C24A-BEA5-F5CFDC180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4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5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44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336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55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52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637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8/31/20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54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2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9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799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8/31/20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14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2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18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65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8/31/20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0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726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8/31/20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993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hyperlink" Target="mailto:Sriastutiindriyati@yahoo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529EA-AFAF-CE48-A6E6-5009F6605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71" y="2104838"/>
            <a:ext cx="7636933" cy="1646302"/>
          </a:xfrm>
        </p:spPr>
        <p:txBody>
          <a:bodyPr/>
          <a:lstStyle/>
          <a:p>
            <a:br>
              <a:rPr lang="en-US" sz="4000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br>
              <a:rPr lang="en-US" sz="4000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br>
              <a:rPr lang="en-US" sz="4000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Pengabdian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Masyarakat</a:t>
            </a:r>
            <a:r>
              <a:rPr lang="en-US" sz="2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br>
              <a:rPr lang="en-US" dirty="0"/>
            </a:br>
            <a:r>
              <a:rPr lang="en-US" sz="1600" i="1" dirty="0"/>
              <a:t>Web-Based Community Services</a:t>
            </a:r>
            <a:br>
              <a:rPr lang="en-US" sz="3600" dirty="0"/>
            </a:br>
            <a:br>
              <a:rPr lang="en-US" sz="3600" dirty="0"/>
            </a:br>
            <a:r>
              <a:rPr lang="en-US" sz="2000" dirty="0"/>
              <a:t>Title:</a:t>
            </a:r>
            <a:br>
              <a:rPr lang="en-US" sz="3600" i="1" dirty="0"/>
            </a:br>
            <a:r>
              <a:rPr lang="en-US" sz="3600" b="1" i="1" dirty="0">
                <a:solidFill>
                  <a:srgbClr val="FFC000"/>
                </a:solidFill>
              </a:rPr>
              <a:t>New Normal Life: Architectural Impacts</a:t>
            </a:r>
            <a:br>
              <a:rPr lang="en-US" sz="36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16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Spatial and Technological Conceptual Changes on Public Space</a:t>
            </a:r>
            <a:endParaRPr lang="en-US" sz="3600" b="1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D207B-3D00-2F44-A42A-49CA32BB7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084" y="4448398"/>
            <a:ext cx="6243398" cy="177349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By: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Prof. Ir. Sri astuti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indriyati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ms.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ph.D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l"/>
            <a:endParaRPr lang="en-US" sz="1600" dirty="0"/>
          </a:p>
          <a:p>
            <a:pPr algn="l"/>
            <a:r>
              <a:rPr lang="en-US" sz="1600" dirty="0" err="1"/>
              <a:t>Senin</a:t>
            </a:r>
            <a:r>
              <a:rPr lang="en-US" sz="1600" dirty="0"/>
              <a:t>, 31 </a:t>
            </a:r>
            <a:r>
              <a:rPr lang="en-US" sz="1600" dirty="0" err="1"/>
              <a:t>Agustus</a:t>
            </a:r>
            <a:r>
              <a:rPr lang="en-US" sz="1600" dirty="0"/>
              <a:t> 2020</a:t>
            </a:r>
          </a:p>
          <a:p>
            <a:pPr algn="l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32C3F3-F0E4-2243-B27C-3B0B70CDA268}"/>
              </a:ext>
            </a:extLst>
          </p:cNvPr>
          <p:cNvSpPr/>
          <p:nvPr/>
        </p:nvSpPr>
        <p:spPr>
          <a:xfrm>
            <a:off x="7444269" y="1933331"/>
            <a:ext cx="4051739" cy="43363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E116C21-9337-844F-9FE5-57243B628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687" y="1257300"/>
            <a:ext cx="2863314" cy="2483276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12545A6-2401-4E41-B4B1-51BB6423A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6399">
            <a:off x="9553919" y="3913798"/>
            <a:ext cx="2062694" cy="2604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51536A-10D4-2E47-B512-EF8FD188C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1873">
            <a:off x="7112546" y="3899843"/>
            <a:ext cx="1993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949" y="220874"/>
            <a:ext cx="11468745" cy="1206915"/>
          </a:xfrm>
        </p:spPr>
        <p:txBody>
          <a:bodyPr>
            <a:normAutofit/>
          </a:bodyPr>
          <a:lstStyle/>
          <a:p>
            <a:r>
              <a:rPr lang="en-US" sz="2800" b="1" dirty="0"/>
              <a:t>Behavioral Approach as a Basic of Architectural Design: </a:t>
            </a:r>
            <a:r>
              <a:rPr lang="en-US" sz="2800" dirty="0"/>
              <a:t>Relationships between Perception &amp; Coping Behavior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42" y="1705001"/>
            <a:ext cx="11747715" cy="50089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77871" y="2588505"/>
            <a:ext cx="1394848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BUILT ENVIRONMENT/PHYSICAL OBJECT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7871" y="4370522"/>
            <a:ext cx="1394848" cy="37195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HUMAN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447" y="5052447"/>
            <a:ext cx="1038387" cy="10002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250" b="1" dirty="0">
                <a:solidFill>
                  <a:schemeClr val="bg1"/>
                </a:solidFill>
              </a:rPr>
              <a:t>Motivation</a:t>
            </a:r>
          </a:p>
          <a:p>
            <a:r>
              <a:rPr lang="en-US" sz="1250" b="1" dirty="0">
                <a:solidFill>
                  <a:schemeClr val="bg1"/>
                </a:solidFill>
              </a:rPr>
              <a:t>Attitude</a:t>
            </a:r>
          </a:p>
          <a:p>
            <a:r>
              <a:rPr lang="en-US" sz="1250" b="1" dirty="0">
                <a:solidFill>
                  <a:schemeClr val="bg1"/>
                </a:solidFill>
              </a:rPr>
              <a:t>Interests</a:t>
            </a:r>
          </a:p>
          <a:p>
            <a:r>
              <a:rPr lang="en-US" sz="1250" b="1" dirty="0">
                <a:solidFill>
                  <a:schemeClr val="bg1"/>
                </a:solidFill>
              </a:rPr>
              <a:t>Emotional</a:t>
            </a:r>
          </a:p>
          <a:p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7187" y="5377912"/>
            <a:ext cx="1068090" cy="6924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Culture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Religion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Gender</a:t>
            </a:r>
            <a:endParaRPr lang="en-US" sz="800" b="1" dirty="0">
              <a:solidFill>
                <a:schemeClr val="bg1"/>
              </a:solidFill>
            </a:endParaRPr>
          </a:p>
          <a:p>
            <a:pPr algn="ctr"/>
            <a:endParaRPr lang="en-US" sz="3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8319" y="5377912"/>
            <a:ext cx="1106836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RATIO</a:t>
            </a:r>
          </a:p>
          <a:p>
            <a:pPr algn="ctr"/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2203" y="3657600"/>
            <a:ext cx="1208868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PERCEPTION</a:t>
            </a:r>
          </a:p>
          <a:p>
            <a:endParaRPr lang="en-US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4308529" y="3967566"/>
            <a:ext cx="1162373" cy="5693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NOT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Accepted</a:t>
            </a:r>
          </a:p>
          <a:p>
            <a:pPr algn="ctr"/>
            <a:endParaRPr lang="en-US" sz="3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7255" y="3561358"/>
            <a:ext cx="1598907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900" dirty="0">
              <a:ln>
                <a:solidFill>
                  <a:schemeClr val="bg1"/>
                </a:solidFill>
              </a:ln>
            </a:endParaRPr>
          </a:p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COPING</a:t>
            </a:r>
          </a:p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BEHAVIOR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08529" y="3057899"/>
            <a:ext cx="122178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800" b="1" dirty="0"/>
          </a:p>
          <a:p>
            <a:r>
              <a:rPr lang="en-US" sz="1400" b="1" dirty="0"/>
              <a:t>Accepted</a:t>
            </a:r>
          </a:p>
          <a:p>
            <a:endParaRPr lang="en-US" sz="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199322" y="2851688"/>
            <a:ext cx="1255363" cy="6617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900" dirty="0"/>
          </a:p>
          <a:p>
            <a:pPr algn="ctr"/>
            <a:r>
              <a:rPr lang="en-US" sz="1400" dirty="0"/>
              <a:t>Normative Behavior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0420" y="1758096"/>
            <a:ext cx="1454258" cy="9694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0" dirty="0"/>
          </a:p>
          <a:p>
            <a:pPr algn="ctr"/>
            <a:r>
              <a:rPr lang="en-US" dirty="0"/>
              <a:t>Overt Behavior</a:t>
            </a:r>
          </a:p>
          <a:p>
            <a:pPr algn="ctr"/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6806339" y="1758096"/>
            <a:ext cx="1748725" cy="984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pPr algn="ctr"/>
            <a:r>
              <a:rPr lang="en-US" dirty="0"/>
              <a:t>Covert Behavior</a:t>
            </a:r>
          </a:p>
          <a:p>
            <a:endParaRPr lang="en-US" sz="1300" dirty="0"/>
          </a:p>
        </p:txBody>
      </p:sp>
      <p:sp>
        <p:nvSpPr>
          <p:cNvPr id="19" name="TextBox 18"/>
          <p:cNvSpPr txBox="1"/>
          <p:nvPr/>
        </p:nvSpPr>
        <p:spPr>
          <a:xfrm>
            <a:off x="5264256" y="4685199"/>
            <a:ext cx="1490421" cy="984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0" dirty="0"/>
          </a:p>
          <a:p>
            <a:pPr algn="ctr"/>
            <a:r>
              <a:rPr lang="en-US" dirty="0"/>
              <a:t>Overt Behavior</a:t>
            </a:r>
          </a:p>
          <a:p>
            <a:pPr algn="ctr"/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856709" y="4685199"/>
            <a:ext cx="1748725" cy="984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pPr algn="ctr"/>
            <a:r>
              <a:rPr lang="en-US" dirty="0"/>
              <a:t>Covert Behavior</a:t>
            </a:r>
          </a:p>
          <a:p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9875004" y="1932306"/>
            <a:ext cx="2014778" cy="19697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>
              <a:ln>
                <a:solidFill>
                  <a:schemeClr val="bg1"/>
                </a:solidFill>
              </a:ln>
            </a:endParaRPr>
          </a:p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ADJUSTMENT</a:t>
            </a:r>
          </a:p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BEHAVIOR (Functional/</a:t>
            </a:r>
          </a:p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Physical Space Adjustments)</a:t>
            </a:r>
          </a:p>
          <a:p>
            <a:pPr algn="ctr"/>
            <a:endParaRPr lang="en-US" sz="14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99399" y="4101135"/>
            <a:ext cx="2025113" cy="200054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>
              <a:ln>
                <a:solidFill>
                  <a:schemeClr val="bg1"/>
                </a:solidFill>
              </a:ln>
            </a:endParaRPr>
          </a:p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ADAPTATION</a:t>
            </a:r>
          </a:p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</a:rPr>
              <a:t>BEHAVIOR (Positive &amp; Negative Impacts</a:t>
            </a:r>
          </a:p>
          <a:p>
            <a:pPr algn="ctr"/>
            <a:endParaRPr lang="en-US" sz="16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50631" y="3332136"/>
            <a:ext cx="145684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>
                  <a:solidFill>
                    <a:schemeClr val="bg1"/>
                  </a:solidFill>
                </a:ln>
              </a:rPr>
              <a:t>COPING</a:t>
            </a:r>
          </a:p>
          <a:p>
            <a:pPr algn="ctr"/>
            <a:r>
              <a:rPr lang="en-US" sz="1600" dirty="0">
                <a:ln>
                  <a:solidFill>
                    <a:schemeClr val="bg1"/>
                  </a:solidFill>
                </a:ln>
              </a:rPr>
              <a:t>BEHAVIOR</a:t>
            </a:r>
          </a:p>
          <a:p>
            <a:pPr algn="ctr"/>
            <a:r>
              <a:rPr lang="en-US" sz="1600" dirty="0">
                <a:ln>
                  <a:solidFill>
                    <a:schemeClr val="bg1"/>
                  </a:solidFill>
                </a:ln>
              </a:rPr>
              <a:t>(OK)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08529" y="6168325"/>
            <a:ext cx="50989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/>
              <a:t>Relationships between Perception &amp; Coping Behavior Concept</a:t>
            </a:r>
          </a:p>
          <a:p>
            <a:pPr algn="ctr"/>
            <a:r>
              <a:rPr lang="en-US" sz="1200" i="1" dirty="0"/>
              <a:t>( </a:t>
            </a:r>
            <a:r>
              <a:rPr lang="en-US" sz="1200" i="1" dirty="0" err="1"/>
              <a:t>Indriyati</a:t>
            </a:r>
            <a:r>
              <a:rPr lang="en-US" sz="1200" i="1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347396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E7CCD-6AA5-E149-8716-475652EE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Normal: Architecture’s Perspective</a:t>
            </a:r>
            <a:br>
              <a:rPr lang="en-US" dirty="0"/>
            </a:br>
            <a: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Time to adjust the Lifestyle and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5E06A-2FE2-E94F-A4F9-3151F4A7E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560" y="2399760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en-ID" dirty="0"/>
              <a:t>Salah </a:t>
            </a:r>
            <a:r>
              <a:rPr lang="en-ID" dirty="0" err="1"/>
              <a:t>satu</a:t>
            </a:r>
            <a:r>
              <a:rPr lang="en-ID" dirty="0"/>
              <a:t> </a:t>
            </a:r>
            <a:r>
              <a:rPr lang="en-ID" dirty="0" err="1"/>
              <a:t>bidang</a:t>
            </a:r>
            <a:r>
              <a:rPr lang="en-ID" dirty="0"/>
              <a:t> yang </a:t>
            </a:r>
            <a:r>
              <a:rPr lang="en-ID" dirty="0" err="1"/>
              <a:t>sangat</a:t>
            </a:r>
            <a:r>
              <a:rPr lang="en-ID" dirty="0"/>
              <a:t> </a:t>
            </a:r>
            <a:r>
              <a:rPr lang="en-ID" dirty="0" err="1"/>
              <a:t>dituntut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menyesuaikan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NEW NORMAL LIFE </a:t>
            </a:r>
            <a:r>
              <a:rPr lang="en-ID" dirty="0" err="1"/>
              <a:t>adalah</a:t>
            </a:r>
            <a:r>
              <a:rPr lang="en-ID" dirty="0"/>
              <a:t> ARSITEKTUR</a:t>
            </a:r>
          </a:p>
          <a:p>
            <a:r>
              <a:rPr lang="en-ID" dirty="0"/>
              <a:t>Hal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dikarenakan</a:t>
            </a:r>
            <a:r>
              <a:rPr lang="en-ID" dirty="0"/>
              <a:t>:</a:t>
            </a:r>
          </a:p>
          <a:p>
            <a:pPr lvl="1"/>
            <a:r>
              <a:rPr lang="en-ID" dirty="0" err="1"/>
              <a:t>Lingkup</a:t>
            </a:r>
            <a:r>
              <a:rPr lang="en-ID" dirty="0"/>
              <a:t> </a:t>
            </a:r>
            <a:r>
              <a:rPr lang="en-ID" dirty="0" err="1"/>
              <a:t>arsitektur</a:t>
            </a:r>
            <a:r>
              <a:rPr lang="en-ID" dirty="0"/>
              <a:t> yang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lingkungan</a:t>
            </a:r>
            <a:r>
              <a:rPr lang="en-ID" dirty="0"/>
              <a:t> </a:t>
            </a:r>
            <a:r>
              <a:rPr lang="en-ID" dirty="0" err="1"/>
              <a:t>buatan</a:t>
            </a:r>
            <a:r>
              <a:rPr lang="en-ID" dirty="0"/>
              <a:t> </a:t>
            </a:r>
            <a:r>
              <a:rPr lang="en-ID" dirty="0" err="1"/>
              <a:t>meliputi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kehidupan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, </a:t>
            </a:r>
            <a:r>
              <a:rPr lang="en-ID" dirty="0" err="1"/>
              <a:t>selain</a:t>
            </a:r>
            <a:r>
              <a:rPr lang="en-ID" dirty="0"/>
              <a:t> </a:t>
            </a:r>
            <a:r>
              <a:rPr lang="en-ID" dirty="0" err="1"/>
              <a:t>dikarenakan</a:t>
            </a:r>
            <a:r>
              <a:rPr lang="en-ID" dirty="0"/>
              <a:t> </a:t>
            </a:r>
            <a:r>
              <a:rPr lang="en-ID" dirty="0" err="1"/>
              <a:t>ketergantungan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lingkungan</a:t>
            </a:r>
            <a:r>
              <a:rPr lang="en-ID" dirty="0"/>
              <a:t> </a:t>
            </a:r>
            <a:r>
              <a:rPr lang="en-ID" dirty="0" err="1"/>
              <a:t>binaan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;</a:t>
            </a:r>
          </a:p>
          <a:p>
            <a:pPr lvl="1"/>
            <a:r>
              <a:rPr lang="en-ID" dirty="0" err="1"/>
              <a:t>Lingkungan</a:t>
            </a:r>
            <a:r>
              <a:rPr lang="en-ID" dirty="0"/>
              <a:t> </a:t>
            </a:r>
            <a:r>
              <a:rPr lang="en-ID" dirty="0" err="1"/>
              <a:t>Buatan</a:t>
            </a:r>
            <a:r>
              <a:rPr lang="en-ID" dirty="0"/>
              <a:t> (</a:t>
            </a:r>
            <a:r>
              <a:rPr lang="en-ID" dirty="0" err="1"/>
              <a:t>terbangun</a:t>
            </a:r>
            <a:r>
              <a:rPr lang="en-ID" dirty="0"/>
              <a:t>)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kehidupan</a:t>
            </a:r>
            <a:r>
              <a:rPr lang="en-ID" dirty="0"/>
              <a:t> urban yang </a:t>
            </a:r>
            <a:r>
              <a:rPr lang="en-ID" dirty="0" err="1"/>
              <a:t>beraktifitas</a:t>
            </a:r>
            <a:r>
              <a:rPr lang="en-ID" dirty="0"/>
              <a:t> di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tertutup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memberikan</a:t>
            </a:r>
            <a:r>
              <a:rPr lang="en-ID" dirty="0"/>
              <a:t> </a:t>
            </a:r>
            <a:r>
              <a:rPr lang="en-ID" dirty="0" err="1"/>
              <a:t>kenyamanan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keamanan</a:t>
            </a:r>
            <a:r>
              <a:rPr lang="en-ID" dirty="0"/>
              <a:t>. </a:t>
            </a:r>
          </a:p>
          <a:p>
            <a:r>
              <a:rPr lang="en-ID" b="1" dirty="0" err="1"/>
              <a:t>Lingkup</a:t>
            </a:r>
            <a:r>
              <a:rPr lang="en-ID" b="1" dirty="0"/>
              <a:t> </a:t>
            </a:r>
            <a:r>
              <a:rPr lang="en-ID" b="1" dirty="0" err="1"/>
              <a:t>Arsitektur</a:t>
            </a:r>
            <a:r>
              <a:rPr lang="en-ID" b="1" dirty="0"/>
              <a:t> </a:t>
            </a:r>
            <a:r>
              <a:rPr lang="en-ID" b="1" dirty="0" err="1"/>
              <a:t>dan</a:t>
            </a:r>
            <a:r>
              <a:rPr lang="en-ID" b="1" dirty="0"/>
              <a:t> </a:t>
            </a:r>
            <a:r>
              <a:rPr lang="en-ID" b="1" dirty="0" err="1"/>
              <a:t>ketergantungan</a:t>
            </a:r>
            <a:r>
              <a:rPr lang="en-ID" b="1" dirty="0"/>
              <a:t> </a:t>
            </a:r>
            <a:r>
              <a:rPr lang="en-ID" b="1" dirty="0" err="1"/>
              <a:t>manusia</a:t>
            </a:r>
            <a:r>
              <a:rPr lang="en-ID" b="1" dirty="0"/>
              <a:t> </a:t>
            </a:r>
            <a:r>
              <a:rPr lang="en-ID" b="1" dirty="0" err="1"/>
              <a:t>pada</a:t>
            </a:r>
            <a:r>
              <a:rPr lang="en-ID" b="1" dirty="0"/>
              <a:t> </a:t>
            </a:r>
            <a:r>
              <a:rPr lang="en-ID" b="1" dirty="0" err="1"/>
              <a:t>Arsitektur</a:t>
            </a:r>
            <a:r>
              <a:rPr lang="en-ID" b="1" dirty="0"/>
              <a:t>, </a:t>
            </a:r>
            <a:r>
              <a:rPr lang="en-ID" b="1" dirty="0" err="1"/>
              <a:t>menjadikan</a:t>
            </a:r>
            <a:r>
              <a:rPr lang="en-ID" b="1" dirty="0"/>
              <a:t> </a:t>
            </a:r>
            <a:r>
              <a:rPr lang="en-ID" b="1" dirty="0" err="1"/>
              <a:t>bidang</a:t>
            </a:r>
            <a:r>
              <a:rPr lang="en-ID" b="1" dirty="0"/>
              <a:t> </a:t>
            </a:r>
            <a:r>
              <a:rPr lang="en-ID" b="1" dirty="0" err="1"/>
              <a:t>Arsitektur</a:t>
            </a:r>
            <a:r>
              <a:rPr lang="en-ID" b="1" dirty="0"/>
              <a:t> </a:t>
            </a:r>
            <a:r>
              <a:rPr lang="en-ID" b="1" dirty="0" err="1"/>
              <a:t>memegang</a:t>
            </a:r>
            <a:r>
              <a:rPr lang="en-ID" b="1" dirty="0"/>
              <a:t> </a:t>
            </a:r>
            <a:r>
              <a:rPr lang="en-ID" b="1" dirty="0" err="1"/>
              <a:t>peranan</a:t>
            </a:r>
            <a:r>
              <a:rPr lang="en-ID" b="1" dirty="0"/>
              <a:t> </a:t>
            </a:r>
            <a:r>
              <a:rPr lang="en-ID" b="1" dirty="0" err="1"/>
              <a:t>penting</a:t>
            </a:r>
            <a:r>
              <a:rPr lang="en-ID" b="1" dirty="0"/>
              <a:t>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keberlangsungan</a:t>
            </a:r>
            <a:r>
              <a:rPr lang="en-ID" b="1" dirty="0"/>
              <a:t> NEW NORMAL LIFE </a:t>
            </a:r>
            <a:r>
              <a:rPr lang="en-ID" b="1" dirty="0" err="1"/>
              <a:t>selain</a:t>
            </a:r>
            <a:r>
              <a:rPr lang="en-ID" b="1" dirty="0"/>
              <a:t> </a:t>
            </a:r>
            <a:r>
              <a:rPr lang="en-ID" b="1" dirty="0" err="1"/>
              <a:t>bidang</a:t>
            </a:r>
            <a:r>
              <a:rPr lang="en-ID" b="1" dirty="0"/>
              <a:t> </a:t>
            </a:r>
            <a:r>
              <a:rPr lang="en-ID" b="1" dirty="0" err="1"/>
              <a:t>ekonomi</a:t>
            </a:r>
            <a:r>
              <a:rPr lang="en-ID" b="1" dirty="0"/>
              <a:t>, </a:t>
            </a:r>
            <a:r>
              <a:rPr lang="en-ID" b="1" dirty="0" err="1"/>
              <a:t>pendidikan</a:t>
            </a:r>
            <a:r>
              <a:rPr lang="en-ID" b="1" dirty="0"/>
              <a:t>, </a:t>
            </a:r>
            <a:r>
              <a:rPr lang="en-ID" b="1" dirty="0" err="1"/>
              <a:t>dan</a:t>
            </a:r>
            <a:r>
              <a:rPr lang="en-ID" b="1" dirty="0"/>
              <a:t> </a:t>
            </a:r>
            <a:r>
              <a:rPr lang="en-ID" b="1" dirty="0" err="1"/>
              <a:t>kesehatan</a:t>
            </a:r>
            <a:r>
              <a:rPr lang="en-ID" b="1" dirty="0"/>
              <a:t>. </a:t>
            </a:r>
          </a:p>
          <a:p>
            <a:pPr marL="0" indent="0">
              <a:buNone/>
            </a:pPr>
            <a:endParaRPr lang="en-ID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239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F887A-3C1E-0B49-A0BF-1284DFA6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00667"/>
            <a:ext cx="9980156" cy="13208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Konsep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SPATIAL &amp;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Konsep</a:t>
            </a:r>
            <a:r>
              <a:rPr lang="en-US" dirty="0"/>
              <a:t>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TECHNOLOGY</a:t>
            </a:r>
            <a:br>
              <a:rPr lang="en-US" dirty="0"/>
            </a:b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Kontekstual</a:t>
            </a:r>
            <a:r>
              <a:rPr lang="en-US" dirty="0"/>
              <a:t> </a:t>
            </a:r>
            <a:r>
              <a:rPr lang="en-US" dirty="0" err="1"/>
              <a:t>Arsitektur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Pengetahuan</a:t>
            </a:r>
            <a:r>
              <a:rPr lang="en-US" dirty="0"/>
              <a:t> yang </a:t>
            </a:r>
            <a:r>
              <a:rPr lang="en-US" dirty="0" err="1"/>
              <a:t>merespon</a:t>
            </a:r>
            <a:r>
              <a:rPr lang="en-US" dirty="0"/>
              <a:t> New-Normal Lifestyle (Covid-19 Impact)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4AF75-19ED-5749-9FEA-269E519FE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051484"/>
            <a:ext cx="10126134" cy="215053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New-Normal Lifestyle </a:t>
            </a:r>
            <a:r>
              <a:rPr lang="en-US" sz="2800" b="1" dirty="0"/>
              <a:t>=== </a:t>
            </a:r>
            <a:r>
              <a:rPr lang="en-US" sz="2800" b="1" dirty="0">
                <a:solidFill>
                  <a:srgbClr val="FFC000"/>
                </a:solidFill>
              </a:rPr>
              <a:t>New-Normal Space-Used</a:t>
            </a:r>
          </a:p>
          <a:p>
            <a:pPr marL="0" indent="0">
              <a:buNone/>
            </a:pPr>
            <a:r>
              <a:rPr lang="en-ID" dirty="0"/>
              <a:t> </a:t>
            </a:r>
          </a:p>
          <a:p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ranah</a:t>
            </a:r>
            <a:r>
              <a:rPr lang="en-ID" dirty="0"/>
              <a:t> </a:t>
            </a:r>
            <a:r>
              <a:rPr lang="en-ID" dirty="0" err="1"/>
              <a:t>konsep</a:t>
            </a:r>
            <a:r>
              <a:rPr lang="en-ID" dirty="0"/>
              <a:t> </a:t>
            </a:r>
            <a:r>
              <a:rPr lang="en-ID" dirty="0" err="1"/>
              <a:t>spasial</a:t>
            </a:r>
            <a:r>
              <a:rPr lang="en-ID" dirty="0"/>
              <a:t>, </a:t>
            </a:r>
            <a:r>
              <a:rPr lang="en-ID" dirty="0" err="1"/>
              <a:t>aspek</a:t>
            </a:r>
            <a:r>
              <a:rPr lang="en-ID" dirty="0"/>
              <a:t> </a:t>
            </a:r>
            <a:r>
              <a:rPr lang="en-ID" dirty="0" err="1"/>
              <a:t>arsitektur</a:t>
            </a:r>
            <a:r>
              <a:rPr lang="en-ID" dirty="0"/>
              <a:t> yang </a:t>
            </a:r>
            <a:r>
              <a:rPr lang="en-ID" dirty="0" err="1"/>
              <a:t>dituntut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mengalami</a:t>
            </a:r>
            <a:r>
              <a:rPr lang="en-ID" dirty="0"/>
              <a:t> </a:t>
            </a:r>
            <a:r>
              <a:rPr lang="en-ID" dirty="0" err="1"/>
              <a:t>perubahan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penyesuaian</a:t>
            </a:r>
            <a:r>
              <a:rPr lang="en-ID" dirty="0"/>
              <a:t> </a:t>
            </a:r>
            <a:r>
              <a:rPr lang="en-ID" dirty="0" err="1"/>
              <a:t>berdasarkan</a:t>
            </a:r>
            <a:r>
              <a:rPr lang="en-ID" dirty="0"/>
              <a:t> NEW NORMAL LIFE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56093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EA201-5B9C-D64F-AC8B-1D4F0687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Konsep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SPATIAL – RUANG PUBLIK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EFA63-3084-024D-81E9-DA7D258F9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D" dirty="0" err="1"/>
              <a:t>Penularan</a:t>
            </a:r>
            <a:r>
              <a:rPr lang="en-ID" dirty="0"/>
              <a:t> Covid-19 </a:t>
            </a:r>
            <a:r>
              <a:rPr lang="en-ID" dirty="0" err="1"/>
              <a:t>antar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yang </a:t>
            </a:r>
            <a:r>
              <a:rPr lang="en-ID" dirty="0" err="1"/>
              <a:t>sedang</a:t>
            </a:r>
            <a:r>
              <a:rPr lang="en-ID" dirty="0"/>
              <a:t> </a:t>
            </a:r>
            <a:r>
              <a:rPr lang="en-ID" dirty="0" err="1"/>
              <a:t>berkegiatan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komunal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di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kerumunan</a:t>
            </a:r>
            <a:r>
              <a:rPr lang="en-ID" dirty="0"/>
              <a:t> </a:t>
            </a:r>
            <a:r>
              <a:rPr lang="en-ID" dirty="0" err="1"/>
              <a:t>massa</a:t>
            </a:r>
            <a:r>
              <a:rPr lang="en-ID" dirty="0"/>
              <a:t> </a:t>
            </a:r>
            <a:r>
              <a:rPr lang="en-ID" dirty="0" err="1"/>
              <a:t>menuntut</a:t>
            </a:r>
            <a:r>
              <a:rPr lang="en-ID" dirty="0"/>
              <a:t> </a:t>
            </a:r>
            <a:r>
              <a:rPr lang="en-ID" dirty="0" err="1"/>
              <a:t>dilakukannya</a:t>
            </a:r>
            <a:r>
              <a:rPr lang="en-ID" dirty="0"/>
              <a:t> </a:t>
            </a:r>
            <a:r>
              <a:rPr lang="en-ID" dirty="0" err="1"/>
              <a:t>perubahan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konseptual</a:t>
            </a:r>
            <a:r>
              <a:rPr lang="en-ID" dirty="0"/>
              <a:t> </a:t>
            </a:r>
            <a:r>
              <a:rPr lang="en-ID" dirty="0" err="1"/>
              <a:t>mengenai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publik</a:t>
            </a:r>
            <a:r>
              <a:rPr lang="en-ID" dirty="0"/>
              <a:t>, </a:t>
            </a:r>
            <a:r>
              <a:rPr lang="en-ID" dirty="0" err="1"/>
              <a:t>baik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terbuka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alun-alun</a:t>
            </a:r>
            <a:r>
              <a:rPr lang="en-ID" dirty="0"/>
              <a:t>, </a:t>
            </a:r>
            <a:r>
              <a:rPr lang="en-ID" i="1" dirty="0"/>
              <a:t>city walk</a:t>
            </a:r>
            <a:r>
              <a:rPr lang="en-ID" dirty="0"/>
              <a:t>, </a:t>
            </a:r>
            <a:r>
              <a:rPr lang="en-ID" i="1" dirty="0"/>
              <a:t>plaza</a:t>
            </a:r>
            <a:r>
              <a:rPr lang="en-ID" dirty="0"/>
              <a:t>, </a:t>
            </a:r>
            <a:r>
              <a:rPr lang="en-ID" dirty="0" err="1"/>
              <a:t>taman</a:t>
            </a:r>
            <a:r>
              <a:rPr lang="en-ID" dirty="0"/>
              <a:t> </a:t>
            </a:r>
            <a:r>
              <a:rPr lang="en-ID" dirty="0" err="1"/>
              <a:t>kota</a:t>
            </a:r>
            <a:r>
              <a:rPr lang="en-ID" dirty="0"/>
              <a:t>, </a:t>
            </a:r>
            <a:r>
              <a:rPr lang="en-ID" i="1" dirty="0"/>
              <a:t>car free day</a:t>
            </a:r>
            <a:r>
              <a:rPr lang="en-ID" dirty="0"/>
              <a:t>, </a:t>
            </a:r>
            <a:r>
              <a:rPr lang="en-ID" dirty="0" err="1"/>
              <a:t>maupun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tertutup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pasar</a:t>
            </a:r>
            <a:r>
              <a:rPr lang="en-ID" dirty="0"/>
              <a:t>, mall, </a:t>
            </a:r>
            <a:r>
              <a:rPr lang="en-ID" dirty="0" err="1"/>
              <a:t>sekolah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lain </a:t>
            </a:r>
            <a:r>
              <a:rPr lang="en-ID" dirty="0" err="1"/>
              <a:t>sebagainya</a:t>
            </a:r>
            <a:r>
              <a:rPr lang="en-ID" dirty="0"/>
              <a:t>. </a:t>
            </a:r>
          </a:p>
          <a:p>
            <a:pPr marL="0" indent="0">
              <a:buNone/>
            </a:pPr>
            <a:endParaRPr lang="en-ID" dirty="0"/>
          </a:p>
          <a:p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Pengaturan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ketat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pada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pelaksanaan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New Normal Life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diperlukan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pada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Ruang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Publik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dikarenakan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memiliki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tingkat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kerentanan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yang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tinggi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(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selain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hunian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yang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ditempati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oleh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kalangan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lanjut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usia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dan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permukiman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padat</a:t>
            </a:r>
            <a:r>
              <a:rPr lang="en-ID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) (</a:t>
            </a:r>
            <a:r>
              <a:rPr lang="en-ID" dirty="0" err="1"/>
              <a:t>Dr.</a:t>
            </a:r>
            <a:r>
              <a:rPr lang="en-ID" dirty="0"/>
              <a:t> Hans Henri P. Kluge yang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Direktur</a:t>
            </a:r>
            <a:r>
              <a:rPr lang="en-ID" dirty="0"/>
              <a:t> Regional WHO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wilayah</a:t>
            </a:r>
            <a:r>
              <a:rPr lang="en-ID" dirty="0"/>
              <a:t> </a:t>
            </a:r>
            <a:r>
              <a:rPr lang="en-ID" dirty="0" err="1"/>
              <a:t>Eropa</a:t>
            </a:r>
            <a:r>
              <a:rPr lang="en-ID" dirty="0"/>
              <a:t> </a:t>
            </a:r>
            <a:r>
              <a:rPr lang="en-ID" dirty="0" err="1"/>
              <a:t>sebagaimana</a:t>
            </a:r>
            <a:r>
              <a:rPr lang="en-ID" dirty="0"/>
              <a:t> </a:t>
            </a:r>
            <a:r>
              <a:rPr lang="en-ID" dirty="0" err="1"/>
              <a:t>dikutip</a:t>
            </a:r>
            <a:r>
              <a:rPr lang="en-ID" dirty="0"/>
              <a:t> </a:t>
            </a:r>
            <a:r>
              <a:rPr lang="en-ID" dirty="0" err="1"/>
              <a:t>oleh</a:t>
            </a:r>
            <a:r>
              <a:rPr lang="en-ID" dirty="0"/>
              <a:t> </a:t>
            </a:r>
            <a:r>
              <a:rPr lang="en-ID" dirty="0" err="1"/>
              <a:t>Tempo.co</a:t>
            </a:r>
            <a:r>
              <a:rPr lang="en-ID" dirty="0"/>
              <a:t>,)</a:t>
            </a:r>
            <a:endParaRPr lang="en-ID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66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197BC-4173-8047-8882-73DE9F19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Ruang</a:t>
            </a:r>
            <a:r>
              <a:rPr lang="en-US" dirty="0"/>
              <a:t> </a:t>
            </a:r>
            <a:r>
              <a:rPr lang="en-US" dirty="0" err="1"/>
              <a:t>Publik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9E5-91DE-1D45-8E86-7178CA53C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dirty="0"/>
              <a:t>Altman (1975):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Publik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Bersama yang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psikologis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sosiologis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diakses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digunakan</a:t>
            </a:r>
            <a:r>
              <a:rPr lang="en-ID" dirty="0"/>
              <a:t> </a:t>
            </a:r>
            <a:r>
              <a:rPr lang="en-ID" dirty="0" err="1"/>
              <a:t>oleh</a:t>
            </a:r>
            <a:r>
              <a:rPr lang="en-ID" dirty="0"/>
              <a:t> </a:t>
            </a:r>
            <a:r>
              <a:rPr lang="en-ID" dirty="0" err="1"/>
              <a:t>seluruh</a:t>
            </a:r>
            <a:r>
              <a:rPr lang="en-ID" dirty="0"/>
              <a:t> orang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komunitas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berkegiatan</a:t>
            </a:r>
            <a:r>
              <a:rPr lang="en-ID" dirty="0"/>
              <a:t> </a:t>
            </a:r>
            <a:r>
              <a:rPr lang="en-ID" dirty="0" err="1"/>
              <a:t>bersama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membuka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personal agar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menerima</a:t>
            </a:r>
            <a:r>
              <a:rPr lang="en-ID" dirty="0"/>
              <a:t> </a:t>
            </a:r>
            <a:r>
              <a:rPr lang="en-ID" dirty="0" err="1"/>
              <a:t>kehadiran</a:t>
            </a:r>
            <a:r>
              <a:rPr lang="en-ID" dirty="0"/>
              <a:t> </a:t>
            </a:r>
            <a:r>
              <a:rPr lang="en-ID" dirty="0" err="1"/>
              <a:t>pihak</a:t>
            </a:r>
            <a:r>
              <a:rPr lang="en-ID" dirty="0"/>
              <a:t> lain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mekanisme</a:t>
            </a:r>
            <a:r>
              <a:rPr lang="en-ID" dirty="0"/>
              <a:t> </a:t>
            </a:r>
            <a:r>
              <a:rPr lang="en-ID" dirty="0" err="1"/>
              <a:t>toleransi</a:t>
            </a:r>
            <a:r>
              <a:rPr lang="en-ID" dirty="0"/>
              <a:t> </a:t>
            </a:r>
            <a:r>
              <a:rPr lang="en-ID" dirty="0" err="1"/>
              <a:t>spasial</a:t>
            </a:r>
            <a:r>
              <a:rPr lang="en-ID" dirty="0"/>
              <a:t>. </a:t>
            </a:r>
          </a:p>
          <a:p>
            <a:endParaRPr lang="en-ID" dirty="0"/>
          </a:p>
          <a:p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lingkup</a:t>
            </a:r>
            <a:r>
              <a:rPr lang="en-ID" dirty="0"/>
              <a:t> </a:t>
            </a:r>
            <a:r>
              <a:rPr lang="en-ID" dirty="0" err="1"/>
              <a:t>kehidupan</a:t>
            </a:r>
            <a:r>
              <a:rPr lang="en-ID" dirty="0"/>
              <a:t> KOTA: </a:t>
            </a:r>
            <a:r>
              <a:rPr lang="en-ID" dirty="0" err="1"/>
              <a:t>Peran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Publik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bertemu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berkumpul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PUSAT PEMBENTUK </a:t>
            </a:r>
            <a:r>
              <a:rPr lang="en-ID" dirty="0" err="1"/>
              <a:t>dan</a:t>
            </a:r>
            <a:r>
              <a:rPr lang="en-ID" dirty="0"/>
              <a:t> PENGIKAT SOSIAL </a:t>
            </a:r>
            <a:r>
              <a:rPr lang="en-ID" dirty="0" err="1"/>
              <a:t>antara</a:t>
            </a:r>
            <a:r>
              <a:rPr lang="en-ID" dirty="0"/>
              <a:t> WARGA KOTA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saling</a:t>
            </a:r>
            <a:r>
              <a:rPr lang="en-ID" dirty="0"/>
              <a:t> </a:t>
            </a:r>
            <a:r>
              <a:rPr lang="en-ID" dirty="0" err="1"/>
              <a:t>mengenal</a:t>
            </a:r>
            <a:r>
              <a:rPr lang="en-ID" dirty="0"/>
              <a:t>, </a:t>
            </a:r>
            <a:r>
              <a:rPr lang="en-ID" dirty="0" err="1"/>
              <a:t>berkegiatan</a:t>
            </a:r>
            <a:r>
              <a:rPr lang="en-ID" dirty="0"/>
              <a:t> Bersama, </a:t>
            </a:r>
            <a:r>
              <a:rPr lang="en-ID" dirty="0" err="1"/>
              <a:t>berkomunikasi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berkesepakatan</a:t>
            </a:r>
            <a:r>
              <a:rPr lang="en-ID" dirty="0"/>
              <a:t> (Habermas; 2003).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287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C64AC-5E93-2443-B9E2-EA82AF01B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4" y="628650"/>
            <a:ext cx="8596668" cy="1320800"/>
          </a:xfrm>
        </p:spPr>
        <p:txBody>
          <a:bodyPr/>
          <a:lstStyle/>
          <a:p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Ruang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Publik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Pasar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Tradisional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5766B-5819-E041-8C40-E42100CD5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80467"/>
            <a:ext cx="6218766" cy="3880773"/>
          </a:xfrm>
        </p:spPr>
        <p:txBody>
          <a:bodyPr>
            <a:normAutofit fontScale="85000" lnSpcReduction="10000"/>
          </a:bodyPr>
          <a:lstStyle/>
          <a:p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Publik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erat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perilaku</a:t>
            </a:r>
            <a:r>
              <a:rPr lang="en-ID" dirty="0"/>
              <a:t> </a:t>
            </a:r>
            <a:r>
              <a:rPr lang="en-ID" dirty="0" err="1"/>
              <a:t>berkerumun</a:t>
            </a:r>
            <a:r>
              <a:rPr lang="en-ID" dirty="0"/>
              <a:t>, </a:t>
            </a:r>
            <a:r>
              <a:rPr lang="en-ID" dirty="0" err="1"/>
              <a:t>bercengkerama</a:t>
            </a:r>
            <a:r>
              <a:rPr lang="en-ID" dirty="0"/>
              <a:t>, </a:t>
            </a:r>
            <a:r>
              <a:rPr lang="en-ID" dirty="0" err="1"/>
              <a:t>bersentuhan</a:t>
            </a:r>
            <a:r>
              <a:rPr lang="en-ID" dirty="0"/>
              <a:t>, </a:t>
            </a:r>
            <a:r>
              <a:rPr lang="en-ID" dirty="0" err="1"/>
              <a:t>tatap</a:t>
            </a:r>
            <a:r>
              <a:rPr lang="en-ID" dirty="0"/>
              <a:t> </a:t>
            </a:r>
            <a:r>
              <a:rPr lang="en-ID" dirty="0" err="1"/>
              <a:t>muka</a:t>
            </a:r>
            <a:r>
              <a:rPr lang="en-ID" dirty="0"/>
              <a:t>, yang </a:t>
            </a:r>
            <a:r>
              <a:rPr lang="en-ID" dirty="0" err="1"/>
              <a:t>hampir-hampir</a:t>
            </a:r>
            <a:r>
              <a:rPr lang="en-ID" dirty="0"/>
              <a:t> </a:t>
            </a:r>
            <a:r>
              <a:rPr lang="en-ID" dirty="0" err="1"/>
              <a:t>meniadakan</a:t>
            </a:r>
            <a:r>
              <a:rPr lang="en-ID" dirty="0"/>
              <a:t> </a:t>
            </a:r>
            <a:r>
              <a:rPr lang="en-ID" dirty="0" err="1"/>
              <a:t>jarak</a:t>
            </a:r>
            <a:r>
              <a:rPr lang="en-ID" dirty="0"/>
              <a:t> </a:t>
            </a:r>
            <a:r>
              <a:rPr lang="en-ID" dirty="0" err="1"/>
              <a:t>antar</a:t>
            </a:r>
            <a:r>
              <a:rPr lang="en-ID" dirty="0"/>
              <a:t> </a:t>
            </a:r>
            <a:r>
              <a:rPr lang="en-ID" dirty="0" err="1"/>
              <a:t>pengguna</a:t>
            </a:r>
            <a:r>
              <a:rPr lang="en-ID" dirty="0"/>
              <a:t>. </a:t>
            </a:r>
          </a:p>
          <a:p>
            <a:r>
              <a:rPr lang="en-ID" dirty="0"/>
              <a:t>Kita </a:t>
            </a:r>
            <a:r>
              <a:rPr lang="en-ID" dirty="0" err="1"/>
              <a:t>memahami</a:t>
            </a:r>
            <a:r>
              <a:rPr lang="en-ID" dirty="0"/>
              <a:t> </a:t>
            </a:r>
            <a:r>
              <a:rPr lang="en-ID" dirty="0" err="1"/>
              <a:t>Pasar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”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Publik</a:t>
            </a:r>
            <a:r>
              <a:rPr lang="en-ID" dirty="0"/>
              <a:t>” di mana </a:t>
            </a:r>
            <a:r>
              <a:rPr lang="en-ID" dirty="0" err="1"/>
              <a:t>pengunjung</a:t>
            </a:r>
            <a:r>
              <a:rPr lang="en-ID" dirty="0"/>
              <a:t> </a:t>
            </a:r>
            <a:r>
              <a:rPr lang="en-ID" dirty="0" err="1"/>
              <a:t>Pasar</a:t>
            </a:r>
            <a:r>
              <a:rPr lang="en-ID" dirty="0"/>
              <a:t> </a:t>
            </a:r>
            <a:r>
              <a:rPr lang="en-ID" dirty="0" err="1"/>
              <a:t>saling</a:t>
            </a:r>
            <a:r>
              <a:rPr lang="en-ID" dirty="0"/>
              <a:t> </a:t>
            </a:r>
            <a:r>
              <a:rPr lang="en-ID" dirty="0" err="1"/>
              <a:t>berdesak-desakan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transaksi</a:t>
            </a:r>
            <a:r>
              <a:rPr lang="en-ID" dirty="0"/>
              <a:t> </a:t>
            </a:r>
            <a:r>
              <a:rPr lang="en-ID" dirty="0" err="1"/>
              <a:t>jual</a:t>
            </a:r>
            <a:r>
              <a:rPr lang="en-ID" dirty="0"/>
              <a:t> </a:t>
            </a:r>
            <a:r>
              <a:rPr lang="en-ID" dirty="0" err="1"/>
              <a:t>beli</a:t>
            </a:r>
            <a:r>
              <a:rPr lang="en-ID" dirty="0"/>
              <a:t> </a:t>
            </a:r>
            <a:r>
              <a:rPr lang="en-ID" dirty="0" err="1"/>
              <a:t>hingga</a:t>
            </a:r>
            <a:r>
              <a:rPr lang="en-ID" dirty="0"/>
              <a:t> ”</a:t>
            </a:r>
            <a:r>
              <a:rPr lang="en-ID" dirty="0" err="1"/>
              <a:t>kesulitan</a:t>
            </a:r>
            <a:r>
              <a:rPr lang="en-ID" dirty="0"/>
              <a:t>”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sekedar</a:t>
            </a:r>
            <a:r>
              <a:rPr lang="en-ID" dirty="0"/>
              <a:t> </a:t>
            </a:r>
            <a:r>
              <a:rPr lang="en-ID" dirty="0" err="1"/>
              <a:t>melewati</a:t>
            </a:r>
            <a:r>
              <a:rPr lang="en-ID" dirty="0"/>
              <a:t> </a:t>
            </a:r>
            <a:r>
              <a:rPr lang="en-ID" dirty="0" err="1"/>
              <a:t>jalanan</a:t>
            </a:r>
            <a:r>
              <a:rPr lang="en-ID" dirty="0"/>
              <a:t> </a:t>
            </a:r>
            <a:r>
              <a:rPr lang="en-ID" dirty="0" err="1"/>
              <a:t>Pasar</a:t>
            </a:r>
            <a:r>
              <a:rPr lang="en-ID" dirty="0"/>
              <a:t>. </a:t>
            </a:r>
          </a:p>
          <a:p>
            <a:r>
              <a:rPr lang="en-ID" dirty="0" err="1"/>
              <a:t>Perilaku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ditoleransi</a:t>
            </a:r>
            <a:r>
              <a:rPr lang="en-ID" dirty="0"/>
              <a:t> </a:t>
            </a:r>
            <a:r>
              <a:rPr lang="en-ID" dirty="0" err="1"/>
              <a:t>oleh</a:t>
            </a:r>
            <a:r>
              <a:rPr lang="en-ID" dirty="0"/>
              <a:t> </a:t>
            </a:r>
            <a:r>
              <a:rPr lang="en-ID" dirty="0" err="1"/>
              <a:t>pengguna</a:t>
            </a:r>
            <a:r>
              <a:rPr lang="en-ID" dirty="0"/>
              <a:t> </a:t>
            </a:r>
            <a:r>
              <a:rPr lang="en-ID" dirty="0" err="1"/>
              <a:t>karena</a:t>
            </a:r>
            <a:r>
              <a:rPr lang="en-ID" dirty="0"/>
              <a:t> </a:t>
            </a:r>
            <a:r>
              <a:rPr lang="en-ID" dirty="0" err="1"/>
              <a:t>Pasar</a:t>
            </a:r>
            <a:r>
              <a:rPr lang="en-ID" dirty="0"/>
              <a:t> yang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publik</a:t>
            </a:r>
            <a:r>
              <a:rPr lang="en-ID" dirty="0"/>
              <a:t> </a:t>
            </a:r>
            <a:r>
              <a:rPr lang="en-ID" dirty="0" err="1"/>
              <a:t>dipahami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bersama</a:t>
            </a:r>
            <a:r>
              <a:rPr lang="en-ID" dirty="0"/>
              <a:t> yang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diakses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digunakan</a:t>
            </a:r>
            <a:r>
              <a:rPr lang="en-ID" dirty="0"/>
              <a:t> </a:t>
            </a:r>
            <a:r>
              <a:rPr lang="en-ID" dirty="0" err="1"/>
              <a:t>oleh</a:t>
            </a:r>
            <a:r>
              <a:rPr lang="en-ID" dirty="0"/>
              <a:t> </a:t>
            </a:r>
            <a:r>
              <a:rPr lang="en-ID" dirty="0" err="1"/>
              <a:t>siapa</a:t>
            </a:r>
            <a:r>
              <a:rPr lang="en-ID" dirty="0"/>
              <a:t> pun </a:t>
            </a:r>
            <a:r>
              <a:rPr lang="en-ID" dirty="0" err="1"/>
              <a:t>dan</a:t>
            </a:r>
            <a:r>
              <a:rPr lang="en-ID" dirty="0"/>
              <a:t>  </a:t>
            </a:r>
            <a:r>
              <a:rPr lang="en-ID" dirty="0" err="1"/>
              <a:t>karenanya</a:t>
            </a:r>
            <a:r>
              <a:rPr lang="en-ID" dirty="0"/>
              <a:t> </a:t>
            </a:r>
            <a:r>
              <a:rPr lang="en-ID" dirty="0" err="1"/>
              <a:t>hampir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mendapati</a:t>
            </a:r>
            <a:r>
              <a:rPr lang="en-ID" dirty="0"/>
              <a:t> </a:t>
            </a:r>
            <a:r>
              <a:rPr lang="en-ID" dirty="0" err="1"/>
              <a:t>konflik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antar</a:t>
            </a:r>
            <a:r>
              <a:rPr lang="en-ID" dirty="0"/>
              <a:t> </a:t>
            </a:r>
            <a:r>
              <a:rPr lang="en-ID" dirty="0" err="1"/>
              <a:t>pengunjung</a:t>
            </a:r>
            <a:r>
              <a:rPr lang="en-ID" dirty="0"/>
              <a:t> </a:t>
            </a:r>
            <a:r>
              <a:rPr lang="en-ID" dirty="0" err="1"/>
              <a:t>Pasar</a:t>
            </a:r>
            <a:r>
              <a:rPr lang="en-ID" dirty="0"/>
              <a:t> </a:t>
            </a:r>
            <a:r>
              <a:rPr lang="en-ID" dirty="0" err="1"/>
              <a:t>akibat</a:t>
            </a:r>
            <a:r>
              <a:rPr lang="en-ID" dirty="0"/>
              <a:t> </a:t>
            </a:r>
            <a:r>
              <a:rPr lang="en-ID" dirty="0" err="1"/>
              <a:t>saling</a:t>
            </a:r>
            <a:r>
              <a:rPr lang="en-ID" dirty="0"/>
              <a:t> </a:t>
            </a:r>
            <a:r>
              <a:rPr lang="en-ID" dirty="0" err="1"/>
              <a:t>bersentuhan</a:t>
            </a:r>
            <a:r>
              <a:rPr lang="en-ID" dirty="0"/>
              <a:t>.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EE6CC0-B617-7945-93D2-E51BB1EF2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202" y="1638300"/>
            <a:ext cx="5127798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91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32F60-898F-2B48-AA77-4242E8DD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Normal: </a:t>
            </a:r>
            <a:br>
              <a:rPr lang="en-US" dirty="0"/>
            </a:br>
            <a: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SPATIAL CONCEPT must be  Changed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89C24A-A05C-824C-9445-7E18250D2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010902"/>
            <a:ext cx="6038193" cy="48470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F32CFD-3FDB-1141-8D5A-C63605FC6D0D}"/>
              </a:ext>
            </a:extLst>
          </p:cNvPr>
          <p:cNvSpPr/>
          <p:nvPr/>
        </p:nvSpPr>
        <p:spPr>
          <a:xfrm>
            <a:off x="6526924" y="2141865"/>
            <a:ext cx="503971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000" dirty="0" err="1"/>
              <a:t>Ruang</a:t>
            </a:r>
            <a:r>
              <a:rPr lang="en-ID" sz="2000" dirty="0"/>
              <a:t> Public: TIDAK LAGI </a:t>
            </a:r>
            <a:r>
              <a:rPr lang="en-ID" sz="2000" dirty="0" err="1"/>
              <a:t>menjadi</a:t>
            </a:r>
            <a:r>
              <a:rPr lang="en-ID" sz="2000" dirty="0"/>
              <a:t> </a:t>
            </a:r>
            <a:r>
              <a:rPr lang="en-ID" sz="2000" dirty="0" err="1"/>
              <a:t>erat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perilaku</a:t>
            </a:r>
            <a:r>
              <a:rPr lang="en-ID" sz="2000" dirty="0"/>
              <a:t> </a:t>
            </a:r>
            <a:r>
              <a:rPr lang="en-ID" sz="2000" dirty="0" err="1"/>
              <a:t>berkerumun</a:t>
            </a:r>
            <a:r>
              <a:rPr lang="en-ID" sz="2000" dirty="0"/>
              <a:t>, </a:t>
            </a:r>
            <a:r>
              <a:rPr lang="en-ID" sz="2000" dirty="0" err="1"/>
              <a:t>bercengkerama</a:t>
            </a:r>
            <a:r>
              <a:rPr lang="en-ID" sz="2000" dirty="0"/>
              <a:t>, </a:t>
            </a:r>
            <a:r>
              <a:rPr lang="en-ID" sz="2000" dirty="0" err="1"/>
              <a:t>bersentuhan</a:t>
            </a:r>
            <a:r>
              <a:rPr lang="en-ID" sz="2000" dirty="0"/>
              <a:t>, </a:t>
            </a:r>
            <a:r>
              <a:rPr lang="en-ID" sz="2000" dirty="0" err="1"/>
              <a:t>tatap</a:t>
            </a:r>
            <a:r>
              <a:rPr lang="en-ID" sz="2000" dirty="0"/>
              <a:t> </a:t>
            </a:r>
            <a:r>
              <a:rPr lang="en-ID" sz="2000" dirty="0" err="1"/>
              <a:t>muka</a:t>
            </a:r>
            <a:r>
              <a:rPr lang="en-ID" sz="2000" dirty="0"/>
              <a:t>, yang </a:t>
            </a:r>
            <a:r>
              <a:rPr lang="en-ID" sz="2000" dirty="0" err="1"/>
              <a:t>hampir-hampir</a:t>
            </a:r>
            <a:r>
              <a:rPr lang="en-ID" sz="2000" dirty="0"/>
              <a:t> </a:t>
            </a:r>
            <a:r>
              <a:rPr lang="en-ID" sz="2000" dirty="0" err="1"/>
              <a:t>meniadakan</a:t>
            </a:r>
            <a:r>
              <a:rPr lang="en-ID" sz="2000" dirty="0"/>
              <a:t> </a:t>
            </a:r>
            <a:r>
              <a:rPr lang="en-ID" sz="2000" dirty="0" err="1"/>
              <a:t>jarak</a:t>
            </a:r>
            <a:r>
              <a:rPr lang="en-ID" sz="2000" dirty="0"/>
              <a:t>/</a:t>
            </a:r>
            <a:r>
              <a:rPr lang="en-ID" sz="2000" dirty="0" err="1"/>
              <a:t>berdesakan</a:t>
            </a:r>
            <a:r>
              <a:rPr lang="en-ID" sz="2000" dirty="0"/>
              <a:t> </a:t>
            </a:r>
            <a:r>
              <a:rPr lang="en-ID" sz="2000" dirty="0" err="1"/>
              <a:t>antar</a:t>
            </a:r>
            <a:r>
              <a:rPr lang="en-ID" sz="2000" dirty="0"/>
              <a:t> </a:t>
            </a:r>
            <a:r>
              <a:rPr lang="en-ID" sz="2000" dirty="0" err="1"/>
              <a:t>pengguna</a:t>
            </a:r>
            <a:r>
              <a:rPr lang="en-ID" sz="2000" dirty="0"/>
              <a:t> </a:t>
            </a:r>
            <a:r>
              <a:rPr lang="en-ID" sz="2000" dirty="0" err="1"/>
              <a:t>ruang</a:t>
            </a:r>
            <a:r>
              <a:rPr lang="en-ID" sz="2000" dirty="0"/>
              <a:t>. </a:t>
            </a:r>
          </a:p>
          <a:p>
            <a:endParaRPr lang="en-ID" sz="2000" dirty="0"/>
          </a:p>
          <a:p>
            <a:r>
              <a:rPr lang="en-ID" sz="2000" dirty="0" err="1">
                <a:solidFill>
                  <a:srgbClr val="FF0000"/>
                </a:solidFill>
              </a:rPr>
              <a:t>Pertanyaan</a:t>
            </a:r>
            <a:r>
              <a:rPr lang="en-ID" sz="2000" dirty="0">
                <a:solidFill>
                  <a:srgbClr val="FF0000"/>
                </a:solidFill>
              </a:rPr>
              <a:t>:</a:t>
            </a:r>
          </a:p>
          <a:p>
            <a:r>
              <a:rPr lang="en-ID" sz="2000" dirty="0" err="1">
                <a:solidFill>
                  <a:srgbClr val="FF0000"/>
                </a:solidFill>
              </a:rPr>
              <a:t>Apakah</a:t>
            </a:r>
            <a:r>
              <a:rPr lang="en-ID" sz="2000" dirty="0">
                <a:solidFill>
                  <a:srgbClr val="FF0000"/>
                </a:solidFill>
              </a:rPr>
              <a:t>  KONSEP FUNGSI RUANG PUBLIK INI MASIH ADA?????</a:t>
            </a:r>
          </a:p>
        </p:txBody>
      </p:sp>
    </p:spTree>
    <p:extLst>
      <p:ext uri="{BB962C8B-B14F-4D97-AF65-F5344CB8AC3E}">
        <p14:creationId xmlns:p14="http://schemas.microsoft.com/office/powerpoint/2010/main" val="2186306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0AEC3-2C1F-B444-902B-7D576D2F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Ruang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Publik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Urban </a:t>
            </a:r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Kontemporer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786CA-2ADA-8746-9C59-CF9BF3ECE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kehidupan</a:t>
            </a:r>
            <a:r>
              <a:rPr lang="en-ID" sz="2400" dirty="0"/>
              <a:t> Urban </a:t>
            </a:r>
            <a:r>
              <a:rPr lang="en-ID" sz="2400" dirty="0" err="1"/>
              <a:t>Kontemporer</a:t>
            </a:r>
            <a:r>
              <a:rPr lang="en-ID" sz="2400" dirty="0"/>
              <a:t>, </a:t>
            </a:r>
            <a:r>
              <a:rPr lang="en-ID" sz="2400" dirty="0" err="1"/>
              <a:t>Ruang</a:t>
            </a:r>
            <a:r>
              <a:rPr lang="en-ID" sz="2400" dirty="0"/>
              <a:t> </a:t>
            </a:r>
            <a:r>
              <a:rPr lang="en-ID" sz="2400" dirty="0" err="1"/>
              <a:t>Publik</a:t>
            </a:r>
            <a:r>
              <a:rPr lang="en-ID" sz="2400" dirty="0"/>
              <a:t> </a:t>
            </a:r>
            <a:r>
              <a:rPr lang="en-ID" sz="2400" dirty="0" err="1"/>
              <a:t>berperan</a:t>
            </a:r>
            <a:r>
              <a:rPr lang="en-ID" sz="2400" dirty="0"/>
              <a:t> </a:t>
            </a:r>
            <a:r>
              <a:rPr lang="en-ID" sz="2400" dirty="0" err="1"/>
              <a:t>sebagai</a:t>
            </a:r>
            <a:r>
              <a:rPr lang="en-ID" sz="2400" dirty="0"/>
              <a:t> PUSAT KEHIDUPAN KOTA (</a:t>
            </a:r>
            <a:r>
              <a:rPr lang="en-ID" sz="2400" dirty="0" err="1"/>
              <a:t>Seperti</a:t>
            </a:r>
            <a:r>
              <a:rPr lang="en-ID" sz="2400" dirty="0"/>
              <a:t> ALUN-ALUN </a:t>
            </a:r>
            <a:r>
              <a:rPr lang="en-ID" sz="2400" dirty="0" err="1"/>
              <a:t>dll</a:t>
            </a:r>
            <a:r>
              <a:rPr lang="en-ID" sz="2400" dirty="0"/>
              <a:t>)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mengupayakannya</a:t>
            </a:r>
            <a:r>
              <a:rPr lang="en-ID" sz="2400" dirty="0"/>
              <a:t> </a:t>
            </a:r>
            <a:r>
              <a:rPr lang="en-ID" sz="2400" dirty="0" err="1"/>
              <a:t>sebagai</a:t>
            </a:r>
            <a:r>
              <a:rPr lang="en-ID" sz="2400" dirty="0"/>
              <a:t> SPACE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mencapai</a:t>
            </a:r>
            <a:r>
              <a:rPr lang="en-ID" sz="2400" dirty="0"/>
              <a:t> </a:t>
            </a:r>
            <a:r>
              <a:rPr lang="en-ID" sz="2400" dirty="0" err="1"/>
              <a:t>vitalitas</a:t>
            </a:r>
            <a:r>
              <a:rPr lang="en-ID" sz="2400" dirty="0"/>
              <a:t> </a:t>
            </a:r>
            <a:r>
              <a:rPr lang="en-ID" sz="2400" dirty="0" err="1"/>
              <a:t>kegiatan</a:t>
            </a:r>
            <a:r>
              <a:rPr lang="en-ID" sz="2400" dirty="0"/>
              <a:t> yang </a:t>
            </a:r>
            <a:r>
              <a:rPr lang="en-ID" sz="2400" dirty="0" err="1"/>
              <a:t>maksimal</a:t>
            </a:r>
            <a:r>
              <a:rPr lang="en-ID" sz="2400" dirty="0"/>
              <a:t> yang </a:t>
            </a:r>
            <a:r>
              <a:rPr lang="en-ID" sz="2400" dirty="0" err="1"/>
              <a:t>digunakan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berbagai</a:t>
            </a:r>
            <a:r>
              <a:rPr lang="en-ID" sz="2400" dirty="0"/>
              <a:t> </a:t>
            </a:r>
            <a:r>
              <a:rPr lang="en-ID" sz="2400" dirty="0" err="1"/>
              <a:t>Kegiatan</a:t>
            </a:r>
            <a:r>
              <a:rPr lang="en-ID" sz="2400" dirty="0"/>
              <a:t>/Event yang SEMARAK, </a:t>
            </a:r>
            <a:r>
              <a:rPr lang="en-ID" sz="2400" dirty="0" err="1"/>
              <a:t>sehingga</a:t>
            </a:r>
            <a:r>
              <a:rPr lang="en-ID" sz="2400" dirty="0"/>
              <a:t> </a:t>
            </a:r>
            <a:r>
              <a:rPr lang="en-ID" sz="2400" dirty="0" err="1">
                <a:solidFill>
                  <a:srgbClr val="FFC000"/>
                </a:solidFill>
              </a:rPr>
              <a:t>terciptanya</a:t>
            </a:r>
            <a:r>
              <a:rPr lang="en-ID" sz="2400" dirty="0">
                <a:solidFill>
                  <a:srgbClr val="FFC000"/>
                </a:solidFill>
              </a:rPr>
              <a:t> PENGUMPULAN MASSA </a:t>
            </a:r>
            <a:r>
              <a:rPr lang="en-ID" sz="2400" dirty="0" err="1">
                <a:solidFill>
                  <a:srgbClr val="FFC000"/>
                </a:solidFill>
              </a:rPr>
              <a:t>dalam</a:t>
            </a:r>
            <a:r>
              <a:rPr lang="en-ID" sz="2400" dirty="0">
                <a:solidFill>
                  <a:srgbClr val="FFC000"/>
                </a:solidFill>
              </a:rPr>
              <a:t> </a:t>
            </a:r>
            <a:r>
              <a:rPr lang="en-ID" sz="2400" dirty="0" err="1">
                <a:solidFill>
                  <a:srgbClr val="FFC000"/>
                </a:solidFill>
              </a:rPr>
              <a:t>kerumunan</a:t>
            </a:r>
            <a:r>
              <a:rPr lang="en-ID" sz="2400" dirty="0">
                <a:solidFill>
                  <a:srgbClr val="FFC000"/>
                </a:solidFill>
              </a:rPr>
              <a:t> (</a:t>
            </a:r>
            <a:r>
              <a:rPr lang="en-ID" sz="2400" dirty="0" err="1">
                <a:solidFill>
                  <a:srgbClr val="FFC000"/>
                </a:solidFill>
              </a:rPr>
              <a:t>Misalkan</a:t>
            </a:r>
            <a:r>
              <a:rPr lang="en-ID" sz="2400" dirty="0">
                <a:solidFill>
                  <a:srgbClr val="FFC000"/>
                </a:solidFill>
              </a:rPr>
              <a:t>: </a:t>
            </a:r>
            <a:r>
              <a:rPr lang="en-ID" sz="2400" dirty="0" err="1">
                <a:solidFill>
                  <a:srgbClr val="FFC000"/>
                </a:solidFill>
              </a:rPr>
              <a:t>Kegiatan</a:t>
            </a:r>
            <a:r>
              <a:rPr lang="en-ID" sz="2400" dirty="0">
                <a:solidFill>
                  <a:srgbClr val="FFC000"/>
                </a:solidFill>
              </a:rPr>
              <a:t> </a:t>
            </a:r>
            <a:r>
              <a:rPr lang="en-ID" sz="2400" dirty="0" err="1">
                <a:solidFill>
                  <a:srgbClr val="FFC000"/>
                </a:solidFill>
              </a:rPr>
              <a:t>Unjuk</a:t>
            </a:r>
            <a:r>
              <a:rPr lang="en-ID" sz="2400" dirty="0">
                <a:solidFill>
                  <a:srgbClr val="FFC000"/>
                </a:solidFill>
              </a:rPr>
              <a:t> Rasa, </a:t>
            </a:r>
            <a:r>
              <a:rPr lang="en-ID" sz="2400" dirty="0" err="1">
                <a:solidFill>
                  <a:srgbClr val="FFC000"/>
                </a:solidFill>
              </a:rPr>
              <a:t>Konser</a:t>
            </a:r>
            <a:r>
              <a:rPr lang="en-ID" sz="2400" dirty="0">
                <a:solidFill>
                  <a:srgbClr val="FFC000"/>
                </a:solidFill>
              </a:rPr>
              <a:t> </a:t>
            </a:r>
            <a:r>
              <a:rPr lang="en-ID" sz="2400" dirty="0" err="1">
                <a:solidFill>
                  <a:srgbClr val="FFC000"/>
                </a:solidFill>
              </a:rPr>
              <a:t>Musik</a:t>
            </a:r>
            <a:r>
              <a:rPr lang="en-ID" sz="2400" dirty="0">
                <a:solidFill>
                  <a:srgbClr val="FFC000"/>
                </a:solidFill>
              </a:rPr>
              <a:t> </a:t>
            </a:r>
            <a:r>
              <a:rPr lang="en-ID" sz="2400" dirty="0" err="1">
                <a:solidFill>
                  <a:srgbClr val="FFC000"/>
                </a:solidFill>
              </a:rPr>
              <a:t>dan</a:t>
            </a:r>
            <a:r>
              <a:rPr lang="en-ID" sz="2400" dirty="0">
                <a:solidFill>
                  <a:srgbClr val="FFC000"/>
                </a:solidFill>
              </a:rPr>
              <a:t> </a:t>
            </a:r>
            <a:r>
              <a:rPr lang="en-ID" sz="2400" dirty="0" err="1">
                <a:solidFill>
                  <a:srgbClr val="FFC000"/>
                </a:solidFill>
              </a:rPr>
              <a:t>Hiburan</a:t>
            </a:r>
            <a:r>
              <a:rPr lang="en-ID" sz="2400" dirty="0">
                <a:solidFill>
                  <a:srgbClr val="FFC000"/>
                </a:solidFill>
              </a:rPr>
              <a:t> </a:t>
            </a:r>
            <a:r>
              <a:rPr lang="en-ID" sz="2400" dirty="0" err="1">
                <a:solidFill>
                  <a:srgbClr val="FFC000"/>
                </a:solidFill>
              </a:rPr>
              <a:t>Tertentu</a:t>
            </a:r>
            <a:r>
              <a:rPr lang="en-ID" sz="2400" dirty="0">
                <a:solidFill>
                  <a:srgbClr val="FFC000"/>
                </a:solidFill>
              </a:rPr>
              <a:t> yang </a:t>
            </a:r>
            <a:r>
              <a:rPr lang="en-ID" sz="2400" dirty="0" err="1">
                <a:solidFill>
                  <a:srgbClr val="FFC000"/>
                </a:solidFill>
              </a:rPr>
              <a:t>sifatnya</a:t>
            </a:r>
            <a:r>
              <a:rPr lang="en-ID" sz="2400" dirty="0">
                <a:solidFill>
                  <a:srgbClr val="FFC000"/>
                </a:solidFill>
              </a:rPr>
              <a:t> </a:t>
            </a:r>
            <a:r>
              <a:rPr lang="en-ID" sz="2400" dirty="0" err="1">
                <a:solidFill>
                  <a:srgbClr val="FFC000"/>
                </a:solidFill>
              </a:rPr>
              <a:t>Insidentil</a:t>
            </a:r>
            <a:r>
              <a:rPr lang="en-ID" sz="2400" dirty="0">
                <a:solidFill>
                  <a:srgbClr val="FFC000"/>
                </a:solidFill>
              </a:rPr>
              <a:t> </a:t>
            </a:r>
            <a:r>
              <a:rPr lang="en-ID" sz="2400" dirty="0" err="1">
                <a:solidFill>
                  <a:srgbClr val="FFC000"/>
                </a:solidFill>
              </a:rPr>
              <a:t>dimana</a:t>
            </a:r>
            <a:r>
              <a:rPr lang="en-ID" sz="2400" dirty="0">
                <a:solidFill>
                  <a:srgbClr val="FFC000"/>
                </a:solidFill>
              </a:rPr>
              <a:t> KERUMUNAN </a:t>
            </a:r>
            <a:r>
              <a:rPr lang="en-ID" sz="2400" dirty="0" err="1">
                <a:solidFill>
                  <a:srgbClr val="FFC000"/>
                </a:solidFill>
              </a:rPr>
              <a:t>menjadi</a:t>
            </a:r>
            <a:r>
              <a:rPr lang="en-ID" sz="2400" dirty="0">
                <a:solidFill>
                  <a:srgbClr val="FFC000"/>
                </a:solidFill>
              </a:rPr>
              <a:t> RUANG TERSEBUT ”BERMAKNA” .  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29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5568-81E2-2B45-AFE2-58C0E53D3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820" y="609599"/>
            <a:ext cx="3970546" cy="4451131"/>
          </a:xfrm>
        </p:spPr>
        <p:txBody>
          <a:bodyPr/>
          <a:lstStyle/>
          <a:p>
            <a:r>
              <a:rPr lang="en-US" dirty="0"/>
              <a:t>Urban </a:t>
            </a:r>
            <a:r>
              <a:rPr lang="en-US" dirty="0" err="1"/>
              <a:t>Kontemporer</a:t>
            </a:r>
            <a:br>
              <a:rPr lang="en-US" dirty="0"/>
            </a:br>
            <a:br>
              <a:rPr lang="en-US" dirty="0"/>
            </a:br>
            <a:r>
              <a:rPr lang="en-US" sz="1800" dirty="0" err="1"/>
              <a:t>Penggunaan</a:t>
            </a:r>
            <a:r>
              <a:rPr lang="en-US" sz="1800" dirty="0"/>
              <a:t> </a:t>
            </a:r>
            <a:r>
              <a:rPr lang="en-US" sz="1800" dirty="0" err="1"/>
              <a:t>Ruang</a:t>
            </a:r>
            <a:r>
              <a:rPr lang="en-US" sz="1800" dirty="0"/>
              <a:t> </a:t>
            </a:r>
            <a:r>
              <a:rPr lang="en-US" sz="1800" dirty="0" err="1"/>
              <a:t>Publik</a:t>
            </a:r>
            <a:r>
              <a:rPr lang="en-US" sz="1800" dirty="0"/>
              <a:t> (Urban </a:t>
            </a:r>
            <a:r>
              <a:rPr lang="en-US" sz="1800" dirty="0" err="1"/>
              <a:t>Kontemporer</a:t>
            </a:r>
            <a:r>
              <a:rPr lang="en-US" sz="1800" dirty="0"/>
              <a:t>) </a:t>
            </a:r>
            <a:r>
              <a:rPr lang="en-US" sz="1800" dirty="0" err="1"/>
              <a:t>dibanyak</a:t>
            </a:r>
            <a:r>
              <a:rPr lang="en-US" sz="1800" dirty="0"/>
              <a:t> Negara yang </a:t>
            </a:r>
            <a:r>
              <a:rPr lang="en-US" sz="1800" dirty="0" err="1"/>
              <a:t>digunakan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fungsi</a:t>
            </a:r>
            <a:r>
              <a:rPr lang="en-US" sz="1800" dirty="0"/>
              <a:t> KERUMUNAN (</a:t>
            </a:r>
            <a:r>
              <a:rPr lang="en-US" sz="1800" dirty="0" err="1"/>
              <a:t>Unjuk</a:t>
            </a:r>
            <a:r>
              <a:rPr lang="en-US" sz="1800" dirty="0"/>
              <a:t> Rasa) SUDAH DIATUR </a:t>
            </a:r>
            <a:r>
              <a:rPr lang="en-US" sz="1800" dirty="0" err="1"/>
              <a:t>dengan</a:t>
            </a:r>
            <a:r>
              <a:rPr lang="en-US" sz="1800" dirty="0"/>
              <a:t> PENERAPAN NEW-NORMAL (Physical Distancing).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Pertanyaannya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  <a:b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1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Apakah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MAKNAnya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BERUBAH?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A77C7C4-3FCA-D544-A5EA-7A88EF16A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529" y="1089659"/>
            <a:ext cx="4608512" cy="4964299"/>
          </a:xfrm>
        </p:spPr>
      </p:pic>
    </p:spTree>
    <p:extLst>
      <p:ext uri="{BB962C8B-B14F-4D97-AF65-F5344CB8AC3E}">
        <p14:creationId xmlns:p14="http://schemas.microsoft.com/office/powerpoint/2010/main" val="3698841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9C357-D0E3-854B-84F2-C1178166B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80" y="295063"/>
            <a:ext cx="9404723" cy="556276"/>
          </a:xfrm>
        </p:spPr>
        <p:txBody>
          <a:bodyPr/>
          <a:lstStyle/>
          <a:p>
            <a:r>
              <a:rPr lang="en-US" sz="2400" b="1" dirty="0" err="1"/>
              <a:t>Ruang</a:t>
            </a:r>
            <a:r>
              <a:rPr lang="en-US" sz="2400" b="1" dirty="0"/>
              <a:t> </a:t>
            </a:r>
            <a:r>
              <a:rPr lang="en-US" sz="2400" b="1" dirty="0" err="1"/>
              <a:t>Publik</a:t>
            </a:r>
            <a:r>
              <a:rPr lang="en-US" sz="2400" b="1" dirty="0"/>
              <a:t>: Taman Kota Grass Space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A168D2-E6DE-A447-A8D0-E458F439B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8994"/>
            <a:ext cx="5990897" cy="584900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C4E9E-A374-CC4C-9358-204817E38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212" y="1308100"/>
            <a:ext cx="5919788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39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500C2-7D1E-6640-9B42-5F01983A5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B3168-8BC9-0649-858B-B83F2E581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dirty="0" err="1"/>
              <a:t>Pandemi</a:t>
            </a:r>
            <a:r>
              <a:rPr lang="en-ID" dirty="0"/>
              <a:t> Covid-19 yang </a:t>
            </a:r>
            <a:r>
              <a:rPr lang="en-ID" dirty="0" err="1"/>
              <a:t>diprediksi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berakhir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dekat</a:t>
            </a:r>
            <a:r>
              <a:rPr lang="en-ID" dirty="0"/>
              <a:t>, </a:t>
            </a:r>
            <a:r>
              <a:rPr lang="en-ID" dirty="0" err="1"/>
              <a:t>bahkan</a:t>
            </a:r>
            <a:r>
              <a:rPr lang="en-ID" dirty="0"/>
              <a:t> virus Covid-19 </a:t>
            </a:r>
            <a:r>
              <a:rPr lang="en-ID" dirty="0" err="1"/>
              <a:t>dinilai</a:t>
            </a:r>
            <a:r>
              <a:rPr lang="en-ID" dirty="0"/>
              <a:t> </a:t>
            </a:r>
            <a:r>
              <a:rPr lang="en-ID" dirty="0" err="1"/>
              <a:t>oleh</a:t>
            </a:r>
            <a:r>
              <a:rPr lang="en-ID" dirty="0"/>
              <a:t> </a:t>
            </a:r>
            <a:r>
              <a:rPr lang="en-ID" dirty="0" err="1"/>
              <a:t>kalangan</a:t>
            </a:r>
            <a:r>
              <a:rPr lang="en-ID" dirty="0"/>
              <a:t> </a:t>
            </a:r>
            <a:r>
              <a:rPr lang="en-ID" dirty="0" err="1"/>
              <a:t>ahli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hilang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lingkungan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</a:t>
            </a:r>
            <a:r>
              <a:rPr lang="en-ID" dirty="0" err="1"/>
              <a:t>manusia</a:t>
            </a:r>
            <a:endParaRPr lang="en-ID" dirty="0"/>
          </a:p>
          <a:p>
            <a:r>
              <a:rPr lang="en-ID" dirty="0" err="1"/>
              <a:t>Menuntut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perubahan</a:t>
            </a:r>
            <a:r>
              <a:rPr lang="en-ID" dirty="0"/>
              <a:t> </a:t>
            </a:r>
            <a:r>
              <a:rPr lang="en-ID" dirty="0" err="1"/>
              <a:t>gaya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fundamental agar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terinfeksi</a:t>
            </a:r>
            <a:r>
              <a:rPr lang="en-ID" dirty="0"/>
              <a:t> virus yang </a:t>
            </a:r>
            <a:r>
              <a:rPr lang="en-ID" dirty="0" err="1"/>
              <a:t>bertolak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kaidah</a:t>
            </a:r>
            <a:r>
              <a:rPr lang="en-ID" dirty="0"/>
              <a:t> </a:t>
            </a:r>
          </a:p>
          <a:p>
            <a:pPr lvl="1"/>
            <a:r>
              <a:rPr lang="en-ID" dirty="0"/>
              <a:t>(1) </a:t>
            </a:r>
            <a:r>
              <a:rPr lang="en-ID" dirty="0" err="1"/>
              <a:t>menjaga</a:t>
            </a:r>
            <a:r>
              <a:rPr lang="en-ID" dirty="0"/>
              <a:t> </a:t>
            </a:r>
            <a:r>
              <a:rPr lang="en-ID" dirty="0" err="1"/>
              <a:t>kebersihan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lingkungan</a:t>
            </a:r>
            <a:r>
              <a:rPr lang="en-ID" dirty="0"/>
              <a:t>; </a:t>
            </a:r>
            <a:r>
              <a:rPr lang="en-ID" dirty="0" err="1"/>
              <a:t>dan</a:t>
            </a:r>
            <a:r>
              <a:rPr lang="en-ID" dirty="0"/>
              <a:t> </a:t>
            </a:r>
          </a:p>
          <a:p>
            <a:pPr lvl="1"/>
            <a:r>
              <a:rPr lang="en-ID" dirty="0"/>
              <a:t>(2) </a:t>
            </a:r>
            <a:r>
              <a:rPr lang="en-ID" dirty="0" err="1"/>
              <a:t>menjaga</a:t>
            </a:r>
            <a:r>
              <a:rPr lang="en-ID" dirty="0"/>
              <a:t> </a:t>
            </a:r>
            <a:r>
              <a:rPr lang="en-ID" dirty="0" err="1"/>
              <a:t>jarak</a:t>
            </a:r>
            <a:r>
              <a:rPr lang="en-ID" dirty="0"/>
              <a:t> </a:t>
            </a:r>
            <a:r>
              <a:rPr lang="en-ID" dirty="0" err="1"/>
              <a:t>fisik</a:t>
            </a:r>
            <a:r>
              <a:rPr lang="en-ID" dirty="0"/>
              <a:t> (</a:t>
            </a:r>
            <a:r>
              <a:rPr lang="en-ID" i="1" dirty="0"/>
              <a:t>physical distancing</a:t>
            </a:r>
            <a:r>
              <a:rPr lang="en-ID" dirty="0"/>
              <a:t>). </a:t>
            </a:r>
          </a:p>
          <a:p>
            <a:pPr lvl="1"/>
            <a:endParaRPr lang="en-ID" dirty="0"/>
          </a:p>
          <a:p>
            <a:pPr lvl="1"/>
            <a:r>
              <a:rPr lang="en-ID" b="1" dirty="0" err="1"/>
              <a:t>Inilah</a:t>
            </a:r>
            <a:r>
              <a:rPr lang="en-ID" b="1" dirty="0"/>
              <a:t> yang </a:t>
            </a:r>
            <a:r>
              <a:rPr lang="en-ID" b="1" dirty="0" err="1"/>
              <a:t>disebut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New Normal Life </a:t>
            </a:r>
            <a:r>
              <a:rPr lang="en-ID" b="1" dirty="0" err="1"/>
              <a:t>karena</a:t>
            </a:r>
            <a:r>
              <a:rPr lang="en-ID" b="1" dirty="0"/>
              <a:t> </a:t>
            </a:r>
            <a:r>
              <a:rPr lang="en-ID" b="1" dirty="0" err="1"/>
              <a:t>sepanjang</a:t>
            </a:r>
            <a:r>
              <a:rPr lang="en-ID" b="1" dirty="0"/>
              <a:t> </a:t>
            </a:r>
            <a:r>
              <a:rPr lang="en-ID" b="1" dirty="0" err="1"/>
              <a:t>dan</a:t>
            </a:r>
            <a:r>
              <a:rPr lang="en-ID" b="1" dirty="0"/>
              <a:t> Post-</a:t>
            </a:r>
            <a:r>
              <a:rPr lang="en-ID" b="1" dirty="0" err="1"/>
              <a:t>Pandemi</a:t>
            </a:r>
            <a:r>
              <a:rPr lang="en-ID" b="1" dirty="0"/>
              <a:t> Covid-19 </a:t>
            </a:r>
            <a:r>
              <a:rPr lang="en-ID" b="1" dirty="0" err="1"/>
              <a:t>kondisi</a:t>
            </a:r>
            <a:r>
              <a:rPr lang="en-ID" b="1" dirty="0"/>
              <a:t> </a:t>
            </a:r>
            <a:r>
              <a:rPr lang="en-ID" b="1" dirty="0" err="1"/>
              <a:t>berkehidupan</a:t>
            </a:r>
            <a:r>
              <a:rPr lang="en-ID" b="1" dirty="0"/>
              <a:t>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berbeda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masa </a:t>
            </a:r>
            <a:r>
              <a:rPr lang="en-ID" b="1" dirty="0" err="1"/>
              <a:t>sebelumnya</a:t>
            </a:r>
            <a:r>
              <a:rPr lang="en-ID" b="1" dirty="0"/>
              <a:t> </a:t>
            </a:r>
            <a:r>
              <a:rPr lang="en-ID" b="1" dirty="0" err="1"/>
              <a:t>sampai</a:t>
            </a:r>
            <a:r>
              <a:rPr lang="en-ID" b="1" dirty="0"/>
              <a:t> </a:t>
            </a:r>
            <a:r>
              <a:rPr lang="en-ID" b="1" dirty="0" err="1"/>
              <a:t>nanti</a:t>
            </a:r>
            <a:r>
              <a:rPr lang="en-ID" b="1" dirty="0"/>
              <a:t>  </a:t>
            </a:r>
            <a:r>
              <a:rPr lang="en-ID" b="1" dirty="0" err="1"/>
              <a:t>ada</a:t>
            </a:r>
            <a:r>
              <a:rPr lang="en-ID" b="1" dirty="0"/>
              <a:t> </a:t>
            </a:r>
            <a:r>
              <a:rPr lang="en-ID" b="1" dirty="0" err="1"/>
              <a:t>vaksin</a:t>
            </a:r>
            <a:r>
              <a:rPr lang="en-ID" b="1" dirty="0"/>
              <a:t> yang </a:t>
            </a:r>
            <a:r>
              <a:rPr lang="en-ID" b="1" dirty="0" err="1"/>
              <a:t>dapat</a:t>
            </a:r>
            <a:r>
              <a:rPr lang="en-ID" b="1" dirty="0"/>
              <a:t> </a:t>
            </a:r>
            <a:r>
              <a:rPr lang="en-ID" b="1" dirty="0" err="1"/>
              <a:t>diakses</a:t>
            </a:r>
            <a:r>
              <a:rPr lang="en-ID" b="1" dirty="0"/>
              <a:t> </a:t>
            </a:r>
            <a:r>
              <a:rPr lang="en-ID" b="1" dirty="0" err="1"/>
              <a:t>oleh</a:t>
            </a:r>
            <a:r>
              <a:rPr lang="en-ID" b="1" dirty="0"/>
              <a:t> </a:t>
            </a:r>
            <a:r>
              <a:rPr lang="en-ID" b="1" dirty="0" err="1"/>
              <a:t>semua</a:t>
            </a:r>
            <a:r>
              <a:rPr lang="en-ID" b="1" dirty="0"/>
              <a:t> orang </a:t>
            </a:r>
            <a:r>
              <a:rPr lang="en-ID" b="1" dirty="0" err="1"/>
              <a:t>egar</a:t>
            </a:r>
            <a:r>
              <a:rPr lang="en-ID" b="1" dirty="0"/>
              <a:t> </a:t>
            </a:r>
            <a:r>
              <a:rPr lang="en-ID" b="1" dirty="0" err="1"/>
              <a:t>memiliki</a:t>
            </a:r>
            <a:r>
              <a:rPr lang="en-ID" b="1" dirty="0"/>
              <a:t> </a:t>
            </a:r>
            <a:r>
              <a:rPr lang="en-ID" b="1" dirty="0" err="1"/>
              <a:t>kekebalan</a:t>
            </a:r>
            <a:r>
              <a:rPr lang="en-ID" b="1" dirty="0"/>
              <a:t> </a:t>
            </a:r>
            <a:r>
              <a:rPr lang="en-ID" b="1" dirty="0" err="1"/>
              <a:t>tubuh</a:t>
            </a:r>
            <a:r>
              <a:rPr lang="en-ID" b="1" dirty="0"/>
              <a:t> </a:t>
            </a:r>
            <a:r>
              <a:rPr lang="en-ID" b="1" dirty="0" err="1"/>
              <a:t>terhadap</a:t>
            </a:r>
            <a:r>
              <a:rPr lang="en-ID" b="1" dirty="0"/>
              <a:t> virus Covid-19.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9829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5780-A2D4-5A49-96F1-36A53EFE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8050B2-A17A-7B40-99E1-3E3FB350D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497" y="299545"/>
            <a:ext cx="9821917" cy="5948855"/>
          </a:xfrm>
        </p:spPr>
      </p:pic>
    </p:spTree>
    <p:extLst>
      <p:ext uri="{BB962C8B-B14F-4D97-AF65-F5344CB8AC3E}">
        <p14:creationId xmlns:p14="http://schemas.microsoft.com/office/powerpoint/2010/main" val="303954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7A24B-DD9B-4544-8D8A-EE3DD206F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Ruang</a:t>
            </a:r>
            <a:r>
              <a:rPr lang="en-US" dirty="0"/>
              <a:t> </a:t>
            </a:r>
            <a:r>
              <a:rPr lang="en-US" dirty="0" err="1"/>
              <a:t>Publik</a:t>
            </a:r>
            <a:r>
              <a:rPr lang="en-US" dirty="0"/>
              <a:t> – Change the Function (</a:t>
            </a:r>
            <a:r>
              <a:rPr lang="en-US" dirty="0" err="1"/>
              <a:t>Bergeser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Maknanya</a:t>
            </a:r>
            <a:r>
              <a:rPr lang="en-US" dirty="0"/>
              <a:t> di era New-Normal)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ED668-7AC8-8442-8A11-6D9DEF2C8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510118"/>
            <a:ext cx="8946541" cy="4195481"/>
          </a:xfrm>
        </p:spPr>
        <p:txBody>
          <a:bodyPr>
            <a:noAutofit/>
          </a:bodyPr>
          <a:lstStyle/>
          <a:p>
            <a:r>
              <a:rPr lang="en-ID" sz="2400" dirty="0" err="1"/>
              <a:t>Dalam</a:t>
            </a:r>
            <a:r>
              <a:rPr lang="en-ID" sz="2400" dirty="0"/>
              <a:t> NEW NORMAL: </a:t>
            </a:r>
          </a:p>
          <a:p>
            <a:pPr lvl="1"/>
            <a:r>
              <a:rPr lang="en-ID" sz="2400" dirty="0"/>
              <a:t>RUANG PUBLIK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karakternya</a:t>
            </a:r>
            <a:r>
              <a:rPr lang="en-ID" sz="2400" dirty="0"/>
              <a:t> </a:t>
            </a:r>
            <a:r>
              <a:rPr lang="en-ID" sz="2400" dirty="0" err="1"/>
              <a:t>sebagai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 </a:t>
            </a:r>
            <a:r>
              <a:rPr lang="en-ID" sz="2400" dirty="0" err="1"/>
              <a:t>toleransi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keterbukaan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 personal TIDAK LAGI BERLANGSUNG SAMA SESUAI ‘MAKNA’NYA (</a:t>
            </a:r>
            <a:r>
              <a:rPr lang="en-ID" sz="2400" dirty="0" err="1"/>
              <a:t>karena</a:t>
            </a:r>
            <a:r>
              <a:rPr lang="en-ID" sz="2400" dirty="0"/>
              <a:t> </a:t>
            </a:r>
            <a:r>
              <a:rPr lang="en-ID" sz="2400" dirty="0" err="1"/>
              <a:t>harus</a:t>
            </a:r>
            <a:r>
              <a:rPr lang="en-ID" sz="2400" dirty="0"/>
              <a:t> </a:t>
            </a:r>
            <a:r>
              <a:rPr lang="en-ID" sz="2400" dirty="0" err="1"/>
              <a:t>mengikuti</a:t>
            </a:r>
            <a:r>
              <a:rPr lang="en-ID" sz="2400" dirty="0"/>
              <a:t> </a:t>
            </a:r>
            <a:r>
              <a:rPr lang="en-ID" sz="2400" dirty="0" err="1"/>
              <a:t>Protokol</a:t>
            </a:r>
            <a:r>
              <a:rPr lang="en-ID" sz="2400" dirty="0"/>
              <a:t> </a:t>
            </a:r>
            <a:r>
              <a:rPr lang="en-ID" sz="2400" dirty="0" err="1"/>
              <a:t>Kesehatan</a:t>
            </a:r>
            <a:r>
              <a:rPr lang="en-ID" sz="2400" dirty="0"/>
              <a:t>)</a:t>
            </a:r>
          </a:p>
          <a:p>
            <a:pPr lvl="1"/>
            <a:r>
              <a:rPr lang="en-ID" sz="2400" dirty="0" err="1"/>
              <a:t>Terjadi</a:t>
            </a:r>
            <a:r>
              <a:rPr lang="en-ID" sz="2400" dirty="0"/>
              <a:t> </a:t>
            </a:r>
            <a:r>
              <a:rPr lang="en-ID" sz="2400" dirty="0" err="1"/>
              <a:t>Pergeseran</a:t>
            </a:r>
            <a:r>
              <a:rPr lang="en-ID" sz="2400" dirty="0"/>
              <a:t> FUNGSI &amp; MAKNA: KERUMUNAN </a:t>
            </a:r>
            <a:r>
              <a:rPr lang="en-ID" sz="2400" dirty="0" err="1"/>
              <a:t>Tidak</a:t>
            </a:r>
            <a:r>
              <a:rPr lang="en-ID" sz="2400" dirty="0"/>
              <a:t> </a:t>
            </a: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berlangsung</a:t>
            </a:r>
            <a:r>
              <a:rPr lang="en-ID" sz="2400" dirty="0"/>
              <a:t> </a:t>
            </a:r>
            <a:r>
              <a:rPr lang="en-ID" sz="2400" dirty="0" err="1"/>
              <a:t>lagi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pengaturan</a:t>
            </a:r>
            <a:r>
              <a:rPr lang="en-ID" sz="2400" dirty="0"/>
              <a:t> </a:t>
            </a:r>
            <a:r>
              <a:rPr lang="en-ID" sz="2400" dirty="0" err="1"/>
              <a:t>jarak</a:t>
            </a:r>
            <a:r>
              <a:rPr lang="en-ID" sz="2400" dirty="0"/>
              <a:t> &amp; </a:t>
            </a:r>
            <a:r>
              <a:rPr lang="en-ID" sz="2400" dirty="0" err="1"/>
              <a:t>pembatasan</a:t>
            </a:r>
            <a:r>
              <a:rPr lang="en-ID" sz="2400" dirty="0"/>
              <a:t> </a:t>
            </a:r>
            <a:r>
              <a:rPr lang="en-ID" sz="2400" dirty="0" err="1"/>
              <a:t>pengguna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6771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D08A9-D73E-D849-9AE6-6C46C648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002831" cy="1400530"/>
          </a:xfrm>
        </p:spPr>
        <p:txBody>
          <a:bodyPr/>
          <a:lstStyle/>
          <a:p>
            <a:r>
              <a:rPr lang="en-US" b="1" dirty="0" err="1"/>
              <a:t>Konsep</a:t>
            </a:r>
            <a:r>
              <a:rPr lang="en-US" b="1" dirty="0"/>
              <a:t> SPATIAL:</a:t>
            </a:r>
            <a:br>
              <a:rPr lang="en-US" b="1" dirty="0"/>
            </a:br>
            <a:r>
              <a:rPr lang="en-US" b="1" dirty="0" err="1"/>
              <a:t>Perubahan</a:t>
            </a:r>
            <a:r>
              <a:rPr lang="en-US" b="1" dirty="0"/>
              <a:t> </a:t>
            </a:r>
            <a:r>
              <a:rPr lang="en-US" b="1" dirty="0" err="1"/>
              <a:t>Programatik</a:t>
            </a:r>
            <a:r>
              <a:rPr lang="en-US" b="1" dirty="0"/>
              <a:t> </a:t>
            </a:r>
            <a:r>
              <a:rPr lang="en-US" b="1" dirty="0" err="1"/>
              <a:t>Ruang</a:t>
            </a:r>
            <a:r>
              <a:rPr lang="en-US" b="1" dirty="0"/>
              <a:t> </a:t>
            </a:r>
            <a:r>
              <a:rPr lang="en-US" b="1" dirty="0" err="1"/>
              <a:t>Publik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(Medium Scale; Eq. Restaurant)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43D51-8A29-8C4B-BDA9-8D666B7B0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401" y="3153103"/>
            <a:ext cx="8946541" cy="3536730"/>
          </a:xfrm>
        </p:spPr>
        <p:txBody>
          <a:bodyPr>
            <a:normAutofit/>
          </a:bodyPr>
          <a:lstStyle/>
          <a:p>
            <a:r>
              <a:rPr lang="en-ID" sz="2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Adanya</a:t>
            </a:r>
            <a:r>
              <a:rPr lang="en-ID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PERUBAHAN &amp; PERGESERAN KONSEPTUAL RUANG PUBLIK </a:t>
            </a:r>
            <a:r>
              <a:rPr lang="en-ID" sz="2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mendorong</a:t>
            </a:r>
            <a:r>
              <a:rPr lang="en-ID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ID" sz="28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dilakukannya</a:t>
            </a:r>
            <a:r>
              <a:rPr lang="en-ID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PENYESUAIAN PROGRAMATIK RUANG PUBLIK. </a:t>
            </a:r>
          </a:p>
          <a:p>
            <a:pPr marL="0" indent="0">
              <a:buNone/>
            </a:pPr>
            <a:endParaRPr lang="en-ID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996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D6DF-7CFC-9341-86D9-59D0F23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PROGRAMATIK RUANG?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7D582-E596-FE4C-9F3C-1D5C64652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916785" cy="4195481"/>
          </a:xfrm>
        </p:spPr>
        <p:txBody>
          <a:bodyPr>
            <a:noAutofit/>
          </a:bodyPr>
          <a:lstStyle/>
          <a:p>
            <a:r>
              <a:rPr lang="en-ID" sz="2400" dirty="0" err="1"/>
              <a:t>Programatik</a:t>
            </a:r>
            <a:r>
              <a:rPr lang="en-ID" sz="2400" dirty="0"/>
              <a:t> </a:t>
            </a:r>
            <a:r>
              <a:rPr lang="en-ID" sz="2400" dirty="0" err="1"/>
              <a:t>Spasial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:</a:t>
            </a:r>
          </a:p>
          <a:p>
            <a:pPr lvl="1"/>
            <a:r>
              <a:rPr lang="en-ID" sz="2400" dirty="0" err="1"/>
              <a:t>Programatik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 = </a:t>
            </a:r>
            <a:r>
              <a:rPr lang="en-ID" sz="2400" dirty="0" err="1"/>
              <a:t>Luasan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 </a:t>
            </a:r>
          </a:p>
          <a:p>
            <a:pPr lvl="1"/>
            <a:r>
              <a:rPr lang="en-ID" sz="2400" dirty="0" err="1"/>
              <a:t>Programatik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 </a:t>
            </a:r>
            <a:r>
              <a:rPr lang="en-ID" sz="2400" dirty="0" err="1"/>
              <a:t>didasarkan</a:t>
            </a:r>
            <a:r>
              <a:rPr lang="en-ID" sz="2400" dirty="0"/>
              <a:t> </a:t>
            </a:r>
            <a:r>
              <a:rPr lang="en-ID" sz="2400" dirty="0" err="1"/>
              <a:t>pada</a:t>
            </a:r>
            <a:r>
              <a:rPr lang="en-ID" sz="2400" dirty="0"/>
              <a:t> </a:t>
            </a:r>
            <a:r>
              <a:rPr lang="en-ID" sz="2400" dirty="0" err="1"/>
              <a:t>Sifat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, </a:t>
            </a:r>
            <a:r>
              <a:rPr lang="en-ID" sz="2400" dirty="0" err="1"/>
              <a:t>Suasana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, </a:t>
            </a:r>
            <a:r>
              <a:rPr lang="en-ID" sz="2400" dirty="0" err="1"/>
              <a:t>Kapasitas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, </a:t>
            </a:r>
            <a:r>
              <a:rPr lang="en-ID" sz="2400" dirty="0" err="1"/>
              <a:t>dan</a:t>
            </a:r>
            <a:r>
              <a:rPr lang="en-ID" sz="2400" dirty="0"/>
              <a:t> </a:t>
            </a:r>
            <a:r>
              <a:rPr lang="en-ID" sz="2400" dirty="0" err="1"/>
              <a:t>Perabot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. </a:t>
            </a:r>
          </a:p>
          <a:p>
            <a:endParaRPr lang="en-ID" sz="2400" dirty="0"/>
          </a:p>
          <a:p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diterapkannya</a:t>
            </a:r>
            <a:r>
              <a:rPr lang="en-ID" sz="2400" dirty="0"/>
              <a:t> NEW NORMAL PHYSICAL DISTANCING </a:t>
            </a:r>
            <a:r>
              <a:rPr lang="en-ID" sz="2400" dirty="0" err="1"/>
              <a:t>berpengaruh</a:t>
            </a:r>
            <a:r>
              <a:rPr lang="en-ID" sz="2400" dirty="0"/>
              <a:t> </a:t>
            </a:r>
            <a:r>
              <a:rPr lang="en-ID" sz="2400" dirty="0" err="1"/>
              <a:t>terhadap</a:t>
            </a:r>
            <a:r>
              <a:rPr lang="en-ID" sz="2400" dirty="0"/>
              <a:t> LUASAN </a:t>
            </a:r>
            <a:r>
              <a:rPr lang="en-ID" sz="2400" dirty="0" err="1"/>
              <a:t>dan</a:t>
            </a:r>
            <a:r>
              <a:rPr lang="en-ID" sz="2400" dirty="0"/>
              <a:t> KAPASITAS </a:t>
            </a:r>
            <a:r>
              <a:rPr lang="en-ID" sz="2400" dirty="0" err="1"/>
              <a:t>serta</a:t>
            </a:r>
            <a:r>
              <a:rPr lang="en-ID" sz="2400" dirty="0"/>
              <a:t> SIRKULASI </a:t>
            </a:r>
            <a:r>
              <a:rPr lang="en-ID" sz="2400" dirty="0" err="1"/>
              <a:t>Ruang</a:t>
            </a:r>
            <a:r>
              <a:rPr lang="en-ID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4080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013B-0F0C-ED4C-B2F0-215AEA071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EE4577-78ED-CC47-B5FD-814E10B55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50" y="549966"/>
            <a:ext cx="9925050" cy="6248400"/>
          </a:xfrm>
        </p:spPr>
      </p:pic>
    </p:spTree>
    <p:extLst>
      <p:ext uri="{BB962C8B-B14F-4D97-AF65-F5344CB8AC3E}">
        <p14:creationId xmlns:p14="http://schemas.microsoft.com/office/powerpoint/2010/main" val="768423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E005A-87BC-8845-862D-A9FEB7102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dirty="0"/>
              <a:t>KEY POINTS: </a:t>
            </a:r>
            <a:br>
              <a:rPr lang="en-ID" dirty="0"/>
            </a:br>
            <a:r>
              <a:rPr lang="en-ID" dirty="0"/>
              <a:t>NEW NORMAL (Health is 1</a:t>
            </a:r>
            <a:r>
              <a:rPr lang="en-ID" baseline="30000" dirty="0"/>
              <a:t>st</a:t>
            </a:r>
            <a:r>
              <a:rPr lang="en-ID" dirty="0"/>
              <a:t> Priority)</a:t>
            </a:r>
            <a:br>
              <a:rPr lang="en-ID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ADAA8-342B-744C-8A18-BFB8B6CFB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282771"/>
            <a:ext cx="10910013" cy="3880773"/>
          </a:xfrm>
        </p:spPr>
        <p:txBody>
          <a:bodyPr>
            <a:noAutofit/>
          </a:bodyPr>
          <a:lstStyle/>
          <a:p>
            <a:r>
              <a:rPr lang="en-ID" dirty="0" err="1"/>
              <a:t>Perancangan</a:t>
            </a:r>
            <a:r>
              <a:rPr lang="en-ID" dirty="0"/>
              <a:t> </a:t>
            </a:r>
            <a:r>
              <a:rPr lang="en-ID" dirty="0" err="1"/>
              <a:t>Arsitektur</a:t>
            </a:r>
            <a:r>
              <a:rPr lang="en-ID" dirty="0"/>
              <a:t> di era NEW NORMAL: </a:t>
            </a:r>
          </a:p>
          <a:p>
            <a:pPr lvl="1"/>
            <a:r>
              <a:rPr lang="en-ID" sz="2000" b="1" dirty="0"/>
              <a:t>NEW NORMAL </a:t>
            </a:r>
            <a:r>
              <a:rPr lang="en-ID" sz="2000" dirty="0" err="1"/>
              <a:t>menjadikan</a:t>
            </a:r>
            <a:r>
              <a:rPr lang="en-ID" sz="2000" dirty="0"/>
              <a:t> ASPEK KESEHATAN </a:t>
            </a:r>
            <a:r>
              <a:rPr lang="en-ID" sz="2000" dirty="0" err="1"/>
              <a:t>sebagai</a:t>
            </a:r>
            <a:r>
              <a:rPr lang="en-ID" sz="2000" dirty="0"/>
              <a:t> PRIORITAS UTAMA yang </a:t>
            </a:r>
            <a:r>
              <a:rPr lang="en-ID" sz="2000" dirty="0" err="1"/>
              <a:t>mempengaruhi</a:t>
            </a:r>
            <a:r>
              <a:rPr lang="en-ID" sz="2000" dirty="0"/>
              <a:t> BENTUK &amp; TATA RUANG ARSITEKTUR</a:t>
            </a:r>
          </a:p>
          <a:p>
            <a:pPr lvl="1"/>
            <a:r>
              <a:rPr lang="en-ID" sz="2000" dirty="0"/>
              <a:t>DIPERLUKAN </a:t>
            </a:r>
            <a:r>
              <a:rPr lang="en-ID" sz="2000" b="1" dirty="0"/>
              <a:t>PENYESUAIAN PROGRAMATIK SPASIAL yang MERUBAH STANDARD PERANCANGAN RUANG </a:t>
            </a:r>
            <a:r>
              <a:rPr lang="en-ID" sz="2000" b="1" dirty="0" err="1"/>
              <a:t>dan</a:t>
            </a:r>
            <a:r>
              <a:rPr lang="en-ID" sz="2000" b="1" dirty="0"/>
              <a:t> NILAI-NILAI </a:t>
            </a:r>
            <a:r>
              <a:rPr lang="en-ID" sz="2000" b="1" dirty="0" err="1"/>
              <a:t>Konsep</a:t>
            </a:r>
            <a:r>
              <a:rPr lang="en-ID" sz="2000" b="1" dirty="0"/>
              <a:t> </a:t>
            </a:r>
            <a:r>
              <a:rPr lang="en-ID" sz="2000" b="1" dirty="0" err="1"/>
              <a:t>Perancangan</a:t>
            </a:r>
            <a:r>
              <a:rPr lang="en-ID" sz="2000" b="1" dirty="0"/>
              <a:t> (</a:t>
            </a:r>
            <a:r>
              <a:rPr lang="en-ID" sz="2000" b="1" dirty="0" err="1"/>
              <a:t>Faktor-faktor</a:t>
            </a:r>
            <a:r>
              <a:rPr lang="en-ID" sz="2000" b="1" dirty="0"/>
              <a:t> lain NON-MEDIS </a:t>
            </a:r>
            <a:r>
              <a:rPr lang="en-ID" sz="2000" b="1" dirty="0" err="1"/>
              <a:t>menjadi</a:t>
            </a:r>
            <a:r>
              <a:rPr lang="en-ID" sz="2000" b="1" dirty="0"/>
              <a:t> </a:t>
            </a:r>
            <a:r>
              <a:rPr lang="en-ID" sz="2000" b="1" dirty="0" err="1"/>
              <a:t>Prioritas</a:t>
            </a:r>
            <a:r>
              <a:rPr lang="en-ID" sz="2000" b="1" dirty="0"/>
              <a:t> </a:t>
            </a:r>
            <a:r>
              <a:rPr lang="en-ID" sz="2000" b="1" dirty="0" err="1"/>
              <a:t>berikutnya</a:t>
            </a:r>
            <a:r>
              <a:rPr lang="en-ID" sz="2000" b="1" dirty="0"/>
              <a:t> </a:t>
            </a:r>
            <a:r>
              <a:rPr lang="en-ID" sz="2000" b="1" dirty="0" err="1"/>
              <a:t>bila</a:t>
            </a:r>
            <a:r>
              <a:rPr lang="en-ID" sz="2000" b="1" dirty="0"/>
              <a:t> </a:t>
            </a:r>
            <a:r>
              <a:rPr lang="en-ID" sz="2000" b="1" dirty="0" err="1"/>
              <a:t>dimungkinkan</a:t>
            </a:r>
            <a:r>
              <a:rPr lang="en-ID" sz="2000" b="1" dirty="0"/>
              <a:t>)</a:t>
            </a:r>
          </a:p>
          <a:p>
            <a:pPr lvl="1"/>
            <a:r>
              <a:rPr lang="en-ID" sz="2000" dirty="0" err="1"/>
              <a:t>Perancangan</a:t>
            </a:r>
            <a:r>
              <a:rPr lang="en-ID" sz="2000" dirty="0"/>
              <a:t> </a:t>
            </a:r>
            <a:r>
              <a:rPr lang="en-ID" sz="2000" dirty="0" err="1"/>
              <a:t>Ruang</a:t>
            </a:r>
            <a:r>
              <a:rPr lang="en-ID" sz="2000" dirty="0"/>
              <a:t> </a:t>
            </a:r>
            <a:r>
              <a:rPr lang="en-ID" sz="2000" b="1" dirty="0" err="1"/>
              <a:t>menjadikan</a:t>
            </a:r>
            <a:r>
              <a:rPr lang="en-ID" sz="2000" b="1" dirty="0"/>
              <a:t> </a:t>
            </a:r>
            <a:r>
              <a:rPr lang="en-ID" sz="2000" b="1" dirty="0" err="1"/>
              <a:t>Pertimbangan</a:t>
            </a:r>
            <a:r>
              <a:rPr lang="en-ID" sz="2000" b="1" dirty="0"/>
              <a:t> Non-</a:t>
            </a:r>
            <a:r>
              <a:rPr lang="en-ID" sz="2000" b="1" dirty="0" err="1"/>
              <a:t>Medis</a:t>
            </a:r>
            <a:r>
              <a:rPr lang="en-ID" sz="2000" b="1" dirty="0"/>
              <a:t> </a:t>
            </a:r>
            <a:r>
              <a:rPr lang="en-ID" sz="2000" b="1" dirty="0" err="1"/>
              <a:t>adalah</a:t>
            </a:r>
            <a:r>
              <a:rPr lang="en-ID" sz="2000" b="1" dirty="0"/>
              <a:t> 2</a:t>
            </a:r>
            <a:r>
              <a:rPr lang="en-ID" sz="2000" b="1" baseline="30000" dirty="0"/>
              <a:t>nd</a:t>
            </a:r>
            <a:r>
              <a:rPr lang="en-ID" sz="2000" b="1" dirty="0"/>
              <a:t> Priority </a:t>
            </a:r>
            <a:r>
              <a:rPr lang="en-ID" sz="2000" dirty="0"/>
              <a:t>(eq. </a:t>
            </a:r>
            <a:r>
              <a:rPr lang="en-ID" sz="2000" dirty="0" err="1"/>
              <a:t>ekonomi</a:t>
            </a:r>
            <a:r>
              <a:rPr lang="en-ID" sz="2000" dirty="0"/>
              <a:t>/</a:t>
            </a:r>
            <a:r>
              <a:rPr lang="en-ID" sz="2000" dirty="0" err="1"/>
              <a:t>efisiensi</a:t>
            </a:r>
            <a:r>
              <a:rPr lang="en-ID" sz="2000" dirty="0"/>
              <a:t>  </a:t>
            </a:r>
            <a:r>
              <a:rPr lang="en-ID" sz="2000" dirty="0" err="1"/>
              <a:t>terkait</a:t>
            </a:r>
            <a:r>
              <a:rPr lang="en-ID" sz="2000" dirty="0"/>
              <a:t> </a:t>
            </a:r>
            <a:r>
              <a:rPr lang="en-ID" sz="2000" dirty="0" err="1"/>
              <a:t>kapasitas</a:t>
            </a:r>
            <a:r>
              <a:rPr lang="en-ID" sz="2000" dirty="0"/>
              <a:t> </a:t>
            </a:r>
            <a:r>
              <a:rPr lang="en-ID" sz="2000" dirty="0" err="1"/>
              <a:t>ruang</a:t>
            </a:r>
            <a:r>
              <a:rPr lang="en-ID" sz="2000" dirty="0"/>
              <a:t>, </a:t>
            </a:r>
            <a:r>
              <a:rPr lang="en-ID" sz="2000" dirty="0" err="1"/>
              <a:t>efektifitas</a:t>
            </a:r>
            <a:r>
              <a:rPr lang="en-ID" sz="2000" dirty="0"/>
              <a:t> </a:t>
            </a:r>
            <a:r>
              <a:rPr lang="en-ID" sz="2000" dirty="0" err="1"/>
              <a:t>penggunaan</a:t>
            </a:r>
            <a:r>
              <a:rPr lang="en-ID" sz="2000" dirty="0"/>
              <a:t> </a:t>
            </a:r>
            <a:r>
              <a:rPr lang="en-ID" sz="2000" dirty="0" err="1"/>
              <a:t>ruang</a:t>
            </a:r>
            <a:r>
              <a:rPr lang="en-ID" sz="2000" dirty="0"/>
              <a:t>, </a:t>
            </a:r>
            <a:r>
              <a:rPr lang="en-ID" sz="2000" dirty="0" err="1"/>
              <a:t>efisiensi</a:t>
            </a:r>
            <a:r>
              <a:rPr lang="en-ID" sz="2000" dirty="0"/>
              <a:t>/</a:t>
            </a:r>
            <a:r>
              <a:rPr lang="en-ID" sz="2000" dirty="0" err="1"/>
              <a:t>efektifitas</a:t>
            </a:r>
            <a:r>
              <a:rPr lang="en-ID" sz="2000" dirty="0"/>
              <a:t> flow </a:t>
            </a:r>
            <a:r>
              <a:rPr lang="en-ID" sz="2000" dirty="0" err="1"/>
              <a:t>aktifitas</a:t>
            </a:r>
            <a:r>
              <a:rPr lang="en-ID" sz="2000" dirty="0"/>
              <a:t> </a:t>
            </a:r>
            <a:r>
              <a:rPr lang="en-ID" sz="2000" dirty="0" err="1"/>
              <a:t>dalam</a:t>
            </a:r>
            <a:r>
              <a:rPr lang="en-ID" sz="2000" dirty="0"/>
              <a:t> </a:t>
            </a:r>
            <a:r>
              <a:rPr lang="en-ID" sz="2000" dirty="0" err="1"/>
              <a:t>ruang</a:t>
            </a:r>
            <a:r>
              <a:rPr lang="en-ID" sz="2000" dirty="0"/>
              <a:t>, </a:t>
            </a:r>
            <a:r>
              <a:rPr lang="en-ID" sz="2000" dirty="0" err="1"/>
              <a:t>Sirkulasi</a:t>
            </a:r>
            <a:r>
              <a:rPr lang="en-ID" sz="2000" dirty="0"/>
              <a:t> </a:t>
            </a:r>
            <a:r>
              <a:rPr lang="en-ID" sz="2000" dirty="0" err="1"/>
              <a:t>ruang</a:t>
            </a:r>
            <a:r>
              <a:rPr lang="en-ID" sz="2000" dirty="0"/>
              <a:t> </a:t>
            </a:r>
            <a:r>
              <a:rPr lang="en-ID" sz="2000" dirty="0" err="1"/>
              <a:t>atau</a:t>
            </a:r>
            <a:r>
              <a:rPr lang="en-ID" sz="2000" dirty="0"/>
              <a:t> </a:t>
            </a:r>
            <a:r>
              <a:rPr lang="en-ID" sz="2000" dirty="0" err="1"/>
              <a:t>bahkan</a:t>
            </a:r>
            <a:r>
              <a:rPr lang="en-ID" sz="2000" dirty="0"/>
              <a:t> </a:t>
            </a:r>
            <a:r>
              <a:rPr lang="en-ID" sz="2000" dirty="0" err="1"/>
              <a:t>Konsep</a:t>
            </a:r>
            <a:r>
              <a:rPr lang="en-ID" sz="2000" dirty="0"/>
              <a:t> </a:t>
            </a:r>
            <a:r>
              <a:rPr lang="en-ID" sz="2000" dirty="0" err="1"/>
              <a:t>Desain</a:t>
            </a:r>
            <a:r>
              <a:rPr lang="en-ID" sz="2000" dirty="0"/>
              <a:t> yang </a:t>
            </a:r>
            <a:r>
              <a:rPr lang="en-ID" sz="2000" dirty="0" err="1"/>
              <a:t>diinginkan</a:t>
            </a:r>
            <a:r>
              <a:rPr lang="en-ID" sz="2000" dirty="0"/>
              <a:t>/</a:t>
            </a:r>
            <a:r>
              <a:rPr lang="en-ID" sz="2000" dirty="0" err="1"/>
              <a:t>Kepuasan</a:t>
            </a:r>
            <a:r>
              <a:rPr lang="en-ID" sz="2000" dirty="0"/>
              <a:t> </a:t>
            </a:r>
            <a:r>
              <a:rPr lang="en-ID" sz="2000" dirty="0" err="1"/>
              <a:t>Pengguna</a:t>
            </a:r>
            <a:r>
              <a:rPr lang="en-ID" sz="2000" dirty="0"/>
              <a:t>, </a:t>
            </a:r>
            <a:r>
              <a:rPr lang="en-ID" sz="2000" dirty="0" err="1"/>
              <a:t>tapi</a:t>
            </a:r>
            <a:r>
              <a:rPr lang="en-ID" sz="2000" dirty="0"/>
              <a:t> </a:t>
            </a:r>
            <a:r>
              <a:rPr lang="en-ID" sz="2000" dirty="0" err="1"/>
              <a:t>lebih</a:t>
            </a:r>
            <a:r>
              <a:rPr lang="en-ID" sz="2000" dirty="0"/>
              <a:t> </a:t>
            </a:r>
            <a:r>
              <a:rPr lang="en-ID" sz="2000" dirty="0" err="1"/>
              <a:t>diprioritasikan</a:t>
            </a:r>
            <a:r>
              <a:rPr lang="en-ID" sz="2000" dirty="0"/>
              <a:t> </a:t>
            </a:r>
            <a:r>
              <a:rPr lang="en-ID" sz="2000" dirty="0" err="1"/>
              <a:t>pada</a:t>
            </a:r>
            <a:r>
              <a:rPr lang="en-ID" sz="2000" dirty="0"/>
              <a:t> “</a:t>
            </a:r>
            <a:r>
              <a:rPr lang="en-ID" sz="2000" dirty="0" err="1"/>
              <a:t>Kebutuhan</a:t>
            </a:r>
            <a:r>
              <a:rPr lang="en-ID" sz="2000" dirty="0"/>
              <a:t> </a:t>
            </a:r>
            <a:r>
              <a:rPr lang="en-ID" sz="2000" dirty="0" err="1"/>
              <a:t>Tuntutan</a:t>
            </a:r>
            <a:r>
              <a:rPr lang="en-ID" sz="2000" dirty="0"/>
              <a:t> </a:t>
            </a:r>
            <a:r>
              <a:rPr lang="en-ID" sz="2000" dirty="0" err="1"/>
              <a:t>Kesehatan</a:t>
            </a:r>
            <a:r>
              <a:rPr lang="en-ID" sz="2000" dirty="0"/>
              <a:t>” </a:t>
            </a:r>
            <a:r>
              <a:rPr lang="en-ID" sz="2000" dirty="0" err="1"/>
              <a:t>Ruang</a:t>
            </a:r>
            <a:r>
              <a:rPr lang="en-ID" sz="2000" dirty="0"/>
              <a:t> </a:t>
            </a:r>
            <a:r>
              <a:rPr lang="en-ID" sz="2000" dirty="0" err="1"/>
              <a:t>dan</a:t>
            </a:r>
            <a:r>
              <a:rPr lang="en-ID" sz="2000" dirty="0"/>
              <a:t> </a:t>
            </a:r>
            <a:r>
              <a:rPr lang="en-ID" sz="2000" dirty="0" err="1"/>
              <a:t>Aktifitas</a:t>
            </a:r>
            <a:r>
              <a:rPr lang="en-ID" sz="2000" dirty="0"/>
              <a:t> </a:t>
            </a:r>
            <a:r>
              <a:rPr lang="en-ID" sz="2000" dirty="0" err="1"/>
              <a:t>Pengguna</a:t>
            </a:r>
            <a:r>
              <a:rPr lang="en-ID" sz="2000" dirty="0"/>
              <a:t> </a:t>
            </a:r>
            <a:r>
              <a:rPr lang="en-ID" sz="2000" dirty="0" err="1"/>
              <a:t>Ruang</a:t>
            </a:r>
            <a:r>
              <a:rPr lang="en-ID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438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BB34-29A6-3D45-9702-88572491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7615020" cy="1400530"/>
          </a:xfrm>
        </p:spPr>
        <p:txBody>
          <a:bodyPr/>
          <a:lstStyle/>
          <a:p>
            <a:pPr algn="r"/>
            <a:r>
              <a:rPr lang="en-US" dirty="0"/>
              <a:t>Outdoor Café: Reduce Health Risks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423AA6-5471-7249-BD2D-8B31E333A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0"/>
            <a:ext cx="4054302" cy="558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45064A-8BD8-EA4D-8E22-C0159A0AD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452" y="790751"/>
            <a:ext cx="3795548" cy="4420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F8BD93-29DC-6542-BBC6-D0E40F061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900" y="2427890"/>
            <a:ext cx="4424417" cy="443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57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C500-4A1B-AA42-B960-1B3E10FE2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042" y="333677"/>
            <a:ext cx="5741330" cy="1400530"/>
          </a:xfrm>
        </p:spPr>
        <p:txBody>
          <a:bodyPr/>
          <a:lstStyle/>
          <a:p>
            <a:r>
              <a:rPr lang="en-US" sz="3600" dirty="0"/>
              <a:t>Outdoor Café &amp; Resto </a:t>
            </a:r>
            <a:br>
              <a:rPr lang="en-US" sz="3600" dirty="0"/>
            </a:br>
            <a:r>
              <a:rPr lang="en-US" sz="3600" dirty="0"/>
              <a:t>@Jakarta’s </a:t>
            </a:r>
            <a:r>
              <a:rPr lang="en-US" sz="3600" dirty="0" err="1"/>
              <a:t>ShopMall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3289D8-A602-474F-AE5B-C6C81FE10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99" y="239604"/>
            <a:ext cx="5594349" cy="41957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FC84EB-B159-CF49-9EB7-4DCD497CD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81" y="3547241"/>
            <a:ext cx="5321280" cy="3310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0AB25F-2A12-224E-916E-D59845DD4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455" y="1734207"/>
            <a:ext cx="5440986" cy="499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95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10D3E-EACE-564B-9E02-B3330FE1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566" y="452718"/>
            <a:ext cx="5400610" cy="1400530"/>
          </a:xfrm>
        </p:spPr>
        <p:txBody>
          <a:bodyPr/>
          <a:lstStyle/>
          <a:p>
            <a:r>
              <a:rPr lang="en-US" dirty="0"/>
              <a:t>INDOOR EMERGENCY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A5A48C-3C58-4A40-A738-8A0052D0E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901" y="273845"/>
            <a:ext cx="5462821" cy="4993894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2FDE0-176C-9D4C-A19E-BCAB66B764EB}"/>
              </a:ext>
            </a:extLst>
          </p:cNvPr>
          <p:cNvSpPr/>
          <p:nvPr/>
        </p:nvSpPr>
        <p:spPr>
          <a:xfrm>
            <a:off x="672775" y="5615421"/>
            <a:ext cx="5039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ID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Desain</a:t>
            </a:r>
            <a:r>
              <a:rPr lang="en-ID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Emergency </a:t>
            </a:r>
            <a:r>
              <a:rPr lang="en-ID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Furniture Restaurant </a:t>
            </a:r>
          </a:p>
          <a:p>
            <a:pPr algn="ctr">
              <a:spcAft>
                <a:spcPts val="0"/>
              </a:spcAft>
            </a:pPr>
            <a:r>
              <a:rPr lang="en-ID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diperlukan</a:t>
            </a:r>
            <a:r>
              <a:rPr lang="en-ID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ID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NORMAL</a:t>
            </a:r>
            <a:endParaRPr lang="en-ID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6498B7-0CFF-F448-920C-650FD343F673}"/>
              </a:ext>
            </a:extLst>
          </p:cNvPr>
          <p:cNvSpPr/>
          <p:nvPr/>
        </p:nvSpPr>
        <p:spPr>
          <a:xfrm>
            <a:off x="6102626" y="2822576"/>
            <a:ext cx="57145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ID" sz="28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NORMAL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D" sz="28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Pembatasan</a:t>
            </a:r>
            <a:r>
              <a:rPr lang="en-ID" sz="28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Jumlah</a:t>
            </a:r>
            <a:r>
              <a:rPr lang="en-ID" sz="28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Pengunjung</a:t>
            </a:r>
            <a:endParaRPr lang="en-ID" sz="2800" dirty="0">
              <a:latin typeface="Trebuchet MS" panose="020B070302020209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D" sz="28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Penjarakan</a:t>
            </a:r>
            <a:r>
              <a:rPr lang="en-ID" sz="28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Tata </a:t>
            </a:r>
            <a:r>
              <a:rPr lang="en-ID" sz="28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Letak</a:t>
            </a:r>
            <a:r>
              <a:rPr lang="en-ID" sz="28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Meja</a:t>
            </a:r>
            <a:r>
              <a:rPr lang="en-ID" sz="28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ID" sz="28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Tempat</a:t>
            </a:r>
            <a:r>
              <a:rPr lang="en-ID" sz="28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Duduk</a:t>
            </a:r>
          </a:p>
        </p:txBody>
      </p:sp>
    </p:spTree>
    <p:extLst>
      <p:ext uri="{BB962C8B-B14F-4D97-AF65-F5344CB8AC3E}">
        <p14:creationId xmlns:p14="http://schemas.microsoft.com/office/powerpoint/2010/main" val="3697840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E2B7-1967-134E-881C-8B0E8C60E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2AB54-CECE-3F4B-9B15-EF212C64C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00" y="1040524"/>
            <a:ext cx="4470400" cy="5817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046FF9-4F31-EA41-B73E-347BDED4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3200"/>
            <a:ext cx="7721600" cy="41148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12EEB5-870D-C742-A92E-1C8693BD4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7E2404-D69F-A748-96DD-10FF4A107A15}"/>
              </a:ext>
            </a:extLst>
          </p:cNvPr>
          <p:cNvSpPr/>
          <p:nvPr/>
        </p:nvSpPr>
        <p:spPr>
          <a:xfrm>
            <a:off x="157655" y="88820"/>
            <a:ext cx="74062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Penggunaan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Kursi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000" i="1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Single Seater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yang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hanya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diperuntukkan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orang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jarak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aman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dudukan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kursi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lainnya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dilengkapi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Desain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Emergency (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HeadCover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Shield)</a:t>
            </a:r>
          </a:p>
          <a:p>
            <a:pPr algn="just">
              <a:spcAft>
                <a:spcPts val="0"/>
              </a:spcAft>
            </a:pPr>
            <a:endParaRPr lang="en-ID" sz="2000" dirty="0">
              <a:latin typeface="Trebuchet MS" panose="020B070302020209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Penataan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Jalur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Sirkulasi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mencukupi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Penjarakan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Gerak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antara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Pengguna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Ruang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Pengunjung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Pelayan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Perabotan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Trolley </a:t>
            </a:r>
            <a:r>
              <a:rPr lang="en-ID" sz="20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dll</a:t>
            </a:r>
            <a:r>
              <a:rPr lang="en-ID" sz="20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159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8DD5C-9A4A-A44A-8F75-E8EB2A77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Normal: 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02205-6AFA-F849-BA05-D860A89FD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50504"/>
            <a:ext cx="8946541" cy="4697895"/>
          </a:xfrm>
        </p:spPr>
        <p:txBody>
          <a:bodyPr>
            <a:normAutofit/>
          </a:bodyPr>
          <a:lstStyle/>
          <a:p>
            <a:r>
              <a:rPr lang="en-ID" dirty="0" err="1"/>
              <a:t>Terminologi</a:t>
            </a:r>
            <a:r>
              <a:rPr lang="en-ID" dirty="0"/>
              <a:t> New Normal </a:t>
            </a:r>
            <a:r>
              <a:rPr lang="en-ID" dirty="0" err="1"/>
              <a:t>diciptakan</a:t>
            </a:r>
            <a:r>
              <a:rPr lang="en-ID" dirty="0"/>
              <a:t> Roger </a:t>
            </a:r>
            <a:r>
              <a:rPr lang="en-ID" dirty="0" err="1"/>
              <a:t>Mcnamee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2004, </a:t>
            </a:r>
            <a:r>
              <a:rPr lang="en-ID" dirty="0" err="1"/>
              <a:t>seorang</a:t>
            </a:r>
            <a:r>
              <a:rPr lang="en-ID" dirty="0"/>
              <a:t> investor </a:t>
            </a:r>
            <a:r>
              <a:rPr lang="en-ID" dirty="0" err="1"/>
              <a:t>teknologi</a:t>
            </a:r>
            <a:r>
              <a:rPr lang="en-ID" dirty="0"/>
              <a:t> paling </a:t>
            </a:r>
            <a:r>
              <a:rPr lang="en-ID" dirty="0" err="1"/>
              <a:t>sukses</a:t>
            </a:r>
            <a:r>
              <a:rPr lang="en-ID" dirty="0"/>
              <a:t> </a:t>
            </a:r>
            <a:r>
              <a:rPr lang="en-ID" dirty="0" err="1"/>
              <a:t>belakangan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.</a:t>
            </a:r>
          </a:p>
          <a:p>
            <a:pPr marL="0" indent="0">
              <a:buNone/>
            </a:pPr>
            <a:endParaRPr lang="en-ID" dirty="0"/>
          </a:p>
          <a:p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karyanya</a:t>
            </a:r>
            <a:r>
              <a:rPr lang="en-ID" dirty="0"/>
              <a:t>, </a:t>
            </a:r>
            <a:r>
              <a:rPr lang="en-ID" b="1" dirty="0">
                <a:solidFill>
                  <a:srgbClr val="FF0000"/>
                </a:solidFill>
              </a:rPr>
              <a:t>“The New Normal: Great </a:t>
            </a:r>
            <a:r>
              <a:rPr lang="en-ID" b="1" dirty="0" err="1">
                <a:solidFill>
                  <a:srgbClr val="FF0000"/>
                </a:solidFill>
              </a:rPr>
              <a:t>Oportunities</a:t>
            </a:r>
            <a:r>
              <a:rPr lang="en-ID" b="1" dirty="0">
                <a:solidFill>
                  <a:srgbClr val="FF0000"/>
                </a:solidFill>
              </a:rPr>
              <a:t> in Time of Great Risk”,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menjelaskan</a:t>
            </a:r>
            <a:r>
              <a:rPr lang="en-ID" dirty="0"/>
              <a:t> </a:t>
            </a:r>
            <a:r>
              <a:rPr lang="en-ID" dirty="0" err="1"/>
              <a:t>aturan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berinvestasi</a:t>
            </a:r>
            <a:r>
              <a:rPr lang="en-ID" dirty="0"/>
              <a:t> agar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kondisi</a:t>
            </a:r>
            <a:r>
              <a:rPr lang="en-ID" dirty="0"/>
              <a:t> </a:t>
            </a:r>
            <a:r>
              <a:rPr lang="en-ID" dirty="0" err="1"/>
              <a:t>krisis</a:t>
            </a:r>
            <a:r>
              <a:rPr lang="en-ID" dirty="0"/>
              <a:t> </a:t>
            </a:r>
            <a:r>
              <a:rPr lang="en-ID" dirty="0" err="1"/>
              <a:t>tetap</a:t>
            </a:r>
            <a:r>
              <a:rPr lang="en-ID" dirty="0"/>
              <a:t> </a:t>
            </a:r>
            <a:r>
              <a:rPr lang="en-ID" dirty="0" err="1"/>
              <a:t>bertahan</a:t>
            </a:r>
            <a:r>
              <a:rPr lang="en-ID" dirty="0"/>
              <a:t> (</a:t>
            </a:r>
            <a:r>
              <a:rPr lang="en-ID" dirty="0" err="1"/>
              <a:t>Bisnis</a:t>
            </a:r>
            <a:r>
              <a:rPr lang="en-ID" dirty="0"/>
              <a:t> oriented solving problems)</a:t>
            </a:r>
          </a:p>
          <a:p>
            <a:endParaRPr lang="en-ID" dirty="0"/>
          </a:p>
          <a:p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konteks</a:t>
            </a:r>
            <a:r>
              <a:rPr lang="en-ID" dirty="0"/>
              <a:t> Covid-19, New Normal (</a:t>
            </a:r>
            <a:r>
              <a:rPr lang="en-ID" dirty="0" err="1"/>
              <a:t>Tatanan</a:t>
            </a:r>
            <a:r>
              <a:rPr lang="en-ID" dirty="0"/>
              <a:t> </a:t>
            </a:r>
            <a:r>
              <a:rPr lang="en-ID" dirty="0" err="1"/>
              <a:t>Baru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normal </a:t>
            </a:r>
            <a:r>
              <a:rPr lang="en-ID" dirty="0" err="1"/>
              <a:t>baru</a:t>
            </a:r>
            <a:r>
              <a:rPr lang="en-ID" dirty="0"/>
              <a:t>)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keniscayaan</a:t>
            </a:r>
            <a:r>
              <a:rPr lang="en-ID" dirty="0"/>
              <a:t> di Indonesia, </a:t>
            </a:r>
            <a:r>
              <a:rPr lang="en-ID" dirty="0" err="1"/>
              <a:t>baik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aspek</a:t>
            </a:r>
            <a:r>
              <a:rPr lang="en-ID" dirty="0"/>
              <a:t> </a:t>
            </a:r>
            <a:r>
              <a:rPr lang="en-ID" dirty="0" err="1"/>
              <a:t>ekonomi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mencegah</a:t>
            </a:r>
            <a:r>
              <a:rPr lang="en-ID" dirty="0"/>
              <a:t> </a:t>
            </a:r>
            <a:r>
              <a:rPr lang="en-ID" dirty="0" err="1"/>
              <a:t>perekonomian</a:t>
            </a:r>
            <a:r>
              <a:rPr lang="en-ID" dirty="0"/>
              <a:t> yang </a:t>
            </a:r>
            <a:r>
              <a:rPr lang="en-ID" dirty="0" err="1"/>
              <a:t>semakin</a:t>
            </a:r>
            <a:r>
              <a:rPr lang="en-ID" dirty="0"/>
              <a:t> </a:t>
            </a:r>
            <a:r>
              <a:rPr lang="en-ID" dirty="0" err="1"/>
              <a:t>memburuk</a:t>
            </a:r>
            <a:r>
              <a:rPr lang="en-ID" dirty="0"/>
              <a:t> </a:t>
            </a:r>
            <a:r>
              <a:rPr lang="en-ID" dirty="0" err="1"/>
              <a:t>pasca-diberlakukannya</a:t>
            </a:r>
            <a:r>
              <a:rPr lang="en-ID" dirty="0"/>
              <a:t> PSBB </a:t>
            </a:r>
            <a:r>
              <a:rPr lang="en-ID" dirty="0" err="1"/>
              <a:t>maupun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aspek</a:t>
            </a:r>
            <a:r>
              <a:rPr lang="en-ID" dirty="0"/>
              <a:t> </a:t>
            </a:r>
            <a:r>
              <a:rPr lang="en-ID" dirty="0" err="1"/>
              <a:t>sosial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mempertahankan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meningkatkan</a:t>
            </a:r>
            <a:r>
              <a:rPr lang="en-ID" dirty="0"/>
              <a:t> </a:t>
            </a:r>
            <a:r>
              <a:rPr lang="en-ID" dirty="0" err="1"/>
              <a:t>imunitas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. </a:t>
            </a:r>
            <a:r>
              <a:rPr lang="en-ID" b="1" dirty="0"/>
              <a:t>(</a:t>
            </a:r>
            <a:r>
              <a:rPr lang="en-ID" b="1" dirty="0" err="1"/>
              <a:t>rd</a:t>
            </a:r>
            <a:r>
              <a:rPr lang="en-ID" b="1" dirty="0"/>
              <a:t>/net)</a:t>
            </a:r>
            <a:endParaRPr lang="en-ID" dirty="0"/>
          </a:p>
          <a:p>
            <a:endParaRPr lang="en-ID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67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3E672-809B-0149-958A-435BD487C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682" y="609600"/>
            <a:ext cx="3114001" cy="3600450"/>
          </a:xfrm>
        </p:spPr>
        <p:txBody>
          <a:bodyPr/>
          <a:lstStyle/>
          <a:p>
            <a:r>
              <a:rPr lang="en-US" dirty="0"/>
              <a:t>Fun and Creative Physical Distancing solutions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(</a:t>
            </a:r>
            <a:r>
              <a:rPr lang="en-US" dirty="0" err="1">
                <a:solidFill>
                  <a:srgbClr val="FFC000"/>
                </a:solidFill>
              </a:rPr>
              <a:t>Intermezo</a:t>
            </a:r>
            <a:r>
              <a:rPr lang="en-US" dirty="0">
                <a:solidFill>
                  <a:srgbClr val="FFC000"/>
                </a:solidFill>
              </a:rPr>
              <a:t> but Real)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3545CF-A317-D246-9BEC-CFE2505A4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723683" cy="4648994"/>
          </a:xfrm>
        </p:spPr>
      </p:pic>
    </p:spTree>
    <p:extLst>
      <p:ext uri="{BB962C8B-B14F-4D97-AF65-F5344CB8AC3E}">
        <p14:creationId xmlns:p14="http://schemas.microsoft.com/office/powerpoint/2010/main" val="1725938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F2FBD-7919-8C48-8B35-8B73FFEBF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Imperfect Architectural Solution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Social &amp; Functional aspects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D7F98-DE26-AC4B-904A-2F5A1F26E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323916" cy="3880773"/>
          </a:xfrm>
        </p:spPr>
        <p:txBody>
          <a:bodyPr>
            <a:normAutofit/>
          </a:bodyPr>
          <a:lstStyle/>
          <a:p>
            <a:r>
              <a:rPr lang="en-ID" sz="32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DESAIN “EMERGENCY” </a:t>
            </a:r>
            <a:r>
              <a:rPr lang="en-ID" sz="32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hanya</a:t>
            </a:r>
            <a:r>
              <a:rPr lang="en-ID" sz="32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SHORTCUT </a:t>
            </a:r>
            <a:r>
              <a:rPr lang="en-ID" sz="32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akibat</a:t>
            </a:r>
            <a:r>
              <a:rPr lang="en-ID" sz="32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Dampak</a:t>
            </a:r>
            <a:r>
              <a:rPr lang="en-ID" sz="32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diterapkannya</a:t>
            </a:r>
            <a:r>
              <a:rPr lang="en-ID" sz="32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NORMAL</a:t>
            </a:r>
          </a:p>
          <a:p>
            <a:pPr marL="0" indent="0">
              <a:buNone/>
            </a:pPr>
            <a:endParaRPr lang="en-ID" sz="3200" dirty="0">
              <a:latin typeface="Trebuchet MS" panose="020B070302020209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D" sz="32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Desain</a:t>
            </a:r>
            <a:r>
              <a:rPr lang="en-ID" sz="32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“Emergency” SANGAT TIDAK IDEAL </a:t>
            </a:r>
            <a:r>
              <a:rPr lang="en-ID" sz="32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32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sudut</a:t>
            </a:r>
            <a:r>
              <a:rPr lang="en-ID" sz="32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pandang</a:t>
            </a:r>
            <a:r>
              <a:rPr lang="en-ID" sz="32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Arsitektural</a:t>
            </a:r>
            <a:r>
              <a:rPr lang="en-ID" sz="32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ID" sz="32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3200" dirty="0" err="1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Estetika</a:t>
            </a:r>
            <a:r>
              <a:rPr lang="en-ID" sz="3200" dirty="0">
                <a:latin typeface="Trebuchet MS" panose="020B070302020209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391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15EBF-E78A-F242-A7C8-69CB4574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KONSEP TEKNOLOGI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5A14-2876-5B47-8F09-DC020D37C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799" y="1718670"/>
            <a:ext cx="10207418" cy="4195481"/>
          </a:xfrm>
        </p:spPr>
        <p:txBody>
          <a:bodyPr>
            <a:noAutofit/>
          </a:bodyPr>
          <a:lstStyle/>
          <a:p>
            <a:r>
              <a:rPr lang="en-ID" sz="2800" dirty="0" err="1"/>
              <a:t>Teknologi</a:t>
            </a:r>
            <a:r>
              <a:rPr lang="en-ID" sz="2800" dirty="0"/>
              <a:t> </a:t>
            </a:r>
            <a:r>
              <a:rPr lang="en-ID" sz="2800" dirty="0" err="1"/>
              <a:t>Arsitektur</a:t>
            </a:r>
            <a:r>
              <a:rPr lang="en-ID" sz="2800" dirty="0"/>
              <a:t> </a:t>
            </a:r>
            <a:r>
              <a:rPr lang="en-ID" sz="2800" dirty="0" err="1"/>
              <a:t>berkaitan</a:t>
            </a:r>
            <a:r>
              <a:rPr lang="en-ID" sz="2800" dirty="0"/>
              <a:t> </a:t>
            </a:r>
            <a:r>
              <a:rPr lang="en-ID" sz="2800" dirty="0" err="1"/>
              <a:t>dengan</a:t>
            </a:r>
            <a:r>
              <a:rPr lang="en-ID" sz="2800" dirty="0"/>
              <a:t> </a:t>
            </a:r>
            <a:r>
              <a:rPr lang="en-ID" sz="2800" dirty="0" err="1"/>
              <a:t>aspek</a:t>
            </a:r>
            <a:r>
              <a:rPr lang="en-ID" sz="2800" dirty="0"/>
              <a:t> </a:t>
            </a:r>
            <a:r>
              <a:rPr lang="en-ID" sz="2800" dirty="0" err="1"/>
              <a:t>kekuatan</a:t>
            </a:r>
            <a:r>
              <a:rPr lang="en-ID" sz="2800" dirty="0"/>
              <a:t> </a:t>
            </a:r>
            <a:r>
              <a:rPr lang="en-ID" sz="2800" dirty="0" err="1"/>
              <a:t>dan</a:t>
            </a:r>
            <a:r>
              <a:rPr lang="en-ID" sz="2800" dirty="0"/>
              <a:t> </a:t>
            </a:r>
            <a:r>
              <a:rPr lang="en-ID" sz="2800" dirty="0" err="1"/>
              <a:t>Durabilitas</a:t>
            </a:r>
            <a:r>
              <a:rPr lang="en-ID" sz="2800" dirty="0"/>
              <a:t> </a:t>
            </a:r>
            <a:r>
              <a:rPr lang="en-ID" sz="2800" dirty="0" err="1"/>
              <a:t>ruang</a:t>
            </a:r>
            <a:r>
              <a:rPr lang="en-ID" sz="2800" dirty="0"/>
              <a:t> </a:t>
            </a:r>
            <a:r>
              <a:rPr lang="en-ID" sz="2800" dirty="0" err="1"/>
              <a:t>merujuk</a:t>
            </a:r>
            <a:r>
              <a:rPr lang="en-ID" sz="2800" dirty="0"/>
              <a:t> </a:t>
            </a:r>
            <a:r>
              <a:rPr lang="en-ID" sz="2800" dirty="0" err="1"/>
              <a:t>pada</a:t>
            </a:r>
            <a:r>
              <a:rPr lang="en-ID" sz="2800" dirty="0"/>
              <a:t> </a:t>
            </a:r>
            <a:r>
              <a:rPr lang="en-ID" sz="2800" dirty="0" err="1"/>
              <a:t>Sistem</a:t>
            </a:r>
            <a:r>
              <a:rPr lang="en-ID" sz="2800" dirty="0"/>
              <a:t> </a:t>
            </a:r>
            <a:r>
              <a:rPr lang="en-ID" sz="2800" dirty="0" err="1"/>
              <a:t>Struktur</a:t>
            </a:r>
            <a:r>
              <a:rPr lang="en-ID" sz="2800" dirty="0"/>
              <a:t>, </a:t>
            </a:r>
            <a:r>
              <a:rPr lang="en-ID" sz="2800" dirty="0" err="1"/>
              <a:t>Konstruksi</a:t>
            </a:r>
            <a:r>
              <a:rPr lang="en-ID" sz="2800" dirty="0"/>
              <a:t>, </a:t>
            </a:r>
            <a:r>
              <a:rPr lang="en-ID" sz="2800" dirty="0" err="1"/>
              <a:t>dan</a:t>
            </a:r>
            <a:r>
              <a:rPr lang="en-ID" sz="2800" dirty="0"/>
              <a:t> </a:t>
            </a:r>
            <a:r>
              <a:rPr lang="en-ID" sz="2800" dirty="0" err="1"/>
              <a:t>Bahan</a:t>
            </a:r>
            <a:r>
              <a:rPr lang="en-ID" sz="2800" dirty="0"/>
              <a:t> </a:t>
            </a:r>
            <a:r>
              <a:rPr lang="en-ID" sz="2800" dirty="0" err="1"/>
              <a:t>bangunan</a:t>
            </a:r>
            <a:r>
              <a:rPr lang="en-ID" sz="2800" dirty="0"/>
              <a:t>; </a:t>
            </a:r>
            <a:r>
              <a:rPr lang="en-ID" sz="2800" dirty="0" err="1"/>
              <a:t>serta</a:t>
            </a:r>
            <a:r>
              <a:rPr lang="en-ID" sz="2800" dirty="0"/>
              <a:t> </a:t>
            </a:r>
            <a:r>
              <a:rPr lang="en-ID" sz="2800" dirty="0" err="1"/>
              <a:t>Aspek</a:t>
            </a:r>
            <a:r>
              <a:rPr lang="en-ID" sz="2800" dirty="0"/>
              <a:t> Performa </a:t>
            </a:r>
            <a:r>
              <a:rPr lang="en-ID" sz="2800" dirty="0" err="1"/>
              <a:t>Ruang</a:t>
            </a:r>
            <a:r>
              <a:rPr lang="en-ID" sz="2800" dirty="0"/>
              <a:t> </a:t>
            </a:r>
            <a:r>
              <a:rPr lang="en-ID" sz="2800" dirty="0" err="1"/>
              <a:t>merujuk</a:t>
            </a:r>
            <a:r>
              <a:rPr lang="en-ID" sz="2800" dirty="0"/>
              <a:t> </a:t>
            </a:r>
            <a:r>
              <a:rPr lang="en-ID" sz="2800" dirty="0" err="1"/>
              <a:t>pada</a:t>
            </a:r>
            <a:r>
              <a:rPr lang="en-ID" sz="2800" dirty="0"/>
              <a:t> </a:t>
            </a:r>
            <a:r>
              <a:rPr lang="en-ID" sz="2800" dirty="0" err="1"/>
              <a:t>Sistem</a:t>
            </a:r>
            <a:r>
              <a:rPr lang="en-ID" sz="2800" dirty="0"/>
              <a:t> </a:t>
            </a:r>
            <a:r>
              <a:rPr lang="en-ID" sz="2800" dirty="0" err="1"/>
              <a:t>Pencahayaan</a:t>
            </a:r>
            <a:r>
              <a:rPr lang="en-ID" sz="2800" dirty="0"/>
              <a:t> </a:t>
            </a:r>
            <a:r>
              <a:rPr lang="en-ID" sz="2800" dirty="0" err="1"/>
              <a:t>dan</a:t>
            </a:r>
            <a:r>
              <a:rPr lang="en-ID" sz="2800" dirty="0"/>
              <a:t> </a:t>
            </a:r>
            <a:r>
              <a:rPr lang="en-ID" sz="2800" dirty="0" err="1"/>
              <a:t>Penghawaan</a:t>
            </a:r>
            <a:r>
              <a:rPr lang="en-ID" sz="2800" dirty="0"/>
              <a:t>. </a:t>
            </a:r>
          </a:p>
          <a:p>
            <a:endParaRPr lang="en-ID" sz="2800" dirty="0"/>
          </a:p>
          <a:p>
            <a:r>
              <a:rPr lang="en-ID" sz="2800" b="1" dirty="0" err="1"/>
              <a:t>Dalam</a:t>
            </a:r>
            <a:r>
              <a:rPr lang="en-ID" sz="2800" b="1" dirty="0"/>
              <a:t> </a:t>
            </a:r>
            <a:r>
              <a:rPr lang="en-ID" sz="2800" b="1" dirty="0" err="1"/>
              <a:t>konteks</a:t>
            </a:r>
            <a:r>
              <a:rPr lang="en-ID" sz="2800" b="1" dirty="0"/>
              <a:t> NEW NORMAL LIFE, </a:t>
            </a:r>
            <a:r>
              <a:rPr lang="en-ID" sz="2800" b="1" dirty="0" err="1"/>
              <a:t>Aspek</a:t>
            </a:r>
            <a:r>
              <a:rPr lang="en-ID" sz="2800" b="1" dirty="0"/>
              <a:t> </a:t>
            </a:r>
            <a:r>
              <a:rPr lang="en-ID" sz="2800" b="1" dirty="0" err="1"/>
              <a:t>Teknologi</a:t>
            </a:r>
            <a:r>
              <a:rPr lang="en-ID" sz="2800" b="1" dirty="0"/>
              <a:t> </a:t>
            </a:r>
            <a:r>
              <a:rPr lang="en-ID" sz="2800" b="1" dirty="0" err="1"/>
              <a:t>Arsitektur</a:t>
            </a:r>
            <a:r>
              <a:rPr lang="en-ID" sz="2800" b="1" dirty="0"/>
              <a:t> </a:t>
            </a:r>
            <a:r>
              <a:rPr lang="en-ID" sz="2800" b="1" dirty="0" err="1"/>
              <a:t>dituntut</a:t>
            </a:r>
            <a:r>
              <a:rPr lang="en-ID" sz="2800" b="1" dirty="0"/>
              <a:t> </a:t>
            </a:r>
            <a:r>
              <a:rPr lang="en-ID" sz="2800" b="1" dirty="0" err="1"/>
              <a:t>untuk</a:t>
            </a:r>
            <a:r>
              <a:rPr lang="en-ID" sz="2800" b="1" dirty="0"/>
              <a:t> </a:t>
            </a:r>
            <a:r>
              <a:rPr lang="en-ID" sz="2800" b="1" dirty="0" err="1"/>
              <a:t>mampu</a:t>
            </a:r>
            <a:r>
              <a:rPr lang="en-ID" sz="2800" b="1" dirty="0"/>
              <a:t> </a:t>
            </a:r>
            <a:r>
              <a:rPr lang="en-ID" sz="2800" b="1" dirty="0" err="1"/>
              <a:t>menghambat</a:t>
            </a:r>
            <a:r>
              <a:rPr lang="en-ID" sz="2800" b="1" dirty="0"/>
              <a:t>, </a:t>
            </a:r>
            <a:r>
              <a:rPr lang="en-ID" sz="2800" b="1" dirty="0" err="1"/>
              <a:t>hingga</a:t>
            </a:r>
            <a:r>
              <a:rPr lang="en-ID" sz="2800" b="1" dirty="0"/>
              <a:t> </a:t>
            </a:r>
            <a:r>
              <a:rPr lang="en-ID" sz="2800" b="1" dirty="0" err="1"/>
              <a:t>memutus</a:t>
            </a:r>
            <a:r>
              <a:rPr lang="en-ID" sz="2800" b="1" dirty="0"/>
              <a:t> </a:t>
            </a:r>
            <a:r>
              <a:rPr lang="en-ID" sz="2800" b="1" dirty="0" err="1"/>
              <a:t>penyebaran</a:t>
            </a:r>
            <a:r>
              <a:rPr lang="en-ID" sz="2800" b="1" dirty="0"/>
              <a:t> virus Covid-19 di </a:t>
            </a:r>
            <a:r>
              <a:rPr lang="en-ID" sz="2800" b="1" dirty="0" err="1"/>
              <a:t>dalam</a:t>
            </a:r>
            <a:r>
              <a:rPr lang="en-ID" sz="2800" b="1" dirty="0"/>
              <a:t> </a:t>
            </a:r>
            <a:r>
              <a:rPr lang="en-ID" sz="2800" b="1" dirty="0" err="1"/>
              <a:t>ruang</a:t>
            </a:r>
            <a:r>
              <a:rPr lang="en-ID" sz="2800" b="1" dirty="0"/>
              <a:t>.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12264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ED49D-8BAF-684E-85A3-A67949758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153268" cy="1400530"/>
          </a:xfrm>
        </p:spPr>
        <p:txBody>
          <a:bodyPr/>
          <a:lstStyle/>
          <a:p>
            <a:r>
              <a:rPr lang="en-US" sz="3600" dirty="0" err="1"/>
              <a:t>Penyesuaian</a:t>
            </a:r>
            <a:r>
              <a:rPr lang="en-US" sz="3600" dirty="0"/>
              <a:t> </a:t>
            </a:r>
            <a:r>
              <a:rPr lang="en-US" sz="3600" dirty="0" err="1"/>
              <a:t>Aspek</a:t>
            </a:r>
            <a:r>
              <a:rPr lang="en-US" sz="3600" dirty="0"/>
              <a:t> </a:t>
            </a:r>
            <a:r>
              <a:rPr lang="en-US" sz="3600" dirty="0" err="1"/>
              <a:t>Teknologi</a:t>
            </a:r>
            <a:r>
              <a:rPr lang="en-US" sz="3600" dirty="0"/>
              <a:t> </a:t>
            </a:r>
            <a:r>
              <a:rPr lang="en-US" sz="3600" dirty="0" err="1"/>
              <a:t>Arsitektur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F2DBB-C40A-9F4B-A4B8-AA06D38F4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1634587"/>
            <a:ext cx="8946541" cy="4195481"/>
          </a:xfrm>
        </p:spPr>
        <p:txBody>
          <a:bodyPr/>
          <a:lstStyle/>
          <a:p>
            <a:r>
              <a:rPr lang="en-ID" dirty="0" err="1"/>
              <a:t>Perubahan</a:t>
            </a:r>
            <a:r>
              <a:rPr lang="en-ID" dirty="0"/>
              <a:t> </a:t>
            </a:r>
            <a:r>
              <a:rPr lang="en-ID" dirty="0" err="1"/>
              <a:t>Paradigma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penciptaan</a:t>
            </a:r>
            <a:r>
              <a:rPr lang="en-ID" dirty="0"/>
              <a:t> </a:t>
            </a:r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didasari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1</a:t>
            </a:r>
            <a:r>
              <a:rPr lang="en-ID" baseline="30000" dirty="0"/>
              <a:t>st</a:t>
            </a:r>
            <a:r>
              <a:rPr lang="en-ID" dirty="0"/>
              <a:t> Priority: STANDAR PROTOKOL KESEHATAN (</a:t>
            </a:r>
            <a:r>
              <a:rPr lang="en-ID" dirty="0" err="1"/>
              <a:t>Standar</a:t>
            </a:r>
            <a:r>
              <a:rPr lang="en-ID" dirty="0"/>
              <a:t> Non-</a:t>
            </a:r>
            <a:r>
              <a:rPr lang="en-ID" dirty="0" err="1"/>
              <a:t>Medis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prioritas</a:t>
            </a:r>
            <a:r>
              <a:rPr lang="en-ID" dirty="0"/>
              <a:t> </a:t>
            </a:r>
            <a:r>
              <a:rPr lang="en-ID" dirty="0" err="1"/>
              <a:t>berikutnya</a:t>
            </a:r>
            <a:r>
              <a:rPr lang="en-ID" dirty="0"/>
              <a:t>; eq. Nilai </a:t>
            </a:r>
            <a:r>
              <a:rPr lang="en-ID" dirty="0" err="1"/>
              <a:t>ekonomi</a:t>
            </a:r>
            <a:r>
              <a:rPr lang="en-ID" dirty="0"/>
              <a:t>, </a:t>
            </a:r>
            <a:r>
              <a:rPr lang="en-ID" dirty="0" err="1"/>
              <a:t>kenyamanan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, </a:t>
            </a:r>
            <a:r>
              <a:rPr lang="en-ID" dirty="0" err="1"/>
              <a:t>keamanan</a:t>
            </a:r>
            <a:r>
              <a:rPr lang="en-ID" dirty="0"/>
              <a:t> </a:t>
            </a:r>
            <a:r>
              <a:rPr lang="en-ID" dirty="0" err="1"/>
              <a:t>pengguna</a:t>
            </a:r>
            <a:r>
              <a:rPr lang="en-ID" dirty="0"/>
              <a:t>,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estetika</a:t>
            </a:r>
            <a:r>
              <a:rPr lang="en-ID" dirty="0"/>
              <a:t>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6BBC5-30A0-DB46-8C05-098C14E32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950" y="3253778"/>
            <a:ext cx="7893050" cy="360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99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2512B-B83B-444A-BAB8-980D0776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781116" cy="1320800"/>
          </a:xfrm>
        </p:spPr>
        <p:txBody>
          <a:bodyPr>
            <a:normAutofit/>
          </a:bodyPr>
          <a:lstStyle/>
          <a:p>
            <a:r>
              <a:rPr lang="en-US" sz="4000" dirty="0"/>
              <a:t>1</a:t>
            </a:r>
            <a:r>
              <a:rPr lang="en-US" sz="4000" baseline="30000" dirty="0"/>
              <a:t>st</a:t>
            </a:r>
            <a:r>
              <a:rPr lang="en-US" sz="4000" dirty="0"/>
              <a:t> </a:t>
            </a:r>
            <a:r>
              <a:rPr lang="en-US" sz="4000" dirty="0" err="1"/>
              <a:t>Unsur</a:t>
            </a:r>
            <a:r>
              <a:rPr lang="en-US" sz="4000" dirty="0"/>
              <a:t> </a:t>
            </a:r>
            <a:r>
              <a:rPr lang="en-US" sz="4000" dirty="0" err="1"/>
              <a:t>Arsitektural</a:t>
            </a:r>
            <a:r>
              <a:rPr lang="en-US" sz="4000" dirty="0"/>
              <a:t> &amp; </a:t>
            </a:r>
            <a:r>
              <a:rPr lang="en-US" sz="4000" dirty="0" err="1"/>
              <a:t>Konstruksi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0086A-857D-7546-A5B7-775827989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D" dirty="0" err="1"/>
              <a:t>Dibutuhkan</a:t>
            </a:r>
            <a:r>
              <a:rPr lang="en-ID" dirty="0"/>
              <a:t> </a:t>
            </a:r>
            <a:r>
              <a:rPr lang="en-ID" dirty="0" err="1"/>
              <a:t>spesifikasi</a:t>
            </a:r>
            <a:r>
              <a:rPr lang="en-ID" dirty="0"/>
              <a:t> </a:t>
            </a:r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bahan</a:t>
            </a:r>
            <a:r>
              <a:rPr lang="en-ID" dirty="0"/>
              <a:t> </a:t>
            </a:r>
            <a:r>
              <a:rPr lang="en-ID" dirty="0" err="1"/>
              <a:t>bangunan</a:t>
            </a:r>
            <a:r>
              <a:rPr lang="en-ID" dirty="0"/>
              <a:t> </a:t>
            </a:r>
            <a:r>
              <a:rPr lang="en-ID" dirty="0" err="1"/>
              <a:t>baru</a:t>
            </a:r>
            <a:r>
              <a:rPr lang="en-ID" dirty="0"/>
              <a:t> yang </a:t>
            </a:r>
            <a:r>
              <a:rPr lang="en-ID" dirty="0" err="1"/>
              <a:t>memiliki</a:t>
            </a:r>
            <a:r>
              <a:rPr lang="en-ID" dirty="0"/>
              <a:t> DURABILITAS LAMA </a:t>
            </a:r>
            <a:r>
              <a:rPr lang="en-ID" dirty="0" err="1"/>
              <a:t>dan</a:t>
            </a:r>
            <a:r>
              <a:rPr lang="en-ID" dirty="0"/>
              <a:t> TAHAN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Penyemprotan</a:t>
            </a:r>
            <a:r>
              <a:rPr lang="en-ID" dirty="0"/>
              <a:t> </a:t>
            </a:r>
            <a:r>
              <a:rPr lang="en-ID" dirty="0" err="1"/>
              <a:t>Disinfektan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rutin</a:t>
            </a:r>
            <a:r>
              <a:rPr lang="en-ID" dirty="0"/>
              <a:t>, </a:t>
            </a:r>
          </a:p>
          <a:p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bahan</a:t>
            </a:r>
            <a:r>
              <a:rPr lang="en-ID" dirty="0"/>
              <a:t> </a:t>
            </a:r>
            <a:r>
              <a:rPr lang="en-ID" dirty="0" err="1"/>
              <a:t>bangunan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karakteristik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dihinggapi</a:t>
            </a:r>
            <a:r>
              <a:rPr lang="en-ID" dirty="0"/>
              <a:t> virus Covid-19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jangka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panjang</a:t>
            </a:r>
            <a:r>
              <a:rPr lang="en-ID" dirty="0"/>
              <a:t>, </a:t>
            </a:r>
            <a:r>
              <a:rPr lang="en-ID" dirty="0" err="1"/>
              <a:t>bahkan</a:t>
            </a:r>
            <a:r>
              <a:rPr lang="en-ID" dirty="0"/>
              <a:t> </a:t>
            </a:r>
            <a:r>
              <a:rPr lang="en-ID" dirty="0" err="1"/>
              <a:t>diharapkan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‘</a:t>
            </a:r>
            <a:r>
              <a:rPr lang="en-ID" dirty="0" err="1"/>
              <a:t>mencounter</a:t>
            </a:r>
            <a:r>
              <a:rPr lang="en-ID" dirty="0"/>
              <a:t>/</a:t>
            </a:r>
            <a:r>
              <a:rPr lang="en-ID" dirty="0" err="1"/>
              <a:t>mematikan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cepat</a:t>
            </a:r>
            <a:r>
              <a:rPr lang="en-ID" dirty="0"/>
              <a:t>” virus Covid-19 yang </a:t>
            </a:r>
            <a:r>
              <a:rPr lang="en-ID" dirty="0" err="1"/>
              <a:t>menempel</a:t>
            </a:r>
            <a:r>
              <a:rPr lang="en-ID" dirty="0"/>
              <a:t> </a:t>
            </a:r>
            <a:r>
              <a:rPr lang="en-ID" dirty="0" err="1"/>
              <a:t>pada</a:t>
            </a:r>
            <a:r>
              <a:rPr lang="en-ID" dirty="0"/>
              <a:t> </a:t>
            </a:r>
            <a:r>
              <a:rPr lang="en-ID" dirty="0" err="1"/>
              <a:t>bahan</a:t>
            </a:r>
            <a:r>
              <a:rPr lang="en-ID" dirty="0"/>
              <a:t>. </a:t>
            </a:r>
          </a:p>
          <a:p>
            <a:r>
              <a:rPr lang="en-ID" dirty="0" err="1"/>
              <a:t>Pemilihan</a:t>
            </a:r>
            <a:r>
              <a:rPr lang="en-ID" dirty="0"/>
              <a:t> </a:t>
            </a:r>
            <a:r>
              <a:rPr lang="en-ID" dirty="0" err="1"/>
              <a:t>Spesifikasi</a:t>
            </a:r>
            <a:r>
              <a:rPr lang="en-ID" dirty="0"/>
              <a:t> </a:t>
            </a:r>
            <a:r>
              <a:rPr lang="en-ID" dirty="0" err="1"/>
              <a:t>bahan</a:t>
            </a:r>
            <a:r>
              <a:rPr lang="en-ID" dirty="0"/>
              <a:t>/material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potensi</a:t>
            </a:r>
            <a:r>
              <a:rPr lang="en-ID" dirty="0"/>
              <a:t> </a:t>
            </a:r>
            <a:r>
              <a:rPr lang="en-ID" dirty="0" err="1"/>
              <a:t>kecil</a:t>
            </a:r>
            <a:r>
              <a:rPr lang="en-ID" dirty="0"/>
              <a:t> </a:t>
            </a:r>
            <a:r>
              <a:rPr lang="en-ID" dirty="0" err="1"/>
              <a:t>penyebaran</a:t>
            </a:r>
            <a:r>
              <a:rPr lang="en-ID" dirty="0"/>
              <a:t> virus Covid-19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unsur</a:t>
            </a:r>
            <a:r>
              <a:rPr lang="en-ID" dirty="0"/>
              <a:t> </a:t>
            </a:r>
            <a:r>
              <a:rPr lang="en-ID" dirty="0" err="1"/>
              <a:t>arsitektural</a:t>
            </a:r>
            <a:r>
              <a:rPr lang="en-ID" dirty="0"/>
              <a:t> yang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intensitas</a:t>
            </a:r>
            <a:r>
              <a:rPr lang="en-ID" dirty="0"/>
              <a:t> </a:t>
            </a:r>
            <a:r>
              <a:rPr lang="en-ID" dirty="0" err="1"/>
              <a:t>tinggi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dipegang</a:t>
            </a:r>
            <a:r>
              <a:rPr lang="en-ID" dirty="0"/>
              <a:t>/</a:t>
            </a:r>
            <a:r>
              <a:rPr lang="en-ID" dirty="0" err="1"/>
              <a:t>digunakan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komunal</a:t>
            </a:r>
            <a:r>
              <a:rPr lang="en-ID" dirty="0"/>
              <a:t> </a:t>
            </a:r>
            <a:r>
              <a:rPr lang="en-ID" dirty="0" err="1"/>
              <a:t>seperti</a:t>
            </a:r>
            <a:r>
              <a:rPr lang="en-ID" dirty="0"/>
              <a:t> </a:t>
            </a:r>
            <a:r>
              <a:rPr lang="en-ID" i="1" dirty="0"/>
              <a:t>railing</a:t>
            </a:r>
            <a:r>
              <a:rPr lang="en-ID" dirty="0"/>
              <a:t>, </a:t>
            </a:r>
            <a:r>
              <a:rPr lang="en-ID" dirty="0" err="1"/>
              <a:t>kusen</a:t>
            </a:r>
            <a:r>
              <a:rPr lang="en-ID" dirty="0"/>
              <a:t>, </a:t>
            </a:r>
            <a:r>
              <a:rPr lang="en-ID" dirty="0" err="1"/>
              <a:t>bukaan</a:t>
            </a:r>
            <a:r>
              <a:rPr lang="en-ID" dirty="0"/>
              <a:t> </a:t>
            </a:r>
            <a:r>
              <a:rPr lang="en-ID" dirty="0" err="1"/>
              <a:t>pintu</a:t>
            </a:r>
            <a:r>
              <a:rPr lang="en-ID" dirty="0"/>
              <a:t>, </a:t>
            </a:r>
            <a:r>
              <a:rPr lang="en-ID" dirty="0" err="1"/>
              <a:t>perabot</a:t>
            </a:r>
            <a:r>
              <a:rPr lang="en-ID" dirty="0"/>
              <a:t>, </a:t>
            </a:r>
            <a:r>
              <a:rPr lang="en-ID" dirty="0" err="1"/>
              <a:t>dan</a:t>
            </a:r>
            <a:r>
              <a:rPr lang="en-ID" dirty="0"/>
              <a:t> lain </a:t>
            </a:r>
            <a:r>
              <a:rPr lang="en-ID" dirty="0" err="1"/>
              <a:t>sebagainya</a:t>
            </a:r>
            <a:r>
              <a:rPr lang="en-ID" dirty="0"/>
              <a:t> 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527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46946-D8E1-F043-A203-8EA1264AF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Urban </a:t>
            </a:r>
            <a:r>
              <a:rPr lang="en-US" dirty="0" err="1"/>
              <a:t>Kontemporer</a:t>
            </a:r>
            <a:r>
              <a:rPr lang="en-US" dirty="0"/>
              <a:t> Issues: </a:t>
            </a:r>
            <a:r>
              <a:rPr lang="en-US" dirty="0" err="1"/>
              <a:t>AirConditioning</a:t>
            </a:r>
            <a:r>
              <a:rPr lang="en-US" dirty="0"/>
              <a:t> System </a:t>
            </a:r>
            <a:r>
              <a:rPr lang="en-US" sz="2800" dirty="0"/>
              <a:t>(Minimum 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AC949-F8D1-7549-984A-9BF282D6A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052918"/>
            <a:ext cx="11141697" cy="4195481"/>
          </a:xfrm>
        </p:spPr>
        <p:txBody>
          <a:bodyPr>
            <a:noAutofit/>
          </a:bodyPr>
          <a:lstStyle/>
          <a:p>
            <a:r>
              <a:rPr lang="en-ID" sz="2400" dirty="0" err="1"/>
              <a:t>Penyebaran</a:t>
            </a:r>
            <a:r>
              <a:rPr lang="en-ID" sz="2400" dirty="0"/>
              <a:t> COVID-19 </a:t>
            </a:r>
            <a:r>
              <a:rPr lang="en-ID" sz="2400" dirty="0" err="1"/>
              <a:t>potensial</a:t>
            </a:r>
            <a:r>
              <a:rPr lang="en-ID" sz="2400" dirty="0"/>
              <a:t> </a:t>
            </a:r>
            <a:r>
              <a:rPr lang="en-ID" sz="2400" dirty="0" err="1"/>
              <a:t>pada</a:t>
            </a:r>
            <a:r>
              <a:rPr lang="en-ID" sz="2400" dirty="0"/>
              <a:t> </a:t>
            </a:r>
            <a:r>
              <a:rPr lang="en-ID" sz="2400" dirty="0" err="1"/>
              <a:t>lokasi</a:t>
            </a:r>
            <a:r>
              <a:rPr lang="en-ID" sz="2400" dirty="0"/>
              <a:t> </a:t>
            </a:r>
            <a:r>
              <a:rPr lang="en-ID" sz="2400" dirty="0" err="1"/>
              <a:t>kebersamaan</a:t>
            </a:r>
            <a:r>
              <a:rPr lang="en-ID" sz="2400" dirty="0"/>
              <a:t> di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 </a:t>
            </a:r>
            <a:r>
              <a:rPr lang="en-ID" sz="2400" dirty="0" err="1"/>
              <a:t>tertutup</a:t>
            </a:r>
            <a:r>
              <a:rPr lang="en-ID" sz="2400" dirty="0"/>
              <a:t>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penghawaan</a:t>
            </a:r>
            <a:r>
              <a:rPr lang="en-ID" sz="2400" dirty="0"/>
              <a:t> </a:t>
            </a:r>
            <a:r>
              <a:rPr lang="en-ID" sz="2400" dirty="0" err="1"/>
              <a:t>buatan</a:t>
            </a:r>
            <a:r>
              <a:rPr lang="en-ID" sz="2400" dirty="0"/>
              <a:t> AC </a:t>
            </a:r>
            <a:r>
              <a:rPr lang="en-ID" sz="2400" dirty="0" err="1"/>
              <a:t>atau</a:t>
            </a:r>
            <a:r>
              <a:rPr lang="en-ID" sz="2400" dirty="0"/>
              <a:t> </a:t>
            </a:r>
            <a:r>
              <a:rPr lang="en-ID" sz="2400" dirty="0" err="1"/>
              <a:t>Penghawaan</a:t>
            </a:r>
            <a:r>
              <a:rPr lang="en-ID" sz="2400" dirty="0"/>
              <a:t> </a:t>
            </a:r>
            <a:r>
              <a:rPr lang="en-ID" sz="2400" dirty="0" err="1"/>
              <a:t>alami</a:t>
            </a:r>
            <a:r>
              <a:rPr lang="en-ID" sz="2400" dirty="0"/>
              <a:t> minimal </a:t>
            </a:r>
            <a:r>
              <a:rPr lang="en-ID" sz="2400" dirty="0" err="1"/>
              <a:t>serta</a:t>
            </a:r>
            <a:r>
              <a:rPr lang="en-ID" sz="2400" dirty="0"/>
              <a:t> </a:t>
            </a:r>
            <a:r>
              <a:rPr lang="en-ID" sz="2400" dirty="0" err="1"/>
              <a:t>tingkat</a:t>
            </a:r>
            <a:r>
              <a:rPr lang="en-ID" sz="2400" dirty="0"/>
              <a:t> </a:t>
            </a:r>
            <a:r>
              <a:rPr lang="en-ID" sz="2400" dirty="0" err="1"/>
              <a:t>kesesakan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 yang </a:t>
            </a:r>
            <a:r>
              <a:rPr lang="en-ID" sz="2400" dirty="0" err="1"/>
              <a:t>tinggi</a:t>
            </a:r>
            <a:endParaRPr lang="en-ID" sz="2400" dirty="0"/>
          </a:p>
          <a:p>
            <a:r>
              <a:rPr lang="en-ID" sz="2400" dirty="0" err="1"/>
              <a:t>Diperlukan</a:t>
            </a:r>
            <a:r>
              <a:rPr lang="en-ID" sz="2400" dirty="0"/>
              <a:t> </a:t>
            </a:r>
            <a:r>
              <a:rPr lang="en-ID" sz="2400" dirty="0" err="1"/>
              <a:t>Perhitungan</a:t>
            </a:r>
            <a:r>
              <a:rPr lang="en-ID" sz="2400" dirty="0"/>
              <a:t> </a:t>
            </a:r>
            <a:r>
              <a:rPr lang="en-ID" sz="2400" dirty="0" err="1"/>
              <a:t>tepat</a:t>
            </a:r>
            <a:r>
              <a:rPr lang="en-ID" sz="2400" dirty="0"/>
              <a:t> </a:t>
            </a:r>
            <a:r>
              <a:rPr lang="en-ID" sz="2400" dirty="0" err="1"/>
              <a:t>dari</a:t>
            </a:r>
            <a:r>
              <a:rPr lang="en-ID" sz="2400" dirty="0"/>
              <a:t> Para Ahli di </a:t>
            </a:r>
            <a:r>
              <a:rPr lang="en-ID" sz="2400" dirty="0" err="1"/>
              <a:t>bidang</a:t>
            </a:r>
            <a:r>
              <a:rPr lang="en-ID" sz="2400" dirty="0"/>
              <a:t> </a:t>
            </a:r>
            <a:r>
              <a:rPr lang="en-ID" sz="2400" dirty="0" err="1"/>
              <a:t>Arsitektur</a:t>
            </a:r>
            <a:r>
              <a:rPr lang="en-ID" sz="2400" dirty="0"/>
              <a:t>, </a:t>
            </a:r>
            <a:r>
              <a:rPr lang="en-ID" sz="2400" dirty="0" err="1"/>
              <a:t>Sipil</a:t>
            </a:r>
            <a:r>
              <a:rPr lang="en-ID" sz="2400" dirty="0"/>
              <a:t> </a:t>
            </a:r>
            <a:r>
              <a:rPr lang="en-ID" sz="2400" dirty="0" err="1"/>
              <a:t>dan</a:t>
            </a:r>
            <a:r>
              <a:rPr lang="en-ID" sz="2400" dirty="0"/>
              <a:t> </a:t>
            </a:r>
            <a:r>
              <a:rPr lang="en-ID" sz="2400" dirty="0" err="1"/>
              <a:t>Mekanikal</a:t>
            </a:r>
            <a:r>
              <a:rPr lang="en-ID" sz="2400" dirty="0"/>
              <a:t>/</a:t>
            </a:r>
            <a:r>
              <a:rPr lang="en-ID" sz="2400" dirty="0" err="1"/>
              <a:t>Elektrikal</a:t>
            </a:r>
            <a:r>
              <a:rPr lang="en-ID" sz="2400" dirty="0"/>
              <a:t> </a:t>
            </a:r>
            <a:r>
              <a:rPr lang="en-ID" sz="2400" dirty="0" err="1"/>
              <a:t>bangunan</a:t>
            </a:r>
            <a:r>
              <a:rPr lang="en-ID" sz="2400" dirty="0"/>
              <a:t> </a:t>
            </a:r>
            <a:r>
              <a:rPr lang="en-ID" sz="2400" dirty="0" err="1"/>
              <a:t>bersama</a:t>
            </a:r>
            <a:r>
              <a:rPr lang="en-ID" sz="2400" dirty="0"/>
              <a:t> </a:t>
            </a:r>
            <a:r>
              <a:rPr lang="en-ID" sz="2400" dirty="0" err="1"/>
              <a:t>ahli</a:t>
            </a:r>
            <a:r>
              <a:rPr lang="en-ID" sz="2400" dirty="0"/>
              <a:t> </a:t>
            </a:r>
            <a:r>
              <a:rPr lang="en-ID" sz="2400" dirty="0" err="1"/>
              <a:t>Kesehatan</a:t>
            </a:r>
            <a:r>
              <a:rPr lang="en-ID" sz="2400" dirty="0"/>
              <a:t> </a:t>
            </a:r>
            <a:r>
              <a:rPr lang="en-ID" sz="2400" dirty="0" err="1"/>
              <a:t>tentang</a:t>
            </a:r>
            <a:r>
              <a:rPr lang="en-ID" sz="2400" dirty="0"/>
              <a:t> </a:t>
            </a:r>
            <a:r>
              <a:rPr lang="en-ID" sz="2400" dirty="0" err="1"/>
              <a:t>Pengaruh</a:t>
            </a:r>
            <a:r>
              <a:rPr lang="en-ID" sz="2400" dirty="0"/>
              <a:t> </a:t>
            </a:r>
            <a:r>
              <a:rPr lang="en-ID" sz="2400" dirty="0" err="1"/>
              <a:t>Sistem</a:t>
            </a:r>
            <a:r>
              <a:rPr lang="en-ID" sz="2400" dirty="0"/>
              <a:t> </a:t>
            </a:r>
            <a:r>
              <a:rPr lang="en-ID" sz="2400" dirty="0" err="1"/>
              <a:t>Penghawaan</a:t>
            </a:r>
            <a:r>
              <a:rPr lang="en-ID" sz="2400" dirty="0"/>
              <a:t>, </a:t>
            </a:r>
            <a:r>
              <a:rPr lang="en-ID" sz="2400" dirty="0" err="1"/>
              <a:t>Pencahayaan</a:t>
            </a:r>
            <a:r>
              <a:rPr lang="en-ID" sz="2400" dirty="0"/>
              <a:t> </a:t>
            </a:r>
            <a:r>
              <a:rPr lang="en-ID" sz="2400" dirty="0" err="1"/>
              <a:t>alami</a:t>
            </a:r>
            <a:r>
              <a:rPr lang="en-ID" sz="2400" dirty="0"/>
              <a:t>, </a:t>
            </a:r>
            <a:r>
              <a:rPr lang="en-ID" sz="2400" dirty="0" err="1"/>
              <a:t>keterkaitannya</a:t>
            </a:r>
            <a:r>
              <a:rPr lang="en-ID" sz="2400" dirty="0"/>
              <a:t> </a:t>
            </a:r>
            <a:r>
              <a:rPr lang="en-ID" sz="2400" dirty="0" err="1"/>
              <a:t>terhadap</a:t>
            </a:r>
            <a:r>
              <a:rPr lang="en-ID" sz="2400" dirty="0"/>
              <a:t> </a:t>
            </a:r>
            <a:r>
              <a:rPr lang="en-ID" sz="2400" dirty="0" err="1"/>
              <a:t>Kelembaban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 </a:t>
            </a:r>
            <a:r>
              <a:rPr lang="en-ID" sz="2400" dirty="0" err="1"/>
              <a:t>dan</a:t>
            </a:r>
            <a:r>
              <a:rPr lang="en-ID" sz="2400" dirty="0"/>
              <a:t> </a:t>
            </a:r>
            <a:r>
              <a:rPr lang="en-ID" sz="2400" dirty="0" err="1"/>
              <a:t>aliran</a:t>
            </a:r>
            <a:r>
              <a:rPr lang="en-ID" sz="2400" dirty="0"/>
              <a:t> </a:t>
            </a:r>
            <a:r>
              <a:rPr lang="en-ID" sz="2400" dirty="0" err="1"/>
              <a:t>sirkulasi</a:t>
            </a:r>
            <a:r>
              <a:rPr lang="en-ID" sz="2400" dirty="0"/>
              <a:t> </a:t>
            </a:r>
            <a:r>
              <a:rPr lang="en-ID" sz="2400" dirty="0" err="1"/>
              <a:t>udara</a:t>
            </a:r>
            <a:r>
              <a:rPr lang="en-ID" sz="2400" dirty="0"/>
              <a:t> yang </a:t>
            </a:r>
            <a:r>
              <a:rPr lang="en-ID" sz="2400" dirty="0" err="1"/>
              <a:t>terbaik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menekan</a:t>
            </a:r>
            <a:r>
              <a:rPr lang="en-ID" sz="2400" dirty="0"/>
              <a:t> </a:t>
            </a:r>
            <a:r>
              <a:rPr lang="en-ID" sz="2400" dirty="0" err="1"/>
              <a:t>penyebaran</a:t>
            </a:r>
            <a:r>
              <a:rPr lang="en-ID" sz="2400" dirty="0"/>
              <a:t> virus Covid-19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.</a:t>
            </a:r>
          </a:p>
          <a:p>
            <a:r>
              <a:rPr lang="en-ID" sz="2400" dirty="0" err="1"/>
              <a:t>Pemilihan</a:t>
            </a:r>
            <a:r>
              <a:rPr lang="en-ID" sz="2400" dirty="0"/>
              <a:t> </a:t>
            </a:r>
            <a:r>
              <a:rPr lang="en-ID" sz="2400" dirty="0" err="1"/>
              <a:t>Teknologi</a:t>
            </a:r>
            <a:r>
              <a:rPr lang="en-ID" sz="2400" dirty="0"/>
              <a:t> </a:t>
            </a:r>
            <a:r>
              <a:rPr lang="en-ID" sz="2400" dirty="0" err="1"/>
              <a:t>Pencahayaan</a:t>
            </a:r>
            <a:r>
              <a:rPr lang="en-ID" sz="2400" dirty="0"/>
              <a:t> </a:t>
            </a:r>
            <a:r>
              <a:rPr lang="en-ID" sz="2400" dirty="0" err="1"/>
              <a:t>dan</a:t>
            </a:r>
            <a:r>
              <a:rPr lang="en-ID" sz="2400" dirty="0"/>
              <a:t> </a:t>
            </a:r>
            <a:r>
              <a:rPr lang="en-ID" sz="2400" dirty="0" err="1"/>
              <a:t>Penghawaan</a:t>
            </a:r>
            <a:r>
              <a:rPr lang="en-ID" sz="2400" dirty="0"/>
              <a:t> yang </a:t>
            </a:r>
            <a:r>
              <a:rPr lang="en-ID" sz="2400" dirty="0" err="1"/>
              <a:t>tepat</a:t>
            </a:r>
            <a:r>
              <a:rPr lang="en-ID" sz="2400" dirty="0"/>
              <a:t>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memutus</a:t>
            </a:r>
            <a:r>
              <a:rPr lang="en-ID" sz="2400" dirty="0"/>
              <a:t> </a:t>
            </a:r>
            <a:r>
              <a:rPr lang="en-ID" sz="2400" dirty="0" err="1"/>
              <a:t>penyebaran</a:t>
            </a:r>
            <a:r>
              <a:rPr lang="en-ID" sz="2400" dirty="0"/>
              <a:t> virus Covid-19 di </a:t>
            </a:r>
            <a:r>
              <a:rPr lang="en-ID" sz="2400" dirty="0" err="1"/>
              <a:t>dalam</a:t>
            </a:r>
            <a:r>
              <a:rPr lang="en-ID" sz="2400" dirty="0"/>
              <a:t> </a:t>
            </a:r>
            <a:r>
              <a:rPr lang="en-ID" sz="2400" dirty="0" err="1"/>
              <a:t>ruang</a:t>
            </a:r>
            <a:r>
              <a:rPr lang="en-ID" sz="2400" dirty="0"/>
              <a:t>. 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7414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3C4DF-42D0-6744-92B4-B88A82CF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err="1"/>
              <a:t>Fasilitas</a:t>
            </a:r>
            <a:r>
              <a:rPr lang="en-US" dirty="0"/>
              <a:t> Elevator, Escalator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F6AFE-4DE0-B647-896C-F6791215B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475350" cy="4195481"/>
          </a:xfrm>
        </p:spPr>
        <p:txBody>
          <a:bodyPr>
            <a:normAutofit/>
          </a:bodyPr>
          <a:lstStyle/>
          <a:p>
            <a:r>
              <a:rPr lang="en-US" sz="2800" dirty="0" err="1"/>
              <a:t>Perhitungan</a:t>
            </a:r>
            <a:r>
              <a:rPr lang="en-US" sz="2800" dirty="0"/>
              <a:t> Beban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Kapasitas</a:t>
            </a:r>
            <a:r>
              <a:rPr lang="en-US" sz="2800" dirty="0"/>
              <a:t> </a:t>
            </a:r>
            <a:r>
              <a:rPr lang="en-US" sz="2800" dirty="0" err="1"/>
              <a:t>ruang</a:t>
            </a:r>
            <a:r>
              <a:rPr lang="en-US" sz="2800" dirty="0"/>
              <a:t> </a:t>
            </a:r>
            <a:r>
              <a:rPr lang="en-US" sz="2800" dirty="0" err="1"/>
              <a:t>menjadikan</a:t>
            </a:r>
            <a:r>
              <a:rPr lang="en-US" sz="2800" dirty="0"/>
              <a:t> </a:t>
            </a:r>
            <a:r>
              <a:rPr lang="en-US" sz="2800" dirty="0" err="1"/>
              <a:t>Perancang</a:t>
            </a:r>
            <a:r>
              <a:rPr lang="en-US" sz="2800" dirty="0"/>
              <a:t> </a:t>
            </a:r>
            <a:r>
              <a:rPr lang="en-US" sz="2800" dirty="0" err="1"/>
              <a:t>Bangunan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Mekanikal</a:t>
            </a:r>
            <a:r>
              <a:rPr lang="en-US" sz="2800" dirty="0"/>
              <a:t> Expert </a:t>
            </a:r>
            <a:r>
              <a:rPr lang="en-US" sz="2800" dirty="0" err="1"/>
              <a:t>harus</a:t>
            </a:r>
            <a:r>
              <a:rPr lang="en-US" sz="2800" dirty="0"/>
              <a:t> </a:t>
            </a:r>
            <a:r>
              <a:rPr lang="en-US" sz="2800" dirty="0" err="1"/>
              <a:t>bekerjasama</a:t>
            </a:r>
            <a:r>
              <a:rPr lang="en-US" sz="2800" dirty="0"/>
              <a:t> </a:t>
            </a:r>
            <a:r>
              <a:rPr lang="en-US" sz="2800" dirty="0" err="1"/>
              <a:t>memilih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menetapkan</a:t>
            </a:r>
            <a:r>
              <a:rPr lang="en-US" sz="2800" dirty="0"/>
              <a:t> </a:t>
            </a:r>
            <a:r>
              <a:rPr lang="en-US" sz="2800" dirty="0" err="1"/>
              <a:t>Spesifikasi</a:t>
            </a:r>
            <a:r>
              <a:rPr lang="en-US" sz="2800" dirty="0"/>
              <a:t> </a:t>
            </a:r>
            <a:r>
              <a:rPr lang="en-US" sz="2800" dirty="0" err="1"/>
              <a:t>Fasilitas</a:t>
            </a:r>
            <a:r>
              <a:rPr lang="en-US" sz="2800" dirty="0"/>
              <a:t> Elevator/Escalator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err="1"/>
              <a:t>Perhitungan</a:t>
            </a:r>
            <a:r>
              <a:rPr lang="en-US" sz="2800" dirty="0"/>
              <a:t> JUMLAH TEPAT </a:t>
            </a:r>
            <a:r>
              <a:rPr lang="en-US" sz="2800" dirty="0" err="1"/>
              <a:t>sesuai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kapasitas</a:t>
            </a:r>
            <a:r>
              <a:rPr lang="en-US" sz="2800" dirty="0"/>
              <a:t> </a:t>
            </a:r>
            <a:r>
              <a:rPr lang="en-US" sz="2800" dirty="0" err="1"/>
              <a:t>beban</a:t>
            </a:r>
            <a:r>
              <a:rPr lang="en-US" sz="2800" dirty="0"/>
              <a:t> </a:t>
            </a:r>
            <a:r>
              <a:rPr lang="en-US" sz="2800" dirty="0" err="1"/>
              <a:t>manusia</a:t>
            </a:r>
            <a:r>
              <a:rPr lang="en-US" sz="2800" dirty="0"/>
              <a:t>, </a:t>
            </a:r>
            <a:r>
              <a:rPr lang="en-US" sz="2800" dirty="0" err="1"/>
              <a:t>kapasitas</a:t>
            </a:r>
            <a:r>
              <a:rPr lang="en-US" sz="2800" dirty="0"/>
              <a:t> </a:t>
            </a:r>
            <a:r>
              <a:rPr lang="en-US" sz="2800" dirty="0" err="1"/>
              <a:t>luasan</a:t>
            </a:r>
            <a:r>
              <a:rPr lang="en-US" sz="2800" dirty="0"/>
              <a:t>, </a:t>
            </a:r>
            <a:r>
              <a:rPr lang="en-US" sz="2800" dirty="0" err="1"/>
              <a:t>waktu</a:t>
            </a:r>
            <a:r>
              <a:rPr lang="en-US" sz="2800" dirty="0"/>
              <a:t> </a:t>
            </a:r>
            <a:r>
              <a:rPr lang="en-US" sz="2800" dirty="0" err="1"/>
              <a:t>tunggu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penggunaan</a:t>
            </a:r>
            <a:r>
              <a:rPr lang="en-US" sz="2800" dirty="0"/>
              <a:t> materials </a:t>
            </a:r>
            <a:r>
              <a:rPr lang="en-US" sz="2800" dirty="0" err="1"/>
              <a:t>sisi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elevator (</a:t>
            </a:r>
            <a:r>
              <a:rPr lang="en-US" sz="2800" dirty="0" err="1"/>
              <a:t>toucless</a:t>
            </a:r>
            <a:r>
              <a:rPr lang="en-US" sz="2800" dirty="0"/>
              <a:t> button; safe material for lift wall)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8186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2083D-9647-1E44-80F2-C46B5CA25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4</a:t>
            </a:r>
            <a:r>
              <a:rPr lang="en-US" baseline="30000" dirty="0"/>
              <a:t>th</a:t>
            </a:r>
            <a:r>
              <a:rPr lang="en-US" dirty="0"/>
              <a:t> Users’ </a:t>
            </a:r>
            <a:r>
              <a:rPr lang="en-US" dirty="0" err="1"/>
              <a:t>Hygienes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48FB4-D05B-7D48-8978-2DFB8B4A3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77" y="1594831"/>
            <a:ext cx="10426079" cy="4195481"/>
          </a:xfrm>
        </p:spPr>
        <p:txBody>
          <a:bodyPr>
            <a:noAutofit/>
          </a:bodyPr>
          <a:lstStyle/>
          <a:p>
            <a:r>
              <a:rPr lang="en-ID" dirty="0" err="1"/>
              <a:t>Pemilihan</a:t>
            </a:r>
            <a:r>
              <a:rPr lang="en-ID" dirty="0"/>
              <a:t> </a:t>
            </a:r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Kebersihan</a:t>
            </a:r>
            <a:r>
              <a:rPr lang="en-ID" dirty="0"/>
              <a:t> yang </a:t>
            </a:r>
            <a:r>
              <a:rPr lang="en-ID" dirty="0" err="1"/>
              <a:t>digunakan</a:t>
            </a:r>
            <a:r>
              <a:rPr lang="en-ID" dirty="0"/>
              <a:t> agar </a:t>
            </a:r>
            <a:r>
              <a:rPr lang="en-ID" dirty="0" err="1"/>
              <a:t>pengguna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:</a:t>
            </a:r>
          </a:p>
          <a:p>
            <a:pPr lvl="1"/>
            <a:r>
              <a:rPr lang="en-ID" sz="2000" dirty="0" err="1"/>
              <a:t>Membersihkan</a:t>
            </a:r>
            <a:r>
              <a:rPr lang="en-ID" sz="2000" dirty="0"/>
              <a:t> </a:t>
            </a:r>
            <a:r>
              <a:rPr lang="en-ID" sz="2000" dirty="0" err="1"/>
              <a:t>bagian</a:t>
            </a:r>
            <a:r>
              <a:rPr lang="en-ID" sz="2000" dirty="0"/>
              <a:t> </a:t>
            </a:r>
            <a:r>
              <a:rPr lang="en-ID" sz="2000" dirty="0" err="1"/>
              <a:t>tubuhnya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teratur</a:t>
            </a:r>
            <a:r>
              <a:rPr lang="en-ID" sz="2000" dirty="0"/>
              <a:t> (</a:t>
            </a:r>
            <a:r>
              <a:rPr lang="en-ID" sz="2000" dirty="0" err="1"/>
              <a:t>wastafel</a:t>
            </a:r>
            <a:r>
              <a:rPr lang="en-ID" sz="2000" dirty="0"/>
              <a:t> </a:t>
            </a:r>
            <a:r>
              <a:rPr lang="en-ID" sz="2000" dirty="0" err="1"/>
              <a:t>publik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sabun</a:t>
            </a:r>
            <a:r>
              <a:rPr lang="en-ID" sz="2000" dirty="0"/>
              <a:t> yang </a:t>
            </a:r>
            <a:r>
              <a:rPr lang="en-ID" sz="2000" dirty="0" err="1"/>
              <a:t>mendukung</a:t>
            </a:r>
            <a:r>
              <a:rPr lang="en-ID" sz="2000" dirty="0"/>
              <a:t> </a:t>
            </a:r>
            <a:r>
              <a:rPr lang="en-ID" sz="2000" dirty="0" err="1"/>
              <a:t>pembersihan</a:t>
            </a:r>
            <a:r>
              <a:rPr lang="en-ID" sz="2000" dirty="0"/>
              <a:t> </a:t>
            </a:r>
            <a:r>
              <a:rPr lang="en-ID" sz="2000" dirty="0" err="1"/>
              <a:t>maksimal</a:t>
            </a:r>
            <a:endParaRPr lang="en-ID" sz="2000" dirty="0"/>
          </a:p>
          <a:p>
            <a:pPr lvl="1"/>
            <a:r>
              <a:rPr lang="en-ID" sz="2000" dirty="0" err="1"/>
              <a:t>Tersedianya</a:t>
            </a:r>
            <a:r>
              <a:rPr lang="en-ID" sz="2000" dirty="0"/>
              <a:t> spot </a:t>
            </a:r>
            <a:r>
              <a:rPr lang="en-ID" sz="2000" dirty="0" err="1"/>
              <a:t>penyemprotan</a:t>
            </a:r>
            <a:r>
              <a:rPr lang="en-ID" sz="2000" dirty="0"/>
              <a:t> </a:t>
            </a:r>
            <a:r>
              <a:rPr lang="en-ID" sz="2000" dirty="0" err="1"/>
              <a:t>disinfektan</a:t>
            </a:r>
            <a:r>
              <a:rPr lang="en-ID" sz="2000" dirty="0"/>
              <a:t>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barang</a:t>
            </a:r>
            <a:r>
              <a:rPr lang="en-ID" sz="2000" dirty="0"/>
              <a:t> </a:t>
            </a:r>
            <a:r>
              <a:rPr lang="en-ID" sz="2000" dirty="0" err="1"/>
              <a:t>bawaan</a:t>
            </a:r>
            <a:endParaRPr lang="en-ID" sz="2000" dirty="0"/>
          </a:p>
          <a:p>
            <a:pPr lvl="1"/>
            <a:r>
              <a:rPr lang="en-ID" sz="2000" dirty="0" err="1"/>
              <a:t>Tersedianya</a:t>
            </a:r>
            <a:r>
              <a:rPr lang="en-ID" sz="2000" dirty="0"/>
              <a:t> Hand Sanitizer </a:t>
            </a:r>
            <a:r>
              <a:rPr lang="en-ID" sz="2000" dirty="0" err="1"/>
              <a:t>untuk</a:t>
            </a:r>
            <a:r>
              <a:rPr lang="en-ID" sz="2000" dirty="0"/>
              <a:t> </a:t>
            </a:r>
            <a:r>
              <a:rPr lang="en-ID" sz="2000" dirty="0" err="1"/>
              <a:t>tangan</a:t>
            </a:r>
            <a:r>
              <a:rPr lang="en-ID" sz="2000" dirty="0"/>
              <a:t> yang </a:t>
            </a:r>
            <a:r>
              <a:rPr lang="en-ID" sz="2000" dirty="0" err="1"/>
              <a:t>disebar</a:t>
            </a:r>
            <a:r>
              <a:rPr lang="en-ID" sz="2000" dirty="0"/>
              <a:t> </a:t>
            </a:r>
            <a:r>
              <a:rPr lang="en-ID" sz="2000" dirty="0" err="1"/>
              <a:t>dalam</a:t>
            </a:r>
            <a:r>
              <a:rPr lang="en-ID" sz="2000" dirty="0"/>
              <a:t> radius </a:t>
            </a:r>
            <a:r>
              <a:rPr lang="en-ID" sz="2000" dirty="0" err="1"/>
              <a:t>tertentu</a:t>
            </a:r>
            <a:r>
              <a:rPr lang="en-ID" sz="2000" dirty="0"/>
              <a:t> </a:t>
            </a:r>
            <a:r>
              <a:rPr lang="en-ID" sz="2000" dirty="0" err="1"/>
              <a:t>dengan</a:t>
            </a:r>
            <a:r>
              <a:rPr lang="en-ID" sz="2000" dirty="0"/>
              <a:t> </a:t>
            </a:r>
            <a:r>
              <a:rPr lang="en-ID" sz="2000" dirty="0" err="1"/>
              <a:t>desain</a:t>
            </a:r>
            <a:r>
              <a:rPr lang="en-ID" sz="2000" dirty="0"/>
              <a:t> yang </a:t>
            </a:r>
            <a:r>
              <a:rPr lang="en-ID" sz="2000" dirty="0" err="1"/>
              <a:t>estetik</a:t>
            </a:r>
            <a:endParaRPr lang="en-ID" sz="2000" dirty="0"/>
          </a:p>
          <a:p>
            <a:pPr lvl="1"/>
            <a:r>
              <a:rPr lang="en-ID" sz="2000" dirty="0" err="1"/>
              <a:t>Perletakan</a:t>
            </a:r>
            <a:r>
              <a:rPr lang="en-ID" sz="2000" dirty="0"/>
              <a:t> </a:t>
            </a:r>
            <a:r>
              <a:rPr lang="en-ID" sz="2000" dirty="0" err="1"/>
              <a:t>Fasilitas</a:t>
            </a:r>
            <a:r>
              <a:rPr lang="en-ID" sz="2000" dirty="0"/>
              <a:t> yang </a:t>
            </a:r>
            <a:r>
              <a:rPr lang="en-ID" sz="2000" dirty="0" err="1"/>
              <a:t>mudah</a:t>
            </a:r>
            <a:r>
              <a:rPr lang="en-ID" sz="2000" dirty="0"/>
              <a:t> </a:t>
            </a:r>
            <a:r>
              <a:rPr lang="en-ID" sz="2000" dirty="0" err="1"/>
              <a:t>dikenali</a:t>
            </a:r>
            <a:r>
              <a:rPr lang="en-ID" sz="2000" dirty="0"/>
              <a:t> </a:t>
            </a:r>
            <a:r>
              <a:rPr lang="en-ID" sz="2000" dirty="0" err="1"/>
              <a:t>dan</a:t>
            </a:r>
            <a:r>
              <a:rPr lang="en-ID" sz="2000" dirty="0"/>
              <a:t> </a:t>
            </a:r>
            <a:r>
              <a:rPr lang="en-ID" sz="2000" dirty="0" err="1"/>
              <a:t>dijangkau</a:t>
            </a:r>
            <a:r>
              <a:rPr lang="en-ID" sz="2000" dirty="0"/>
              <a:t>,</a:t>
            </a:r>
          </a:p>
          <a:p>
            <a:pPr lvl="1"/>
            <a:r>
              <a:rPr lang="en-ID" sz="2000" dirty="0" err="1"/>
              <a:t>Pemilihan</a:t>
            </a:r>
            <a:r>
              <a:rPr lang="en-ID" sz="2000" dirty="0"/>
              <a:t> material </a:t>
            </a:r>
            <a:r>
              <a:rPr lang="en-ID" sz="2000" dirty="0" err="1"/>
              <a:t>toucless</a:t>
            </a:r>
            <a:r>
              <a:rPr lang="en-ID" sz="2000" dirty="0"/>
              <a:t> juga </a:t>
            </a:r>
            <a:r>
              <a:rPr lang="en-ID" sz="2000" dirty="0" err="1"/>
              <a:t>menjadi</a:t>
            </a:r>
            <a:r>
              <a:rPr lang="en-ID" sz="2000" dirty="0"/>
              <a:t> </a:t>
            </a:r>
            <a:r>
              <a:rPr lang="en-ID" sz="2000" dirty="0" err="1"/>
              <a:t>pertimbangan</a:t>
            </a:r>
            <a:r>
              <a:rPr lang="en-ID" sz="2000" dirty="0"/>
              <a:t> (</a:t>
            </a:r>
            <a:r>
              <a:rPr lang="en-ID" sz="2000" dirty="0" err="1"/>
              <a:t>sensoris</a:t>
            </a:r>
            <a:r>
              <a:rPr lang="en-ID" sz="2000" dirty="0"/>
              <a:t>) </a:t>
            </a:r>
            <a:r>
              <a:rPr lang="en-ID" sz="2000" dirty="0" err="1"/>
              <a:t>menjadi</a:t>
            </a:r>
            <a:r>
              <a:rPr lang="en-ID" sz="2000" dirty="0"/>
              <a:t> PENTING </a:t>
            </a:r>
            <a:r>
              <a:rPr lang="en-ID" sz="2000" dirty="0" err="1"/>
              <a:t>pada</a:t>
            </a:r>
            <a:r>
              <a:rPr lang="en-ID" sz="2000" dirty="0"/>
              <a:t> NEW NORMAL </a:t>
            </a:r>
          </a:p>
          <a:p>
            <a:r>
              <a:rPr lang="en-ID" dirty="0" err="1"/>
              <a:t>Pemilihan</a:t>
            </a:r>
            <a:r>
              <a:rPr lang="en-ID" dirty="0"/>
              <a:t> </a:t>
            </a:r>
            <a:r>
              <a:rPr lang="en-ID" dirty="0" err="1"/>
              <a:t>Teknologi</a:t>
            </a:r>
            <a:r>
              <a:rPr lang="en-ID" dirty="0"/>
              <a:t> </a:t>
            </a:r>
            <a:r>
              <a:rPr lang="en-ID" dirty="0" err="1"/>
              <a:t>Kebersihan</a:t>
            </a:r>
            <a:r>
              <a:rPr lang="en-ID" dirty="0"/>
              <a:t> </a:t>
            </a:r>
            <a:r>
              <a:rPr lang="en-ID" dirty="0" err="1"/>
              <a:t>tetap</a:t>
            </a:r>
            <a:r>
              <a:rPr lang="en-ID" dirty="0"/>
              <a:t> </a:t>
            </a:r>
            <a:r>
              <a:rPr lang="en-ID" dirty="0" err="1"/>
              <a:t>tampil</a:t>
            </a:r>
            <a:r>
              <a:rPr lang="en-ID" dirty="0"/>
              <a:t> </a:t>
            </a:r>
            <a:r>
              <a:rPr lang="en-ID" dirty="0" err="1"/>
              <a:t>estetis</a:t>
            </a:r>
            <a:r>
              <a:rPr lang="en-ID" dirty="0"/>
              <a:t>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kaidah</a:t>
            </a:r>
            <a:r>
              <a:rPr lang="en-ID" dirty="0"/>
              <a:t> </a:t>
            </a:r>
            <a:r>
              <a:rPr lang="en-ID" dirty="0" err="1"/>
              <a:t>arsitektur</a:t>
            </a:r>
            <a:r>
              <a:rPr lang="en-ID" dirty="0"/>
              <a:t> </a:t>
            </a:r>
            <a:r>
              <a:rPr lang="en-ID" dirty="0" err="1"/>
              <a:t>sekaligus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memenuhi</a:t>
            </a:r>
            <a:r>
              <a:rPr lang="en-ID" dirty="0"/>
              <a:t> </a:t>
            </a:r>
            <a:r>
              <a:rPr lang="en-ID" dirty="0" err="1"/>
              <a:t>protokol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 </a:t>
            </a:r>
            <a:r>
              <a:rPr lang="en-ID" dirty="0" err="1"/>
              <a:t>berkaitan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tingkat</a:t>
            </a:r>
            <a:r>
              <a:rPr lang="en-ID" dirty="0"/>
              <a:t> </a:t>
            </a:r>
            <a:r>
              <a:rPr lang="en-ID" dirty="0" err="1"/>
              <a:t>kebersihan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pengguna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selama</a:t>
            </a:r>
            <a:r>
              <a:rPr lang="en-ID" dirty="0"/>
              <a:t> </a:t>
            </a:r>
            <a:r>
              <a:rPr lang="en-ID" dirty="0" err="1"/>
              <a:t>berkegiatan</a:t>
            </a:r>
            <a:r>
              <a:rPr lang="en-ID" dirty="0"/>
              <a:t> di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4900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74059-6105-294B-A9E2-DA90842C7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F2578-B6BB-6740-A865-223994FE2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433" y="1405874"/>
            <a:ext cx="10843523" cy="5171088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ID" dirty="0"/>
              <a:t>NEW NORMAL LIFE </a:t>
            </a:r>
            <a:r>
              <a:rPr lang="en-ID" dirty="0" err="1"/>
              <a:t>sudah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Dasar </a:t>
            </a:r>
            <a:r>
              <a:rPr lang="en-ID" dirty="0" err="1"/>
              <a:t>Teori</a:t>
            </a:r>
            <a:r>
              <a:rPr lang="en-ID" dirty="0"/>
              <a:t> </a:t>
            </a:r>
            <a:r>
              <a:rPr lang="en-ID" dirty="0" err="1"/>
              <a:t>Arsitekturnya</a:t>
            </a:r>
            <a:r>
              <a:rPr lang="en-ID" dirty="0"/>
              <a:t>: </a:t>
            </a:r>
            <a:r>
              <a:rPr lang="en-ID" b="1" dirty="0"/>
              <a:t>COPING BEHAVIOR</a:t>
            </a:r>
            <a:r>
              <a:rPr lang="en-ID" dirty="0"/>
              <a:t>  (Functional/Physical Adjustments &amp; Adaptation)</a:t>
            </a:r>
          </a:p>
          <a:p>
            <a:pPr lvl="1"/>
            <a:r>
              <a:rPr lang="en-ID" dirty="0"/>
              <a:t>Adjustments: </a:t>
            </a:r>
            <a:r>
              <a:rPr lang="en-ID" dirty="0" err="1"/>
              <a:t>Upaya</a:t>
            </a:r>
            <a:r>
              <a:rPr lang="en-ID" dirty="0"/>
              <a:t> </a:t>
            </a:r>
            <a:r>
              <a:rPr lang="en-ID" dirty="0" err="1"/>
              <a:t>seseorang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merubah</a:t>
            </a:r>
            <a:r>
              <a:rPr lang="en-ID" dirty="0"/>
              <a:t> </a:t>
            </a:r>
            <a:r>
              <a:rPr lang="en-ID" dirty="0" err="1"/>
              <a:t>fisik</a:t>
            </a:r>
            <a:r>
              <a:rPr lang="en-ID" dirty="0"/>
              <a:t>/</a:t>
            </a:r>
            <a:r>
              <a:rPr lang="en-ID" dirty="0" err="1"/>
              <a:t>fungsi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guna</a:t>
            </a:r>
            <a:r>
              <a:rPr lang="en-ID" dirty="0"/>
              <a:t> </a:t>
            </a:r>
            <a:r>
              <a:rPr lang="en-ID" dirty="0" err="1"/>
              <a:t>memenuhi</a:t>
            </a:r>
            <a:r>
              <a:rPr lang="en-ID" dirty="0"/>
              <a:t> </a:t>
            </a:r>
            <a:r>
              <a:rPr lang="en-ID" dirty="0" err="1"/>
              <a:t>kebutuhannya</a:t>
            </a:r>
            <a:r>
              <a:rPr lang="en-ID" dirty="0"/>
              <a:t> </a:t>
            </a:r>
            <a:r>
              <a:rPr lang="en-ID" dirty="0">
                <a:sym typeface="Wingdings" pitchFamily="2" charset="2"/>
              </a:rPr>
              <a:t> NEW NORMAL PHYSICAL &amp; FUNCTIONAL SPACE ADJUSTMENTS</a:t>
            </a:r>
            <a:endParaRPr lang="en-ID" dirty="0"/>
          </a:p>
          <a:p>
            <a:pPr lvl="1"/>
            <a:r>
              <a:rPr lang="en-ID" dirty="0"/>
              <a:t>Adaptation </a:t>
            </a:r>
            <a:r>
              <a:rPr lang="en-ID" dirty="0" err="1"/>
              <a:t>Behavior</a:t>
            </a:r>
            <a:r>
              <a:rPr lang="en-ID" dirty="0"/>
              <a:t>: </a:t>
            </a:r>
            <a:r>
              <a:rPr lang="en-ID" dirty="0" err="1"/>
              <a:t>Upaya</a:t>
            </a:r>
            <a:r>
              <a:rPr lang="en-ID" dirty="0"/>
              <a:t> </a:t>
            </a:r>
            <a:r>
              <a:rPr lang="en-ID" dirty="0" err="1"/>
              <a:t>seseorang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merubah</a:t>
            </a:r>
            <a:r>
              <a:rPr lang="en-ID" dirty="0"/>
              <a:t> </a:t>
            </a:r>
            <a:r>
              <a:rPr lang="en-ID" dirty="0" err="1"/>
              <a:t>Perilakunya</a:t>
            </a:r>
            <a:r>
              <a:rPr lang="en-ID" dirty="0"/>
              <a:t> </a:t>
            </a:r>
            <a:r>
              <a:rPr lang="en-ID" dirty="0" err="1"/>
              <a:t>guna</a:t>
            </a:r>
            <a:r>
              <a:rPr lang="en-ID" dirty="0"/>
              <a:t> </a:t>
            </a:r>
            <a:r>
              <a:rPr lang="en-ID" dirty="0" err="1"/>
              <a:t>memenuhi</a:t>
            </a:r>
            <a:r>
              <a:rPr lang="en-ID" dirty="0"/>
              <a:t> </a:t>
            </a:r>
            <a:r>
              <a:rPr lang="en-ID" dirty="0" err="1"/>
              <a:t>tuntutan</a:t>
            </a:r>
            <a:r>
              <a:rPr lang="en-ID" dirty="0"/>
              <a:t>/</a:t>
            </a:r>
            <a:r>
              <a:rPr lang="en-ID" dirty="0" err="1"/>
              <a:t>kebutuhan</a:t>
            </a:r>
            <a:r>
              <a:rPr lang="en-ID" dirty="0"/>
              <a:t>/</a:t>
            </a:r>
            <a:r>
              <a:rPr lang="en-ID" dirty="0" err="1"/>
              <a:t>sasarannya</a:t>
            </a:r>
            <a:r>
              <a:rPr lang="en-ID" dirty="0"/>
              <a:t>  </a:t>
            </a:r>
            <a:r>
              <a:rPr lang="en-ID" dirty="0">
                <a:sym typeface="Wingdings" pitchFamily="2" charset="2"/>
              </a:rPr>
              <a:t> NEW NORMAL ADAPTATION BEHAVIOR</a:t>
            </a:r>
            <a:endParaRPr lang="en-ID" dirty="0"/>
          </a:p>
          <a:p>
            <a:pPr marL="457200" indent="-457200">
              <a:buFont typeface="+mj-lt"/>
              <a:buAutoNum type="arabicPeriod"/>
            </a:pPr>
            <a:r>
              <a:rPr lang="en-ID" dirty="0"/>
              <a:t>NEW NORMAL </a:t>
            </a:r>
            <a:r>
              <a:rPr lang="en-ID" dirty="0" err="1"/>
              <a:t>mengharuskan</a:t>
            </a:r>
            <a:r>
              <a:rPr lang="en-ID" dirty="0"/>
              <a:t> </a:t>
            </a:r>
            <a:r>
              <a:rPr lang="en-ID" dirty="0" err="1"/>
              <a:t>Perancang</a:t>
            </a:r>
            <a:r>
              <a:rPr lang="en-ID" dirty="0"/>
              <a:t> &amp; </a:t>
            </a:r>
            <a:r>
              <a:rPr lang="en-ID" dirty="0" err="1"/>
              <a:t>Konstruktor</a:t>
            </a:r>
            <a:r>
              <a:rPr lang="en-ID" dirty="0"/>
              <a:t> </a:t>
            </a:r>
            <a:r>
              <a:rPr lang="en-ID" dirty="0" err="1"/>
              <a:t>Bangunan</a:t>
            </a:r>
            <a:r>
              <a:rPr lang="en-ID" dirty="0"/>
              <a:t> </a:t>
            </a:r>
            <a:r>
              <a:rPr lang="en-ID" dirty="0" err="1"/>
              <a:t>merubah</a:t>
            </a:r>
            <a:r>
              <a:rPr lang="en-ID" dirty="0"/>
              <a:t> </a:t>
            </a:r>
            <a:r>
              <a:rPr lang="en-ID" dirty="0" err="1"/>
              <a:t>Paradigma</a:t>
            </a:r>
            <a:r>
              <a:rPr lang="en-ID" dirty="0"/>
              <a:t> </a:t>
            </a:r>
            <a:r>
              <a:rPr lang="en-ID" dirty="0" err="1"/>
              <a:t>Perancangan</a:t>
            </a:r>
            <a:r>
              <a:rPr lang="en-ID" dirty="0"/>
              <a:t> </a:t>
            </a:r>
            <a:r>
              <a:rPr lang="en-ID" dirty="0" err="1"/>
              <a:t>Arsitektur</a:t>
            </a:r>
            <a:r>
              <a:rPr lang="en-ID" dirty="0"/>
              <a:t>/</a:t>
            </a:r>
            <a:r>
              <a:rPr lang="en-ID" dirty="0" err="1"/>
              <a:t>Konstruksi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menempatkan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 </a:t>
            </a:r>
            <a:r>
              <a:rPr lang="en-ID" dirty="0" err="1"/>
              <a:t>Pengguna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1</a:t>
            </a:r>
            <a:r>
              <a:rPr lang="en-ID" baseline="30000" dirty="0"/>
              <a:t>st</a:t>
            </a:r>
            <a:r>
              <a:rPr lang="en-ID" dirty="0"/>
              <a:t> Priorities. </a:t>
            </a:r>
          </a:p>
          <a:p>
            <a:pPr marL="457200" indent="-457200">
              <a:buFont typeface="+mj-lt"/>
              <a:buAutoNum type="arabicPeriod"/>
            </a:pPr>
            <a:r>
              <a:rPr lang="en-ID" dirty="0"/>
              <a:t>NEW NORMAL </a:t>
            </a:r>
            <a:r>
              <a:rPr lang="en-ID" dirty="0" err="1"/>
              <a:t>menggiring</a:t>
            </a:r>
            <a:r>
              <a:rPr lang="en-ID" dirty="0"/>
              <a:t> </a:t>
            </a:r>
            <a:r>
              <a:rPr lang="en-ID" dirty="0" err="1"/>
              <a:t>terjadinya</a:t>
            </a:r>
            <a:r>
              <a:rPr lang="en-ID" dirty="0"/>
              <a:t> </a:t>
            </a:r>
            <a:r>
              <a:rPr lang="en-ID" dirty="0" err="1"/>
              <a:t>Perubahan</a:t>
            </a:r>
            <a:r>
              <a:rPr lang="en-ID" dirty="0"/>
              <a:t> MAKNA SPATIAL RUANG PUBLIK: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Maksimal</a:t>
            </a:r>
            <a:r>
              <a:rPr lang="en-ID" dirty="0"/>
              <a:t> </a:t>
            </a:r>
            <a:r>
              <a:rPr lang="en-ID" dirty="0" err="1"/>
              <a:t>lagi</a:t>
            </a:r>
            <a:r>
              <a:rPr lang="en-ID" dirty="0"/>
              <a:t> (</a:t>
            </a:r>
            <a:r>
              <a:rPr lang="en-ID" dirty="0" err="1"/>
              <a:t>bahkan</a:t>
            </a:r>
            <a:r>
              <a:rPr lang="en-ID" dirty="0"/>
              <a:t> </a:t>
            </a:r>
            <a:r>
              <a:rPr lang="en-ID" dirty="0" err="1"/>
              <a:t>merubah</a:t>
            </a:r>
            <a:r>
              <a:rPr lang="en-ID" dirty="0"/>
              <a:t> </a:t>
            </a:r>
            <a:r>
              <a:rPr lang="en-ID" dirty="0" err="1"/>
              <a:t>makna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MENDEKATI RUANG PRIVATE).</a:t>
            </a:r>
          </a:p>
          <a:p>
            <a:pPr marL="457200" indent="-457200">
              <a:buFont typeface="+mj-lt"/>
              <a:buAutoNum type="arabicPeriod"/>
            </a:pPr>
            <a:r>
              <a:rPr lang="en-ID" dirty="0"/>
              <a:t>NEW NORMAL </a:t>
            </a:r>
            <a:r>
              <a:rPr lang="en-ID" dirty="0" err="1"/>
              <a:t>mengharuskan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 PENYESUAIAN KONSEP SPATIAL PROGRAMATIK </a:t>
            </a:r>
          </a:p>
          <a:p>
            <a:pPr marL="457200" indent="-457200">
              <a:buFont typeface="+mj-lt"/>
              <a:buAutoNum type="arabicPeriod"/>
            </a:pPr>
            <a:r>
              <a:rPr lang="en-ID" dirty="0"/>
              <a:t>NEW NORMAL </a:t>
            </a:r>
            <a:r>
              <a:rPr lang="en-ID" dirty="0" err="1"/>
              <a:t>mengharuskan</a:t>
            </a:r>
            <a:r>
              <a:rPr lang="en-ID" dirty="0"/>
              <a:t> </a:t>
            </a:r>
            <a:r>
              <a:rPr lang="en-ID" dirty="0" err="1"/>
              <a:t>adanya</a:t>
            </a:r>
            <a:r>
              <a:rPr lang="en-ID" dirty="0"/>
              <a:t> PERTIMBANGAN KONSEP TEKNOLOGI YANG TEPAT GUNA &amp; CAPAIAN (</a:t>
            </a:r>
            <a:r>
              <a:rPr lang="en-ID" dirty="0" err="1"/>
              <a:t>Memutus</a:t>
            </a:r>
            <a:r>
              <a:rPr lang="en-ID" dirty="0"/>
              <a:t> </a:t>
            </a:r>
            <a:r>
              <a:rPr lang="en-ID" dirty="0" err="1"/>
              <a:t>rantai</a:t>
            </a:r>
            <a:r>
              <a:rPr lang="en-ID" dirty="0"/>
              <a:t> </a:t>
            </a:r>
            <a:r>
              <a:rPr lang="en-ID" dirty="0" err="1"/>
              <a:t>penyebaran</a:t>
            </a:r>
            <a:r>
              <a:rPr lang="en-ID" dirty="0"/>
              <a:t> COVID-19)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keberlanjutan</a:t>
            </a:r>
            <a:r>
              <a:rPr lang="en-ID" dirty="0"/>
              <a:t> </a:t>
            </a:r>
            <a:r>
              <a:rPr lang="en-ID" dirty="0" err="1"/>
              <a:t>kehidupan</a:t>
            </a:r>
            <a:r>
              <a:rPr lang="en-ID" dirty="0"/>
              <a:t> </a:t>
            </a:r>
            <a:r>
              <a:rPr lang="en-ID" dirty="0" err="1"/>
              <a:t>ekonomi</a:t>
            </a:r>
            <a:r>
              <a:rPr lang="en-ID" dirty="0"/>
              <a:t> yang </a:t>
            </a:r>
            <a:r>
              <a:rPr lang="en-ID" dirty="0" err="1"/>
              <a:t>tetap</a:t>
            </a:r>
            <a:r>
              <a:rPr lang="en-ID" dirty="0"/>
              <a:t> </a:t>
            </a:r>
            <a:r>
              <a:rPr lang="en-ID" dirty="0" err="1"/>
              <a:t>berlangsung</a:t>
            </a:r>
            <a:r>
              <a:rPr lang="en-ID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47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B46E1-C287-6440-8664-8F8EEB13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2628359"/>
            <a:ext cx="9404723" cy="1400530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C000"/>
                </a:solidFill>
              </a:rPr>
              <a:t>Terima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kasih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D6C64-EE7A-0948-A82D-CFF43CA73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402" y="1244184"/>
            <a:ext cx="8946541" cy="488244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u="sng" dirty="0">
              <a:hlinkClick r:id="rId2"/>
            </a:endParaRPr>
          </a:p>
          <a:p>
            <a:pPr marL="0" indent="0">
              <a:buNone/>
            </a:pPr>
            <a:endParaRPr lang="en-US" u="sng" dirty="0">
              <a:hlinkClick r:id="rId2"/>
            </a:endParaRPr>
          </a:p>
          <a:p>
            <a:pPr marL="0" indent="0">
              <a:buNone/>
            </a:pPr>
            <a:endParaRPr lang="en-US" u="sng" dirty="0">
              <a:hlinkClick r:id="rId2"/>
            </a:endParaRP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Sriastutiindriyati@yahoo.com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0EC87B5-9E48-F44D-B50E-18193CA25E56}"/>
              </a:ext>
            </a:extLst>
          </p:cNvPr>
          <p:cNvSpPr/>
          <p:nvPr/>
        </p:nvSpPr>
        <p:spPr>
          <a:xfrm>
            <a:off x="1103312" y="1369185"/>
            <a:ext cx="2494327" cy="25183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49C5D-2D35-0F42-8EA9-7690278ED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9865">
            <a:off x="1725423" y="2443395"/>
            <a:ext cx="1870495" cy="24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35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146DC-F9F2-DA49-8195-CC44E94A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sz="2800" dirty="0"/>
              <a:t>10 </a:t>
            </a:r>
            <a:r>
              <a:rPr lang="en-ID" sz="2800" dirty="0" err="1"/>
              <a:t>hal</a:t>
            </a:r>
            <a:r>
              <a:rPr lang="en-ID" sz="2800" dirty="0"/>
              <a:t> </a:t>
            </a:r>
            <a:r>
              <a:rPr lang="en-ID" sz="2800" dirty="0" err="1"/>
              <a:t>penting</a:t>
            </a:r>
            <a:r>
              <a:rPr lang="en-ID" sz="2800" dirty="0"/>
              <a:t> </a:t>
            </a:r>
            <a:r>
              <a:rPr lang="en-ID" sz="2800" dirty="0" err="1"/>
              <a:t>memahami</a:t>
            </a:r>
            <a:r>
              <a:rPr lang="en-ID" sz="2800" dirty="0"/>
              <a:t> New COVID-19 </a:t>
            </a:r>
            <a:r>
              <a:rPr lang="en-ID" sz="2800" dirty="0" err="1"/>
              <a:t>dan</a:t>
            </a:r>
            <a:r>
              <a:rPr lang="en-ID" sz="2800" dirty="0"/>
              <a:t> Post-PSBB :</a:t>
            </a:r>
            <a:br>
              <a:rPr lang="en-ID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7E93D-A450-C745-B9A6-089416864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ID" b="1" dirty="0">
                <a:solidFill>
                  <a:srgbClr val="FFC000"/>
                </a:solidFill>
              </a:rPr>
              <a:t>New Normal </a:t>
            </a:r>
            <a:r>
              <a:rPr lang="en-ID" b="1" dirty="0" err="1">
                <a:solidFill>
                  <a:srgbClr val="FFC000"/>
                </a:solidFill>
              </a:rPr>
              <a:t>adalah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kebijakan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membuka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kembali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aktivitas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ekonomi</a:t>
            </a:r>
            <a:r>
              <a:rPr lang="en-ID" b="1" dirty="0">
                <a:solidFill>
                  <a:srgbClr val="FFC000"/>
                </a:solidFill>
              </a:rPr>
              <a:t>, </a:t>
            </a:r>
            <a:r>
              <a:rPr lang="en-ID" b="1" dirty="0" err="1">
                <a:solidFill>
                  <a:srgbClr val="FFC000"/>
                </a:solidFill>
              </a:rPr>
              <a:t>sosial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dan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kegiatan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publik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secara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terbatas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dengan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menggunakan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standar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kesehatan</a:t>
            </a:r>
            <a:r>
              <a:rPr lang="en-ID" b="1" dirty="0">
                <a:solidFill>
                  <a:srgbClr val="FFC000"/>
                </a:solidFill>
              </a:rPr>
              <a:t> yang </a:t>
            </a:r>
            <a:r>
              <a:rPr lang="en-ID" b="1" dirty="0" err="1">
                <a:solidFill>
                  <a:srgbClr val="FFC000"/>
                </a:solidFill>
              </a:rPr>
              <a:t>sebelumnya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tidak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ada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sebelum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pandemi</a:t>
            </a:r>
            <a:r>
              <a:rPr lang="en-ID" b="1" dirty="0">
                <a:solidFill>
                  <a:srgbClr val="FFC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ID" dirty="0"/>
              <a:t>New Normal 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upaya</a:t>
            </a:r>
            <a:r>
              <a:rPr lang="en-ID" dirty="0"/>
              <a:t> </a:t>
            </a:r>
            <a:r>
              <a:rPr lang="en-ID" dirty="0" err="1"/>
              <a:t>menyelamatkan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</a:t>
            </a:r>
            <a:r>
              <a:rPr lang="en-ID" dirty="0" err="1"/>
              <a:t>warga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menjaga</a:t>
            </a:r>
            <a:r>
              <a:rPr lang="en-ID" dirty="0"/>
              <a:t> agar </a:t>
            </a:r>
            <a:r>
              <a:rPr lang="en-ID" dirty="0" err="1"/>
              <a:t>negara</a:t>
            </a:r>
            <a:r>
              <a:rPr lang="en-ID" dirty="0"/>
              <a:t> </a:t>
            </a:r>
            <a:r>
              <a:rPr lang="en-ID" dirty="0" err="1"/>
              <a:t>tetap</a:t>
            </a:r>
            <a:r>
              <a:rPr lang="en-ID" dirty="0"/>
              <a:t>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berdaya</a:t>
            </a:r>
            <a:r>
              <a:rPr lang="en-ID" dirty="0"/>
              <a:t> </a:t>
            </a:r>
            <a:r>
              <a:rPr lang="en-ID" dirty="0" err="1"/>
              <a:t>menjalankan</a:t>
            </a:r>
            <a:r>
              <a:rPr lang="en-ID" dirty="0"/>
              <a:t> </a:t>
            </a:r>
            <a:r>
              <a:rPr lang="en-ID" dirty="0" err="1"/>
              <a:t>fungsinya</a:t>
            </a:r>
            <a:r>
              <a:rPr lang="en-ID" dirty="0"/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ID" dirty="0"/>
              <a:t>New Normal 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tahapan</a:t>
            </a:r>
            <a:r>
              <a:rPr lang="en-ID" dirty="0"/>
              <a:t> </a:t>
            </a:r>
            <a:r>
              <a:rPr lang="en-ID" dirty="0" err="1"/>
              <a:t>baru</a:t>
            </a:r>
            <a:r>
              <a:rPr lang="en-ID" dirty="0"/>
              <a:t> </a:t>
            </a:r>
            <a:r>
              <a:rPr lang="en-ID" dirty="0" err="1"/>
              <a:t>setelah</a:t>
            </a:r>
            <a:r>
              <a:rPr lang="en-ID" dirty="0"/>
              <a:t> </a:t>
            </a:r>
            <a:r>
              <a:rPr lang="en-ID" dirty="0" err="1"/>
              <a:t>kebijakan</a:t>
            </a:r>
            <a:r>
              <a:rPr lang="en-ID" dirty="0"/>
              <a:t> stay at home </a:t>
            </a:r>
            <a:r>
              <a:rPr lang="en-ID" dirty="0" err="1"/>
              <a:t>atau</a:t>
            </a:r>
            <a:r>
              <a:rPr lang="en-ID" dirty="0"/>
              <a:t> work from home 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pembatasan</a:t>
            </a:r>
            <a:r>
              <a:rPr lang="en-ID" dirty="0"/>
              <a:t> </a:t>
            </a:r>
            <a:r>
              <a:rPr lang="en-ID" dirty="0" err="1"/>
              <a:t>sosial</a:t>
            </a:r>
            <a:r>
              <a:rPr lang="en-ID" dirty="0"/>
              <a:t> </a:t>
            </a:r>
            <a:r>
              <a:rPr lang="en-ID" dirty="0" err="1"/>
              <a:t>diberlakukan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mencegah</a:t>
            </a:r>
            <a:r>
              <a:rPr lang="en-ID" dirty="0"/>
              <a:t> </a:t>
            </a:r>
            <a:r>
              <a:rPr lang="en-ID" dirty="0" err="1"/>
              <a:t>penyebaran</a:t>
            </a:r>
            <a:r>
              <a:rPr lang="en-ID" dirty="0"/>
              <a:t> massif </a:t>
            </a:r>
            <a:r>
              <a:rPr lang="en-ID" dirty="0" err="1"/>
              <a:t>wabah</a:t>
            </a:r>
            <a:r>
              <a:rPr lang="en-ID" dirty="0"/>
              <a:t> virus Korona.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ID" b="1" dirty="0">
                <a:solidFill>
                  <a:srgbClr val="FFC000"/>
                </a:solidFill>
              </a:rPr>
              <a:t>New Normal </a:t>
            </a:r>
            <a:r>
              <a:rPr lang="en-ID" b="1" dirty="0" err="1">
                <a:solidFill>
                  <a:srgbClr val="FFC000"/>
                </a:solidFill>
              </a:rPr>
              <a:t>diberlakukan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karena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tidak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mungkin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warga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terus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menerus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bersembunyi</a:t>
            </a:r>
            <a:r>
              <a:rPr lang="en-ID" b="1" dirty="0">
                <a:solidFill>
                  <a:srgbClr val="FFC000"/>
                </a:solidFill>
              </a:rPr>
              <a:t> di </a:t>
            </a:r>
            <a:r>
              <a:rPr lang="en-ID" b="1" dirty="0" err="1">
                <a:solidFill>
                  <a:srgbClr val="FFC000"/>
                </a:solidFill>
              </a:rPr>
              <a:t>rumah</a:t>
            </a:r>
            <a:r>
              <a:rPr lang="en-ID" b="1" dirty="0">
                <a:solidFill>
                  <a:srgbClr val="FFC000"/>
                </a:solidFill>
              </a:rPr>
              <a:t> (stay @home) </a:t>
            </a:r>
            <a:r>
              <a:rPr lang="en-ID" b="1" dirty="0" err="1">
                <a:solidFill>
                  <a:srgbClr val="FFC000"/>
                </a:solidFill>
              </a:rPr>
              <a:t>tanpa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kepastian</a:t>
            </a:r>
            <a:r>
              <a:rPr lang="en-ID" b="1" dirty="0">
                <a:solidFill>
                  <a:srgbClr val="FFC000"/>
                </a:solidFill>
              </a:rPr>
              <a:t>. </a:t>
            </a:r>
            <a:r>
              <a:rPr lang="en-ID" b="1" dirty="0" err="1">
                <a:solidFill>
                  <a:srgbClr val="FFC000"/>
                </a:solidFill>
              </a:rPr>
              <a:t>Tidak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mungkin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seluruh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aktivitas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ekonomi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berhenti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tanpa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kepastian</a:t>
            </a:r>
            <a:r>
              <a:rPr lang="en-ID" b="1" dirty="0">
                <a:solidFill>
                  <a:srgbClr val="FFC000"/>
                </a:solidFill>
              </a:rPr>
              <a:t> yang </a:t>
            </a:r>
            <a:r>
              <a:rPr lang="en-ID" b="1" dirty="0" err="1">
                <a:solidFill>
                  <a:srgbClr val="FFC000"/>
                </a:solidFill>
              </a:rPr>
              <a:t>menyebabkan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kebangkrutan</a:t>
            </a:r>
            <a:r>
              <a:rPr lang="en-ID" b="1" dirty="0">
                <a:solidFill>
                  <a:srgbClr val="FFC000"/>
                </a:solidFill>
              </a:rPr>
              <a:t> total, PHK </a:t>
            </a:r>
            <a:r>
              <a:rPr lang="en-ID" b="1" dirty="0" err="1">
                <a:solidFill>
                  <a:srgbClr val="FFC000"/>
                </a:solidFill>
              </a:rPr>
              <a:t>massal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dan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kekacauan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sosial</a:t>
            </a:r>
            <a:r>
              <a:rPr lang="en-ID" b="1" dirty="0">
                <a:solidFill>
                  <a:srgbClr val="FFC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ID" dirty="0"/>
              <a:t>New Normal </a:t>
            </a:r>
            <a:r>
              <a:rPr lang="en-ID" dirty="0" err="1"/>
              <a:t>ditujukan</a:t>
            </a:r>
            <a:r>
              <a:rPr lang="en-ID" dirty="0"/>
              <a:t> agar </a:t>
            </a:r>
            <a:r>
              <a:rPr lang="en-ID" dirty="0" err="1"/>
              <a:t>negara</a:t>
            </a:r>
            <a:r>
              <a:rPr lang="en-ID" dirty="0"/>
              <a:t> </a:t>
            </a:r>
            <a:r>
              <a:rPr lang="en-ID" dirty="0" err="1"/>
              <a:t>tetap</a:t>
            </a:r>
            <a:r>
              <a:rPr lang="en-ID" dirty="0"/>
              <a:t>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menjalankan</a:t>
            </a:r>
            <a:r>
              <a:rPr lang="en-ID" dirty="0"/>
              <a:t> </a:t>
            </a:r>
            <a:r>
              <a:rPr lang="en-ID" dirty="0" err="1"/>
              <a:t>fungsi-fungsinya</a:t>
            </a:r>
            <a:r>
              <a:rPr lang="en-ID" dirty="0"/>
              <a:t>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konstitusi</a:t>
            </a:r>
            <a:r>
              <a:rPr lang="en-ID" dirty="0"/>
              <a:t>. </a:t>
            </a:r>
            <a:r>
              <a:rPr lang="en-ID" dirty="0" err="1"/>
              <a:t>Harap</a:t>
            </a:r>
            <a:r>
              <a:rPr lang="en-ID" dirty="0"/>
              <a:t> </a:t>
            </a:r>
            <a:r>
              <a:rPr lang="en-ID" dirty="0" err="1"/>
              <a:t>diingat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pemasukan</a:t>
            </a:r>
            <a:r>
              <a:rPr lang="en-ID" dirty="0"/>
              <a:t> </a:t>
            </a:r>
            <a:r>
              <a:rPr lang="en-ID" dirty="0" err="1"/>
              <a:t>negara</a:t>
            </a:r>
            <a:r>
              <a:rPr lang="en-ID" dirty="0"/>
              <a:t> </a:t>
            </a:r>
            <a:r>
              <a:rPr lang="en-ID" dirty="0" err="1"/>
              <a:t>berasal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pajak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penerimaan</a:t>
            </a:r>
            <a:r>
              <a:rPr lang="en-ID" dirty="0"/>
              <a:t> </a:t>
            </a:r>
            <a:r>
              <a:rPr lang="en-ID" dirty="0" err="1"/>
              <a:t>negara</a:t>
            </a:r>
            <a:r>
              <a:rPr lang="en-ID" dirty="0"/>
              <a:t> </a:t>
            </a:r>
            <a:r>
              <a:rPr lang="en-ID" dirty="0" err="1"/>
              <a:t>lainnya</a:t>
            </a:r>
            <a:r>
              <a:rPr lang="en-ID" dirty="0"/>
              <a:t>.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aktivitas</a:t>
            </a:r>
            <a:r>
              <a:rPr lang="en-ID" dirty="0"/>
              <a:t> </a:t>
            </a:r>
            <a:r>
              <a:rPr lang="en-ID" dirty="0" err="1"/>
              <a:t>ekonomi</a:t>
            </a:r>
            <a:r>
              <a:rPr lang="en-ID" dirty="0"/>
              <a:t> </a:t>
            </a:r>
            <a:r>
              <a:rPr lang="en-ID" dirty="0" err="1"/>
              <a:t>terus</a:t>
            </a:r>
            <a:r>
              <a:rPr lang="en-ID" dirty="0"/>
              <a:t> </a:t>
            </a:r>
            <a:r>
              <a:rPr lang="en-ID" dirty="0" err="1"/>
              <a:t>berhenti</a:t>
            </a:r>
            <a:r>
              <a:rPr lang="en-ID" dirty="0"/>
              <a:t> total </a:t>
            </a:r>
            <a:r>
              <a:rPr lang="en-ID" dirty="0" err="1"/>
              <a:t>maka</a:t>
            </a:r>
            <a:r>
              <a:rPr lang="en-ID" dirty="0"/>
              <a:t> </a:t>
            </a:r>
            <a:r>
              <a:rPr lang="en-ID" dirty="0" err="1"/>
              <a:t>negara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punya</a:t>
            </a:r>
            <a:r>
              <a:rPr lang="en-ID" dirty="0"/>
              <a:t> </a:t>
            </a:r>
            <a:r>
              <a:rPr lang="en-ID" dirty="0" err="1"/>
              <a:t>pemasukan</a:t>
            </a:r>
            <a:r>
              <a:rPr lang="en-ID" dirty="0"/>
              <a:t>, </a:t>
            </a:r>
            <a:r>
              <a:rPr lang="en-ID" dirty="0" err="1"/>
              <a:t>akibatnya</a:t>
            </a:r>
            <a:r>
              <a:rPr lang="en-ID" dirty="0"/>
              <a:t> </a:t>
            </a:r>
            <a:r>
              <a:rPr lang="en-ID" dirty="0" err="1"/>
              <a:t>negara</a:t>
            </a:r>
            <a:r>
              <a:rPr lang="en-ID" dirty="0"/>
              <a:t> juga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mengurus</a:t>
            </a:r>
            <a:r>
              <a:rPr lang="en-ID" dirty="0"/>
              <a:t> </a:t>
            </a:r>
            <a:r>
              <a:rPr lang="en-ID" dirty="0" err="1"/>
              <a:t>rakyatnya</a:t>
            </a:r>
            <a:r>
              <a:rPr lang="en-ID" dirty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295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E7467-2938-4640-9666-4ECC62623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38F3D-DF34-9347-9ACF-88F16A9B0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756746"/>
            <a:ext cx="8946541" cy="5491654"/>
          </a:xfrm>
        </p:spPr>
        <p:txBody>
          <a:bodyPr>
            <a:normAutofit fontScale="85000" lnSpcReduction="10000"/>
          </a:bodyPr>
          <a:lstStyle/>
          <a:p>
            <a:pPr marL="457200" lvl="0" indent="-457200">
              <a:buFont typeface="+mj-lt"/>
              <a:buAutoNum type="arabicPeriod" startAt="6"/>
            </a:pPr>
            <a:r>
              <a:rPr lang="en-ID" dirty="0"/>
              <a:t>New Normal </a:t>
            </a:r>
            <a:r>
              <a:rPr lang="en-ID" dirty="0" err="1"/>
              <a:t>diberlakukan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kesadaran</a:t>
            </a:r>
            <a:r>
              <a:rPr lang="en-ID" dirty="0"/>
              <a:t> </a:t>
            </a:r>
            <a:r>
              <a:rPr lang="en-ID" dirty="0" err="1"/>
              <a:t>penuh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wabah</a:t>
            </a:r>
            <a:r>
              <a:rPr lang="en-ID" dirty="0"/>
              <a:t> </a:t>
            </a:r>
            <a:r>
              <a:rPr lang="en-ID" dirty="0" err="1"/>
              <a:t>masih</a:t>
            </a:r>
            <a:r>
              <a:rPr lang="en-ID" dirty="0"/>
              <a:t> </a:t>
            </a:r>
            <a:r>
              <a:rPr lang="en-ID" dirty="0" err="1"/>
              <a:t>ada</a:t>
            </a:r>
            <a:r>
              <a:rPr lang="en-ID" dirty="0"/>
              <a:t> di </a:t>
            </a:r>
            <a:r>
              <a:rPr lang="en-ID" dirty="0" err="1"/>
              <a:t>sekitar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.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aktivitas</a:t>
            </a:r>
            <a:r>
              <a:rPr lang="en-ID" dirty="0"/>
              <a:t> </a:t>
            </a:r>
            <a:r>
              <a:rPr lang="en-ID" dirty="0" err="1"/>
              <a:t>ekonomi</a:t>
            </a:r>
            <a:r>
              <a:rPr lang="en-ID" dirty="0"/>
              <a:t>/</a:t>
            </a:r>
            <a:r>
              <a:rPr lang="en-ID" dirty="0" err="1"/>
              <a:t>publik</a:t>
            </a:r>
            <a:r>
              <a:rPr lang="en-ID" dirty="0"/>
              <a:t> </a:t>
            </a:r>
            <a:r>
              <a:rPr lang="en-ID" dirty="0" err="1"/>
              <a:t>diperbolehkan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syarat</a:t>
            </a:r>
            <a:r>
              <a:rPr lang="en-ID" dirty="0"/>
              <a:t> </a:t>
            </a:r>
            <a:r>
              <a:rPr lang="en-ID" dirty="0" err="1"/>
              <a:t>menggunakan</a:t>
            </a:r>
            <a:r>
              <a:rPr lang="en-ID" dirty="0"/>
              <a:t> </a:t>
            </a:r>
            <a:r>
              <a:rPr lang="en-ID" dirty="0" err="1"/>
              <a:t>protokol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 yang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ditetapkan</a:t>
            </a:r>
            <a:r>
              <a:rPr lang="en-ID" dirty="0"/>
              <a:t>.</a:t>
            </a:r>
          </a:p>
          <a:p>
            <a:pPr marL="457200" lvl="0" indent="-457200">
              <a:buFont typeface="+mj-lt"/>
              <a:buAutoNum type="arabicPeriod" startAt="6"/>
            </a:pPr>
            <a:r>
              <a:rPr lang="en-ID" dirty="0" err="1"/>
              <a:t>Jika</a:t>
            </a:r>
            <a:r>
              <a:rPr lang="en-ID" dirty="0"/>
              <a:t> New Normal 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dilakukan</a:t>
            </a:r>
            <a:r>
              <a:rPr lang="en-ID" dirty="0"/>
              <a:t> </a:t>
            </a:r>
            <a:r>
              <a:rPr lang="en-ID" dirty="0" err="1"/>
              <a:t>maka</a:t>
            </a:r>
            <a:r>
              <a:rPr lang="en-ID" dirty="0"/>
              <a:t> </a:t>
            </a:r>
            <a:r>
              <a:rPr lang="en-ID" dirty="0" err="1"/>
              <a:t>dampak</a:t>
            </a:r>
            <a:r>
              <a:rPr lang="en-ID" dirty="0"/>
              <a:t> </a:t>
            </a:r>
            <a:r>
              <a:rPr lang="en-ID" dirty="0" err="1"/>
              <a:t>sosial</a:t>
            </a:r>
            <a:r>
              <a:rPr lang="en-ID" dirty="0"/>
              <a:t> </a:t>
            </a:r>
            <a:r>
              <a:rPr lang="en-ID" dirty="0" err="1"/>
              <a:t>ekonominya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tertahankan</a:t>
            </a:r>
            <a:r>
              <a:rPr lang="en-ID" dirty="0"/>
              <a:t>. </a:t>
            </a:r>
            <a:r>
              <a:rPr lang="en-ID" dirty="0" err="1"/>
              <a:t>Kebangkrutan</a:t>
            </a:r>
            <a:r>
              <a:rPr lang="en-ID" dirty="0"/>
              <a:t> </a:t>
            </a:r>
            <a:r>
              <a:rPr lang="en-ID" dirty="0" err="1"/>
              <a:t>korporasi</a:t>
            </a:r>
            <a:r>
              <a:rPr lang="en-ID" dirty="0"/>
              <a:t> </a:t>
            </a:r>
            <a:r>
              <a:rPr lang="en-ID" dirty="0" err="1"/>
              <a:t>selanjutnya</a:t>
            </a:r>
            <a:r>
              <a:rPr lang="en-ID" dirty="0"/>
              <a:t> </a:t>
            </a:r>
            <a:r>
              <a:rPr lang="en-ID" dirty="0" err="1"/>
              <a:t>ekonomi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membawa</a:t>
            </a:r>
            <a:r>
              <a:rPr lang="en-ID" dirty="0"/>
              <a:t> </a:t>
            </a:r>
            <a:r>
              <a:rPr lang="en-ID" dirty="0" err="1"/>
              <a:t>efek</a:t>
            </a:r>
            <a:r>
              <a:rPr lang="en-ID" dirty="0"/>
              <a:t> domino </a:t>
            </a:r>
            <a:r>
              <a:rPr lang="en-ID" dirty="0" err="1"/>
              <a:t>kebangkrutan</a:t>
            </a:r>
            <a:r>
              <a:rPr lang="en-ID" dirty="0"/>
              <a:t> </a:t>
            </a:r>
            <a:r>
              <a:rPr lang="en-ID" dirty="0" err="1"/>
              <a:t>negara</a:t>
            </a:r>
            <a:r>
              <a:rPr lang="en-ID" dirty="0"/>
              <a:t>!</a:t>
            </a:r>
          </a:p>
          <a:p>
            <a:pPr marL="457200" lvl="0" indent="-457200">
              <a:buFont typeface="+mj-lt"/>
              <a:buAutoNum type="arabicPeriod" startAt="6"/>
            </a:pPr>
            <a:r>
              <a:rPr lang="en-ID" b="1" dirty="0" err="1">
                <a:solidFill>
                  <a:srgbClr val="FFC000"/>
                </a:solidFill>
              </a:rPr>
              <a:t>Jika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Anda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tidak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setuju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dengan</a:t>
            </a:r>
            <a:r>
              <a:rPr lang="en-ID" b="1" dirty="0">
                <a:solidFill>
                  <a:srgbClr val="FFC000"/>
                </a:solidFill>
              </a:rPr>
              <a:t> New Normal, </a:t>
            </a:r>
            <a:r>
              <a:rPr lang="en-ID" b="1" dirty="0" err="1">
                <a:solidFill>
                  <a:srgbClr val="FFC000"/>
                </a:solidFill>
              </a:rPr>
              <a:t>silakan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tetap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tinggal</a:t>
            </a:r>
            <a:r>
              <a:rPr lang="en-ID" b="1" dirty="0">
                <a:solidFill>
                  <a:srgbClr val="FFC000"/>
                </a:solidFill>
              </a:rPr>
              <a:t> di </a:t>
            </a:r>
            <a:r>
              <a:rPr lang="en-ID" b="1" dirty="0" err="1">
                <a:solidFill>
                  <a:srgbClr val="FFC000"/>
                </a:solidFill>
              </a:rPr>
              <a:t>rumah</a:t>
            </a:r>
            <a:r>
              <a:rPr lang="en-ID" b="1" dirty="0">
                <a:solidFill>
                  <a:srgbClr val="FFC000"/>
                </a:solidFill>
              </a:rPr>
              <a:t>. </a:t>
            </a:r>
            <a:r>
              <a:rPr lang="en-ID" b="1" dirty="0" err="1">
                <a:solidFill>
                  <a:srgbClr val="FFC000"/>
                </a:solidFill>
              </a:rPr>
              <a:t>Sebab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banyak</a:t>
            </a:r>
            <a:r>
              <a:rPr lang="en-ID" b="1" dirty="0">
                <a:solidFill>
                  <a:srgbClr val="FFC000"/>
                </a:solidFill>
              </a:rPr>
              <a:t> orang </a:t>
            </a:r>
            <a:r>
              <a:rPr lang="en-ID" b="1" dirty="0" err="1">
                <a:solidFill>
                  <a:srgbClr val="FFC000"/>
                </a:solidFill>
              </a:rPr>
              <a:t>tetap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harus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keluar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rumah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untuk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bisa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menghidupi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keluarganya</a:t>
            </a:r>
            <a:r>
              <a:rPr lang="en-ID" b="1" dirty="0">
                <a:solidFill>
                  <a:srgbClr val="FFC000"/>
                </a:solidFill>
              </a:rPr>
              <a:t>. </a:t>
            </a:r>
            <a:r>
              <a:rPr lang="en-ID" b="1" dirty="0" err="1">
                <a:solidFill>
                  <a:srgbClr val="FFC000"/>
                </a:solidFill>
              </a:rPr>
              <a:t>Tidak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semua</a:t>
            </a:r>
            <a:r>
              <a:rPr lang="en-ID" b="1" dirty="0">
                <a:solidFill>
                  <a:srgbClr val="FFC000"/>
                </a:solidFill>
              </a:rPr>
              <a:t> orang </a:t>
            </a:r>
            <a:r>
              <a:rPr lang="en-ID" b="1" dirty="0" err="1">
                <a:solidFill>
                  <a:srgbClr val="FFC000"/>
                </a:solidFill>
              </a:rPr>
              <a:t>bisa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bertahan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selama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berbulan-bulan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apalagi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bertahun-bertahun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dan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tetap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bisa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menghidupi</a:t>
            </a:r>
            <a:r>
              <a:rPr lang="en-ID" b="1" dirty="0">
                <a:solidFill>
                  <a:srgbClr val="FFC000"/>
                </a:solidFill>
              </a:rPr>
              <a:t> </a:t>
            </a:r>
            <a:r>
              <a:rPr lang="en-ID" b="1" dirty="0" err="1">
                <a:solidFill>
                  <a:srgbClr val="FFC000"/>
                </a:solidFill>
              </a:rPr>
              <a:t>keluarganya</a:t>
            </a:r>
            <a:r>
              <a:rPr lang="en-ID" b="1" dirty="0">
                <a:solidFill>
                  <a:srgbClr val="FFC000"/>
                </a:solidFill>
              </a:rPr>
              <a:t>.</a:t>
            </a:r>
          </a:p>
          <a:p>
            <a:pPr marL="457200" lvl="0" indent="-457200">
              <a:buFont typeface="+mj-lt"/>
              <a:buAutoNum type="arabicPeriod" startAt="6"/>
            </a:pP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memastikan</a:t>
            </a:r>
            <a:r>
              <a:rPr lang="en-ID" dirty="0"/>
              <a:t> New Normal </a:t>
            </a:r>
            <a:r>
              <a:rPr lang="en-ID" dirty="0" err="1"/>
              <a:t>bisa</a:t>
            </a:r>
            <a:r>
              <a:rPr lang="en-ID" dirty="0"/>
              <a:t> </a:t>
            </a:r>
            <a:r>
              <a:rPr lang="en-ID" dirty="0" err="1"/>
              <a:t>berjalan</a:t>
            </a:r>
            <a:r>
              <a:rPr lang="en-ID" dirty="0"/>
              <a:t> </a:t>
            </a:r>
            <a:r>
              <a:rPr lang="en-ID" dirty="0" err="1"/>
              <a:t>baik</a:t>
            </a:r>
            <a:r>
              <a:rPr lang="en-ID" dirty="0"/>
              <a:t> </a:t>
            </a:r>
            <a:r>
              <a:rPr lang="en-ID" dirty="0" err="1"/>
              <a:t>maka</a:t>
            </a:r>
            <a:r>
              <a:rPr lang="en-ID" dirty="0"/>
              <a:t> </a:t>
            </a:r>
            <a:r>
              <a:rPr lang="en-ID" dirty="0" err="1"/>
              <a:t>pemerintah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upaya</a:t>
            </a:r>
            <a:r>
              <a:rPr lang="en-ID" dirty="0"/>
              <a:t> yang </a:t>
            </a:r>
            <a:r>
              <a:rPr lang="en-ID" dirty="0" err="1"/>
              <a:t>sistematis</a:t>
            </a:r>
            <a:r>
              <a:rPr lang="en-ID" dirty="0"/>
              <a:t>, </a:t>
            </a:r>
            <a:r>
              <a:rPr lang="en-ID" dirty="0" err="1"/>
              <a:t>terkoordinasi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konsisten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pengawasan</a:t>
            </a:r>
            <a:r>
              <a:rPr lang="en-ID" dirty="0"/>
              <a:t> </a:t>
            </a:r>
            <a:r>
              <a:rPr lang="en-ID" dirty="0" err="1"/>
              <a:t>publik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 law enforcement. Di </a:t>
            </a:r>
            <a:r>
              <a:rPr lang="en-ID" dirty="0" err="1"/>
              <a:t>dalamnya</a:t>
            </a:r>
            <a:r>
              <a:rPr lang="en-ID" dirty="0"/>
              <a:t> juga </a:t>
            </a:r>
            <a:r>
              <a:rPr lang="en-ID" dirty="0" err="1"/>
              <a:t>termasuk</a:t>
            </a:r>
            <a:r>
              <a:rPr lang="en-ID" dirty="0"/>
              <a:t> </a:t>
            </a:r>
            <a:r>
              <a:rPr lang="en-ID" dirty="0" err="1"/>
              <a:t>memperbesar</a:t>
            </a:r>
            <a:r>
              <a:rPr lang="en-ID" dirty="0"/>
              <a:t> </a:t>
            </a:r>
            <a:r>
              <a:rPr lang="en-ID" dirty="0" err="1"/>
              <a:t>kapasitas</a:t>
            </a:r>
            <a:r>
              <a:rPr lang="en-ID" dirty="0"/>
              <a:t> </a:t>
            </a:r>
            <a:r>
              <a:rPr lang="en-ID" dirty="0" err="1"/>
              <a:t>sektor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 </a:t>
            </a:r>
            <a:r>
              <a:rPr lang="en-ID" dirty="0" err="1"/>
              <a:t>kita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mengantisipasi</a:t>
            </a:r>
            <a:r>
              <a:rPr lang="en-ID" dirty="0"/>
              <a:t> </a:t>
            </a:r>
            <a:r>
              <a:rPr lang="en-ID" dirty="0" err="1"/>
              <a:t>lonjakan</a:t>
            </a:r>
            <a:r>
              <a:rPr lang="en-ID" dirty="0"/>
              <a:t> </a:t>
            </a:r>
            <a:r>
              <a:rPr lang="en-ID" dirty="0" err="1"/>
              <a:t>penderita</a:t>
            </a:r>
            <a:r>
              <a:rPr lang="en-ID" dirty="0"/>
              <a:t> Covid-19.</a:t>
            </a:r>
          </a:p>
          <a:p>
            <a:pPr marL="457200" lvl="0" indent="-457200">
              <a:buFont typeface="+mj-lt"/>
              <a:buAutoNum type="arabicPeriod" startAt="6"/>
            </a:pPr>
            <a:r>
              <a:rPr lang="en-ID" dirty="0" err="1"/>
              <a:t>Pemerintah</a:t>
            </a:r>
            <a:r>
              <a:rPr lang="en-ID" dirty="0"/>
              <a:t> </a:t>
            </a:r>
            <a:r>
              <a:rPr lang="en-ID" dirty="0" err="1"/>
              <a:t>pusat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daerah</a:t>
            </a:r>
            <a:r>
              <a:rPr lang="en-ID" dirty="0"/>
              <a:t>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bersinergi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memastikan</a:t>
            </a:r>
            <a:r>
              <a:rPr lang="en-ID" dirty="0"/>
              <a:t> </a:t>
            </a:r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 yang massif, </a:t>
            </a:r>
            <a:r>
              <a:rPr lang="en-ID" dirty="0" err="1"/>
              <a:t>tersedianya</a:t>
            </a:r>
            <a:r>
              <a:rPr lang="en-ID" dirty="0"/>
              <a:t> </a:t>
            </a:r>
            <a:r>
              <a:rPr lang="en-ID" dirty="0" err="1"/>
              <a:t>sarana</a:t>
            </a:r>
            <a:r>
              <a:rPr lang="en-ID" dirty="0"/>
              <a:t> </a:t>
            </a:r>
            <a:r>
              <a:rPr lang="en-ID" dirty="0" err="1"/>
              <a:t>perawatan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peralatan</a:t>
            </a:r>
            <a:r>
              <a:rPr lang="en-ID" dirty="0"/>
              <a:t> </a:t>
            </a:r>
            <a:r>
              <a:rPr lang="en-ID" dirty="0" err="1"/>
              <a:t>medis</a:t>
            </a:r>
            <a:r>
              <a:rPr lang="en-ID" dirty="0"/>
              <a:t>, </a:t>
            </a:r>
            <a:r>
              <a:rPr lang="en-ID" dirty="0" err="1"/>
              <a:t>melindungi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yang paling </a:t>
            </a:r>
            <a:r>
              <a:rPr lang="en-ID" dirty="0" err="1"/>
              <a:t>rentan</a:t>
            </a:r>
            <a:r>
              <a:rPr lang="en-ID" dirty="0"/>
              <a:t>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penyiapan</a:t>
            </a:r>
            <a:r>
              <a:rPr lang="en-ID" dirty="0"/>
              <a:t> </a:t>
            </a:r>
            <a:r>
              <a:rPr lang="en-ID" dirty="0" err="1"/>
              <a:t>pengamanan</a:t>
            </a:r>
            <a:r>
              <a:rPr lang="en-ID" dirty="0"/>
              <a:t> </a:t>
            </a:r>
            <a:r>
              <a:rPr lang="en-ID" dirty="0" err="1"/>
              <a:t>sosial</a:t>
            </a:r>
            <a:r>
              <a:rPr lang="en-ID" dirty="0"/>
              <a:t> yang </a:t>
            </a:r>
            <a:r>
              <a:rPr lang="en-ID" dirty="0" err="1"/>
              <a:t>tepat</a:t>
            </a:r>
            <a:r>
              <a:rPr lang="en-ID" dirty="0"/>
              <a:t> </a:t>
            </a:r>
            <a:r>
              <a:rPr lang="en-ID" dirty="0" err="1"/>
              <a:t>sasaran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perlindungan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.</a:t>
            </a:r>
          </a:p>
          <a:p>
            <a:pPr marL="457200" indent="-457200">
              <a:buFont typeface="+mj-lt"/>
              <a:buAutoNum type="arabicPeriod" startAt="6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89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C1E87-B6D3-E44E-9B4F-92E31B11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Concepts of New-Normal Actions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A980D4-93BF-9945-89E7-2AB2EF342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5434" y="1639562"/>
            <a:ext cx="6085491" cy="436704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489F9F-A40E-B04D-8047-5E44E9D9E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6981">
            <a:off x="9719272" y="3788601"/>
            <a:ext cx="2135010" cy="2109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882500-C531-4942-A6C1-4C9F5B3CC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4734">
            <a:off x="9733238" y="475722"/>
            <a:ext cx="2096266" cy="2489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AB9439-F818-284D-835E-FD1DDD7BB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4485">
            <a:off x="392968" y="3068910"/>
            <a:ext cx="2305050" cy="2569779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A9E19162-92C4-E149-A4E2-22FE01521E99}"/>
              </a:ext>
            </a:extLst>
          </p:cNvPr>
          <p:cNvSpPr/>
          <p:nvPr/>
        </p:nvSpPr>
        <p:spPr>
          <a:xfrm rot="19461542">
            <a:off x="7124858" y="1991108"/>
            <a:ext cx="2853411" cy="58564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C5416D6-5660-3741-BC5C-21165E5E623E}"/>
              </a:ext>
            </a:extLst>
          </p:cNvPr>
          <p:cNvSpPr/>
          <p:nvPr/>
        </p:nvSpPr>
        <p:spPr>
          <a:xfrm rot="1505903">
            <a:off x="8815334" y="3188651"/>
            <a:ext cx="1816430" cy="5229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3DC1DAD-6777-F644-AF93-72E92D61F96E}"/>
              </a:ext>
            </a:extLst>
          </p:cNvPr>
          <p:cNvSpPr/>
          <p:nvPr/>
        </p:nvSpPr>
        <p:spPr>
          <a:xfrm rot="10800000">
            <a:off x="2590470" y="5123792"/>
            <a:ext cx="3744946" cy="352737"/>
          </a:xfrm>
          <a:prstGeom prst="rightArrow">
            <a:avLst>
              <a:gd name="adj1" fmla="val 72796"/>
              <a:gd name="adj2" fmla="val 50000"/>
            </a:avLst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09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E3DC-8126-D346-A134-1BDF6B0C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NORMAL </a:t>
            </a:r>
            <a:br>
              <a:rPr lang="en-US" dirty="0"/>
            </a:br>
            <a:r>
              <a:rPr lang="en-US" dirty="0"/>
              <a:t>In the Context of Architecture?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DA221-4255-C44F-B99F-EDABA9B8C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740F4-6C6B-4143-A2F5-C88AE270D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717" y="1853248"/>
            <a:ext cx="3319430" cy="3118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7F22-F2A2-6442-9E80-C73ECF47B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349062"/>
            <a:ext cx="4346340" cy="4227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A348D6-AF18-2046-858F-190F4BF2C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49722">
            <a:off x="9311923" y="1283802"/>
            <a:ext cx="2096814" cy="2148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5B7D6A-5613-2E47-88F9-770BF83E3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971982"/>
            <a:ext cx="3433880" cy="288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37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95C82-0483-2642-8769-0AADEDF22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Theories of Behavioral Architecture: COPING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3D164-DD2C-9143-9B25-06051239B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Normal Life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terkait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dunia </a:t>
            </a:r>
            <a:r>
              <a:rPr lang="en-US" dirty="0" err="1"/>
              <a:t>arsitektur</a:t>
            </a:r>
            <a:endParaRPr lang="en-US" dirty="0"/>
          </a:p>
          <a:p>
            <a:r>
              <a:rPr lang="en-US" dirty="0" err="1"/>
              <a:t>Keterkaitan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Arsikektur</a:t>
            </a:r>
            <a:r>
              <a:rPr lang="en-US" dirty="0"/>
              <a:t>: </a:t>
            </a:r>
            <a:r>
              <a:rPr lang="en-US" dirty="0" err="1"/>
              <a:t>Secara</a:t>
            </a:r>
            <a:r>
              <a:rPr lang="en-US" dirty="0"/>
              <a:t> LANGSUNG &amp; TIDAK LANGSUNG</a:t>
            </a:r>
          </a:p>
          <a:p>
            <a:pPr lvl="1"/>
            <a:r>
              <a:rPr lang="en-US" dirty="0" err="1"/>
              <a:t>Secara</a:t>
            </a:r>
            <a:r>
              <a:rPr lang="en-US" dirty="0"/>
              <a:t> LANGSUNG </a:t>
            </a:r>
            <a:r>
              <a:rPr lang="en-US" dirty="0">
                <a:sym typeface="Wingdings" pitchFamily="2" charset="2"/>
              </a:rPr>
              <a:t> </a:t>
            </a:r>
          </a:p>
          <a:p>
            <a:pPr lvl="2"/>
            <a:r>
              <a:rPr lang="en-US" dirty="0" err="1">
                <a:sym typeface="Wingdings" pitchFamily="2" charset="2"/>
              </a:rPr>
              <a:t>Terkait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Perubahan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Perilaku</a:t>
            </a:r>
            <a:r>
              <a:rPr lang="en-US" dirty="0">
                <a:sym typeface="Wingdings" pitchFamily="2" charset="2"/>
              </a:rPr>
              <a:t> (Adaptation Behavior)</a:t>
            </a:r>
          </a:p>
          <a:p>
            <a:pPr lvl="2"/>
            <a:r>
              <a:rPr lang="en-US" dirty="0" err="1">
                <a:sym typeface="Wingdings" pitchFamily="2" charset="2"/>
              </a:rPr>
              <a:t>Terkait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Perubahan</a:t>
            </a:r>
            <a:r>
              <a:rPr lang="en-US" dirty="0">
                <a:sym typeface="Wingdings" pitchFamily="2" charset="2"/>
              </a:rPr>
              <a:t> SPACE/RUANG </a:t>
            </a:r>
            <a:r>
              <a:rPr lang="en-US" dirty="0" err="1">
                <a:sym typeface="Wingdings" pitchFamily="2" charset="2"/>
              </a:rPr>
              <a:t>secara</a:t>
            </a:r>
            <a:r>
              <a:rPr lang="en-US" dirty="0">
                <a:sym typeface="Wingdings" pitchFamily="2" charset="2"/>
              </a:rPr>
              <a:t> FUNGSI &amp; FISIK RUANG (Physical &amp; Functional Space Adjustments)</a:t>
            </a:r>
          </a:p>
          <a:p>
            <a:pPr lvl="1"/>
            <a:r>
              <a:rPr lang="en-US" dirty="0" err="1">
                <a:sym typeface="Wingdings" pitchFamily="2" charset="2"/>
              </a:rPr>
              <a:t>Secara</a:t>
            </a:r>
            <a:r>
              <a:rPr lang="en-US" dirty="0">
                <a:sym typeface="Wingdings" pitchFamily="2" charset="2"/>
              </a:rPr>
              <a:t> TIDAK LANGSUNG </a:t>
            </a:r>
            <a:r>
              <a:rPr lang="en-US" dirty="0" err="1">
                <a:sym typeface="Wingdings" pitchFamily="2" charset="2"/>
              </a:rPr>
              <a:t>adalah</a:t>
            </a:r>
            <a:r>
              <a:rPr lang="en-US" dirty="0">
                <a:sym typeface="Wingdings" pitchFamily="2" charset="2"/>
              </a:rPr>
              <a:t> KELANJUTAN </a:t>
            </a:r>
          </a:p>
          <a:p>
            <a:pPr lvl="2"/>
            <a:r>
              <a:rPr lang="en-US" dirty="0" err="1">
                <a:sym typeface="Wingdings" pitchFamily="2" charset="2"/>
              </a:rPr>
              <a:t>Terkait</a:t>
            </a:r>
            <a:r>
              <a:rPr lang="en-US" dirty="0">
                <a:sym typeface="Wingdings" pitchFamily="2" charset="2"/>
              </a:rPr>
              <a:t> APLIKASI PENERAPAN KELANJUTAN  DAMPAK LANGSUNG</a:t>
            </a:r>
          </a:p>
          <a:p>
            <a:pPr lvl="2"/>
            <a:endParaRPr lang="en-US" dirty="0">
              <a:sym typeface="Wingdings" pitchFamily="2" charset="2"/>
            </a:endParaRPr>
          </a:p>
          <a:p>
            <a:pPr marL="914400" lvl="2" indent="0">
              <a:buNone/>
            </a:pPr>
            <a:r>
              <a:rPr lang="en-US" sz="2400" b="1" dirty="0">
                <a:sym typeface="Wingdings" pitchFamily="2" charset="2"/>
              </a:rPr>
              <a:t>APAKAH ITU?????? ==&gt; COPING BEHAVIOR </a:t>
            </a:r>
          </a:p>
          <a:p>
            <a:pPr marL="914400" lvl="2" indent="0">
              <a:buNone/>
            </a:pPr>
            <a:endParaRPr lang="en-US" dirty="0">
              <a:sym typeface="Wingdings" pitchFamily="2" charset="2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783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25C40E-02D7-7046-9F8C-4783D86DA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52718"/>
            <a:ext cx="8946541" cy="57956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Coping Behavior</a:t>
            </a:r>
            <a:br>
              <a:rPr lang="en-US" dirty="0"/>
            </a:br>
            <a:r>
              <a:rPr lang="en-US" sz="1800" dirty="0" err="1"/>
              <a:t>Upaya</a:t>
            </a:r>
            <a:r>
              <a:rPr lang="en-US" sz="1800" dirty="0"/>
              <a:t> </a:t>
            </a:r>
            <a:r>
              <a:rPr lang="en-US" sz="1800" dirty="0" err="1"/>
              <a:t>seseorang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melakukan</a:t>
            </a:r>
            <a:r>
              <a:rPr lang="en-US" sz="1800" dirty="0"/>
              <a:t> PENYESUAIAN </a:t>
            </a:r>
            <a:r>
              <a:rPr lang="en-US" sz="1800" dirty="0" err="1"/>
              <a:t>terhadap</a:t>
            </a:r>
            <a:r>
              <a:rPr lang="en-US" sz="1800" dirty="0"/>
              <a:t> </a:t>
            </a:r>
            <a:r>
              <a:rPr lang="en-US" sz="1800" dirty="0" err="1"/>
              <a:t>Lingkungannya</a:t>
            </a:r>
            <a:r>
              <a:rPr lang="en-US" sz="1800" dirty="0"/>
              <a:t>  (</a:t>
            </a:r>
            <a:r>
              <a:rPr lang="en-US" sz="1800" dirty="0" err="1"/>
              <a:t>Lingkungan</a:t>
            </a:r>
            <a:r>
              <a:rPr lang="en-US" sz="1800" dirty="0"/>
              <a:t> </a:t>
            </a:r>
            <a:r>
              <a:rPr lang="en-US" sz="1800" dirty="0" err="1"/>
              <a:t>Fisik</a:t>
            </a:r>
            <a:r>
              <a:rPr lang="en-US" sz="1800" dirty="0"/>
              <a:t> &amp; Non-</a:t>
            </a:r>
            <a:r>
              <a:rPr lang="en-US" sz="1800" dirty="0" err="1"/>
              <a:t>Fisik</a:t>
            </a:r>
            <a:r>
              <a:rPr lang="en-US" sz="1800" dirty="0"/>
              <a:t>)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endParaRPr lang="en-US" sz="3900" dirty="0"/>
          </a:p>
          <a:p>
            <a:pPr marL="0" indent="0" algn="ctr">
              <a:buNone/>
            </a:pPr>
            <a:r>
              <a:rPr lang="en-US" sz="3900" dirty="0"/>
              <a:t>PERCEPTION of INDIVIDUAL toward ”Surroundings”</a:t>
            </a:r>
          </a:p>
          <a:p>
            <a:pPr marL="0" indent="0" algn="ctr">
              <a:buNone/>
            </a:pPr>
            <a:r>
              <a:rPr lang="en-US" sz="1800" dirty="0" err="1"/>
              <a:t>Persepsi</a:t>
            </a:r>
            <a:r>
              <a:rPr lang="en-US" sz="1800" dirty="0"/>
              <a:t> </a:t>
            </a:r>
            <a:r>
              <a:rPr lang="en-US" sz="1800" dirty="0" err="1"/>
              <a:t>seseorang</a:t>
            </a:r>
            <a:r>
              <a:rPr lang="en-US" sz="1800" dirty="0"/>
              <a:t> </a:t>
            </a:r>
            <a:r>
              <a:rPr lang="en-US" sz="1800" dirty="0" err="1"/>
              <a:t>terhadap</a:t>
            </a:r>
            <a:r>
              <a:rPr lang="en-US" sz="1800" dirty="0"/>
              <a:t> </a:t>
            </a:r>
            <a:r>
              <a:rPr lang="en-US" sz="1800" dirty="0" err="1"/>
              <a:t>sekitarnya</a:t>
            </a:r>
            <a:r>
              <a:rPr lang="en-US" sz="1800" dirty="0"/>
              <a:t> (</a:t>
            </a:r>
            <a:r>
              <a:rPr lang="en-US" sz="1800" dirty="0" err="1"/>
              <a:t>Lingkungan</a:t>
            </a:r>
            <a:r>
              <a:rPr lang="en-US" sz="1800" dirty="0"/>
              <a:t> </a:t>
            </a:r>
            <a:r>
              <a:rPr lang="en-US" sz="1800" dirty="0" err="1"/>
              <a:t>Fisik</a:t>
            </a:r>
            <a:r>
              <a:rPr lang="en-US" sz="1800" dirty="0"/>
              <a:t> &amp; Non-</a:t>
            </a:r>
            <a:r>
              <a:rPr lang="en-US" sz="1800" dirty="0" err="1"/>
              <a:t>Fisik</a:t>
            </a:r>
            <a:r>
              <a:rPr lang="en-US" sz="1800" dirty="0"/>
              <a:t>)</a:t>
            </a:r>
            <a:endParaRPr lang="en-US" sz="39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C44298-70DE-B24B-8FF2-5AD34958A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D6C7CDD4-E8DE-4249-A6D2-F7F8165FF625}"/>
              </a:ext>
            </a:extLst>
          </p:cNvPr>
          <p:cNvSpPr/>
          <p:nvPr/>
        </p:nvSpPr>
        <p:spPr>
          <a:xfrm>
            <a:off x="4528175" y="1853248"/>
            <a:ext cx="2096814" cy="16553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536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{EBC121B5-8BE3-8843-94B8-0531801D67DC}tf10001062</Template>
  <TotalTime>1809</TotalTime>
  <Words>2402</Words>
  <Application>Microsoft Macintosh PowerPoint</Application>
  <PresentationFormat>Widescreen</PresentationFormat>
  <Paragraphs>198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Apple Chancery</vt:lpstr>
      <vt:lpstr>Arial</vt:lpstr>
      <vt:lpstr>Calibri</vt:lpstr>
      <vt:lpstr>Century Gothic</vt:lpstr>
      <vt:lpstr>Times New Roman</vt:lpstr>
      <vt:lpstr>Trebuchet MS</vt:lpstr>
      <vt:lpstr>Wingdings</vt:lpstr>
      <vt:lpstr>Wingdings 3</vt:lpstr>
      <vt:lpstr>Ion</vt:lpstr>
      <vt:lpstr>   Pengabdian Masyarakat  Web-Based Community Services  Title: New Normal Life: Architectural Impacts Spatial and Technological Conceptual Changes on Public Space</vt:lpstr>
      <vt:lpstr>Background</vt:lpstr>
      <vt:lpstr>New Normal: What is it?</vt:lpstr>
      <vt:lpstr>10 hal penting memahami New COVID-19 dan Post-PSBB : </vt:lpstr>
      <vt:lpstr>PowerPoint Presentation</vt:lpstr>
      <vt:lpstr>3 Concepts of New-Normal Actions</vt:lpstr>
      <vt:lpstr>The NEW NORMAL  In the Context of Architecture?</vt:lpstr>
      <vt:lpstr>Related Theories of Behavioral Architecture: COPING BEHAVIOR</vt:lpstr>
      <vt:lpstr>PowerPoint Presentation</vt:lpstr>
      <vt:lpstr>Behavioral Approach as a Basic of Architectural Design: Relationships between Perception &amp; Coping Behavior Concepts</vt:lpstr>
      <vt:lpstr>New Normal: Architecture’s Perspective Time to adjust the Lifestyle and Space</vt:lpstr>
      <vt:lpstr>Konsep SPATIAL &amp; Konsep TECHNOLOGY Ranah Kontekstual Arsitektur sebagai Ilmu Pengetahuan yang merespon New-Normal Lifestyle (Covid-19 Impact)</vt:lpstr>
      <vt:lpstr>Konsep SPATIAL – RUANG PUBLIK</vt:lpstr>
      <vt:lpstr>Ruang Publik</vt:lpstr>
      <vt:lpstr>Ruang Publik: Pasar Tradisional</vt:lpstr>
      <vt:lpstr>New Normal:  SPATIAL CONCEPT must be  Changed</vt:lpstr>
      <vt:lpstr>Ruang Publik: Urban Kontemporer</vt:lpstr>
      <vt:lpstr>Urban Kontemporer  Penggunaan Ruang Publik (Urban Kontemporer) dibanyak Negara yang digunakan untuk fungsi KERUMUNAN (Unjuk Rasa) SUDAH DIATUR dengan PENERAPAN NEW-NORMAL (Physical Distancing).  Pertanyaannya: Apakah MAKNAnya BERUBAH?</vt:lpstr>
      <vt:lpstr>Ruang Publik: Taman Kota Grass Space</vt:lpstr>
      <vt:lpstr>PowerPoint Presentation</vt:lpstr>
      <vt:lpstr>Ruang Publik – Change the Function (Bergeser Fungsi dan Maknanya di era New-Normal)  </vt:lpstr>
      <vt:lpstr>Konsep SPATIAL: Perubahan Programatik Ruang Publik  (Medium Scale; Eq. Restaurant)</vt:lpstr>
      <vt:lpstr>Apa itu PROGRAMATIK RUANG?</vt:lpstr>
      <vt:lpstr>PowerPoint Presentation</vt:lpstr>
      <vt:lpstr>KEY POINTS:  NEW NORMAL (Health is 1st Priority) </vt:lpstr>
      <vt:lpstr>Outdoor Café: Reduce Health Risks</vt:lpstr>
      <vt:lpstr>Outdoor Café &amp; Resto  @Jakarta’s ShopMall</vt:lpstr>
      <vt:lpstr>INDOOR EMERGENCY DESIGN</vt:lpstr>
      <vt:lpstr>PowerPoint Presentation</vt:lpstr>
      <vt:lpstr>Fun and Creative Physical Distancing solutions  (Intermezo but Real)</vt:lpstr>
      <vt:lpstr>Imperfect Architectural Solution Social &amp; Functional aspects</vt:lpstr>
      <vt:lpstr>KONSEP TEKNOLOGI</vt:lpstr>
      <vt:lpstr>Penyesuaian Aspek Teknologi Arsitektur</vt:lpstr>
      <vt:lpstr>1st Unsur Arsitektural &amp; Konstruksi </vt:lpstr>
      <vt:lpstr>2nd Urban Kontemporer Issues: AirConditioning System (Minimum used)</vt:lpstr>
      <vt:lpstr>3rd Fasilitas Elevator, Escalator</vt:lpstr>
      <vt:lpstr> 4th Users’ Hygienes</vt:lpstr>
      <vt:lpstr>Conclusions</vt:lpstr>
      <vt:lpstr>Terima kasih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Pengabdian Masyarakat  Web-Based Community Services  Title: New Normal Life: Architectural Impacts</dc:title>
  <dc:creator>sri astuti indri yati</dc:creator>
  <cp:lastModifiedBy>sri astuti indri yati</cp:lastModifiedBy>
  <cp:revision>69</cp:revision>
  <cp:lastPrinted>2020-08-31T11:18:12Z</cp:lastPrinted>
  <dcterms:created xsi:type="dcterms:W3CDTF">2020-08-23T08:46:08Z</dcterms:created>
  <dcterms:modified xsi:type="dcterms:W3CDTF">2020-08-31T12:29:27Z</dcterms:modified>
</cp:coreProperties>
</file>