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2"/>
  </p:notesMasterIdLst>
  <p:sldIdLst>
    <p:sldId id="1431" r:id="rId2"/>
    <p:sldId id="1387" r:id="rId3"/>
    <p:sldId id="1389" r:id="rId4"/>
    <p:sldId id="1980" r:id="rId5"/>
    <p:sldId id="1981" r:id="rId6"/>
    <p:sldId id="1982" r:id="rId7"/>
    <p:sldId id="1983" r:id="rId8"/>
    <p:sldId id="1390" r:id="rId9"/>
    <p:sldId id="525" r:id="rId10"/>
    <p:sldId id="871" r:id="rId11"/>
    <p:sldId id="1391" r:id="rId12"/>
    <p:sldId id="1984" r:id="rId13"/>
    <p:sldId id="265" r:id="rId14"/>
    <p:sldId id="262" r:id="rId15"/>
    <p:sldId id="526" r:id="rId16"/>
    <p:sldId id="564" r:id="rId17"/>
    <p:sldId id="571" r:id="rId18"/>
    <p:sldId id="259" r:id="rId19"/>
    <p:sldId id="268" r:id="rId20"/>
    <p:sldId id="269" r:id="rId21"/>
    <p:sldId id="270" r:id="rId22"/>
    <p:sldId id="1377" r:id="rId23"/>
    <p:sldId id="1376" r:id="rId24"/>
    <p:sldId id="1378" r:id="rId25"/>
    <p:sldId id="267" r:id="rId26"/>
    <p:sldId id="1254" r:id="rId27"/>
    <p:sldId id="1302" r:id="rId28"/>
    <p:sldId id="1304" r:id="rId29"/>
    <p:sldId id="1288" r:id="rId30"/>
    <p:sldId id="1384" r:id="rId31"/>
    <p:sldId id="304" r:id="rId32"/>
    <p:sldId id="1405" r:id="rId33"/>
    <p:sldId id="872" r:id="rId34"/>
    <p:sldId id="565" r:id="rId35"/>
    <p:sldId id="874" r:id="rId36"/>
    <p:sldId id="875" r:id="rId37"/>
    <p:sldId id="878" r:id="rId38"/>
    <p:sldId id="1252" r:id="rId39"/>
    <p:sldId id="1385" r:id="rId40"/>
    <p:sldId id="1994" r:id="rId41"/>
    <p:sldId id="1995" r:id="rId42"/>
    <p:sldId id="1379" r:id="rId43"/>
    <p:sldId id="1381" r:id="rId44"/>
    <p:sldId id="963" r:id="rId45"/>
    <p:sldId id="1422" r:id="rId46"/>
    <p:sldId id="1423" r:id="rId47"/>
    <p:sldId id="273" r:id="rId48"/>
    <p:sldId id="1425" r:id="rId49"/>
    <p:sldId id="1307" r:id="rId50"/>
    <p:sldId id="364" r:id="rId51"/>
    <p:sldId id="1985" r:id="rId52"/>
    <p:sldId id="1632" r:id="rId53"/>
    <p:sldId id="1631" r:id="rId54"/>
    <p:sldId id="1977" r:id="rId55"/>
    <p:sldId id="1978" r:id="rId56"/>
    <p:sldId id="1414" r:id="rId57"/>
    <p:sldId id="1986" r:id="rId58"/>
    <p:sldId id="986" r:id="rId59"/>
    <p:sldId id="1987" r:id="rId60"/>
    <p:sldId id="1988" r:id="rId61"/>
    <p:sldId id="271" r:id="rId62"/>
    <p:sldId id="272" r:id="rId63"/>
    <p:sldId id="1989" r:id="rId64"/>
    <p:sldId id="1990" r:id="rId65"/>
    <p:sldId id="1991" r:id="rId66"/>
    <p:sldId id="1992" r:id="rId67"/>
    <p:sldId id="1429" r:id="rId68"/>
    <p:sldId id="1430" r:id="rId69"/>
    <p:sldId id="877" r:id="rId70"/>
    <p:sldId id="1970" r:id="rId71"/>
    <p:sldId id="1996" r:id="rId72"/>
    <p:sldId id="1997" r:id="rId73"/>
    <p:sldId id="1420" r:id="rId74"/>
    <p:sldId id="567" r:id="rId75"/>
    <p:sldId id="500" r:id="rId76"/>
    <p:sldId id="502" r:id="rId77"/>
    <p:sldId id="503" r:id="rId78"/>
    <p:sldId id="569" r:id="rId79"/>
    <p:sldId id="478" r:id="rId80"/>
    <p:sldId id="256" r:id="rId81"/>
    <p:sldId id="257" r:id="rId82"/>
    <p:sldId id="1998" r:id="rId83"/>
    <p:sldId id="497" r:id="rId84"/>
    <p:sldId id="1999" r:id="rId85"/>
    <p:sldId id="1312" r:id="rId86"/>
    <p:sldId id="984" r:id="rId87"/>
    <p:sldId id="275" r:id="rId88"/>
    <p:sldId id="985" r:id="rId89"/>
    <p:sldId id="258" r:id="rId90"/>
    <p:sldId id="534" r:id="rId91"/>
    <p:sldId id="2000" r:id="rId92"/>
    <p:sldId id="1401" r:id="rId93"/>
    <p:sldId id="1412" r:id="rId94"/>
    <p:sldId id="264" r:id="rId95"/>
    <p:sldId id="1426" r:id="rId96"/>
    <p:sldId id="974" r:id="rId97"/>
    <p:sldId id="1427" r:id="rId98"/>
    <p:sldId id="1650" r:id="rId99"/>
    <p:sldId id="1315" r:id="rId100"/>
    <p:sldId id="557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21" autoAdjust="0"/>
    <p:restoredTop sz="94660"/>
  </p:normalViewPr>
  <p:slideViewPr>
    <p:cSldViewPr snapToGrid="0">
      <p:cViewPr varScale="1">
        <p:scale>
          <a:sx n="80" d="100"/>
          <a:sy n="80" d="100"/>
        </p:scale>
        <p:origin x="54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Join%20test\JBK%20eksterior%20PRESSS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62763156427299"/>
          <c:y val="3.1342948738387E-2"/>
          <c:w val="0.87401913224262595"/>
          <c:h val="0.84333952981237403"/>
        </c:manualLayout>
      </c:layout>
      <c:lineChart>
        <c:grouping val="stacked"/>
        <c:varyColors val="0"/>
        <c:ser>
          <c:idx val="0"/>
          <c:order val="0"/>
          <c:tx>
            <c:strRef>
              <c:f>'[Kapasitas 2019.xlsx]Sheet1'!$B$3</c:f>
              <c:strCache>
                <c:ptCount val="1"/>
                <c:pt idx="0">
                  <c:v>Tahun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id-ID"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'[Kapasitas 2019.xlsx]Sheet1'!$B$4:$B$9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44-45CB-BAD1-97B0F54B6266}"/>
            </c:ext>
          </c:extLst>
        </c:ser>
        <c:ser>
          <c:idx val="1"/>
          <c:order val="1"/>
          <c:tx>
            <c:strRef>
              <c:f>'[Kapasitas 2019.xlsx]Sheet1'!$C$3</c:f>
              <c:strCache>
                <c:ptCount val="1"/>
                <c:pt idx="0">
                  <c:v>Kapasitas Produksi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id-ID"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'[Kapasitas 2019.xlsx]Sheet1'!$C$4:$C$9</c:f>
              <c:numCache>
                <c:formatCode>#,##0</c:formatCode>
                <c:ptCount val="6"/>
                <c:pt idx="0">
                  <c:v>24566513</c:v>
                </c:pt>
                <c:pt idx="1">
                  <c:v>25325469</c:v>
                </c:pt>
                <c:pt idx="2">
                  <c:v>26776333</c:v>
                </c:pt>
                <c:pt idx="3">
                  <c:v>34422455</c:v>
                </c:pt>
                <c:pt idx="4">
                  <c:v>36764647</c:v>
                </c:pt>
                <c:pt idx="5">
                  <c:v>42679659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44-45CB-BAD1-97B0F54B62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28587696"/>
        <c:axId val="228588256"/>
      </c:lineChart>
      <c:catAx>
        <c:axId val="22858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id-ID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588256"/>
        <c:crosses val="autoZero"/>
        <c:auto val="1"/>
        <c:lblAlgn val="ctr"/>
        <c:lblOffset val="100"/>
        <c:noMultiLvlLbl val="0"/>
      </c:catAx>
      <c:valAx>
        <c:axId val="228588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id-ID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587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id-ID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id-ID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id-ID"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id-ID" sz="1400"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400" b="1" i="0" u="none" strike="noStrike" kern="1200" cap="all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d-ID" sz="1400"/>
              <a:t>Pertumbuhan Anggota Tenaga Ahli IAPPI 2007 - </a:t>
            </a:r>
            <a:r>
              <a:rPr lang="en-US" sz="1400"/>
              <a:t>31 mei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400" b="1" i="0" u="none" strike="noStrike" kern="1200" cap="all" spc="1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Member</c:v>
                </c:pt>
              </c:strCache>
            </c:strRef>
          </c:tx>
          <c:spPr>
            <a:ln w="38100" cap="flat" cmpd="dbl" algn="ctr">
              <a:solidFill>
                <a:schemeClr val="accent1"/>
              </a:solidFill>
              <a:miter lim="800000"/>
            </a:ln>
            <a:effectLst/>
          </c:spPr>
          <c:marker>
            <c:symbol val="none"/>
          </c:marker>
          <c:dLbls>
            <c:dLbl>
              <c:idx val="12"/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B7-41D2-8D2B-1F6DE2A5A3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197</c:v>
                </c:pt>
                <c:pt idx="1">
                  <c:v>242</c:v>
                </c:pt>
                <c:pt idx="2">
                  <c:v>291</c:v>
                </c:pt>
                <c:pt idx="3">
                  <c:v>396</c:v>
                </c:pt>
                <c:pt idx="4">
                  <c:v>561</c:v>
                </c:pt>
                <c:pt idx="5">
                  <c:v>561</c:v>
                </c:pt>
                <c:pt idx="6">
                  <c:v>615</c:v>
                </c:pt>
                <c:pt idx="7">
                  <c:v>653</c:v>
                </c:pt>
                <c:pt idx="8">
                  <c:v>765</c:v>
                </c:pt>
                <c:pt idx="9">
                  <c:v>856</c:v>
                </c:pt>
                <c:pt idx="10">
                  <c:v>943</c:v>
                </c:pt>
                <c:pt idx="11">
                  <c:v>1800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B7-41D2-8D2B-1F6DE2A5A3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28589936"/>
        <c:axId val="228591056"/>
      </c:lineChart>
      <c:catAx>
        <c:axId val="228589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591056"/>
        <c:crosses val="autoZero"/>
        <c:auto val="1"/>
        <c:lblAlgn val="ctr"/>
        <c:lblOffset val="100"/>
        <c:noMultiLvlLbl val="0"/>
      </c:catAx>
      <c:valAx>
        <c:axId val="22859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32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tx1">
                <a:lumMod val="15000"/>
                <a:lumOff val="85000"/>
              </a:schemeClr>
            </a:solidFill>
            <a:round/>
            <a:tailEnd type="none" w="med" len="lg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8589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453939697145424E-2"/>
          <c:y val="7.8134215323369394E-2"/>
          <c:w val="0.89468209988221314"/>
          <c:h val="0.89987309216136879"/>
        </c:manualLayout>
      </c:layout>
      <c:scatterChart>
        <c:scatterStyle val="lineMarker"/>
        <c:varyColors val="0"/>
        <c:ser>
          <c:idx val="0"/>
          <c:order val="0"/>
          <c:xVal>
            <c:numRef>
              <c:f>Sheet1!$BK$4:$BK$1187</c:f>
              <c:numCache>
                <c:formatCode>0.00%</c:formatCode>
                <c:ptCount val="1184"/>
                <c:pt idx="0">
                  <c:v>-3.0508474576271408E-5</c:v>
                </c:pt>
                <c:pt idx="1">
                  <c:v>9.8305084745763549E-5</c:v>
                </c:pt>
                <c:pt idx="2">
                  <c:v>2.0000000000000052E-4</c:v>
                </c:pt>
                <c:pt idx="3">
                  <c:v>3.3559322033898314E-4</c:v>
                </c:pt>
                <c:pt idx="4">
                  <c:v>4.7118644067797036E-4</c:v>
                </c:pt>
                <c:pt idx="5">
                  <c:v>6.0677966101694918E-4</c:v>
                </c:pt>
                <c:pt idx="6">
                  <c:v>7.7627118644067793E-4</c:v>
                </c:pt>
                <c:pt idx="7">
                  <c:v>9.7966101694915253E-4</c:v>
                </c:pt>
                <c:pt idx="8">
                  <c:v>8.1016949152543246E-4</c:v>
                </c:pt>
                <c:pt idx="9">
                  <c:v>6.0677966101694918E-4</c:v>
                </c:pt>
                <c:pt idx="10">
                  <c:v>4.7118644067797036E-4</c:v>
                </c:pt>
                <c:pt idx="11">
                  <c:v>3.6949152542373252E-4</c:v>
                </c:pt>
                <c:pt idx="12">
                  <c:v>2.6779661016949387E-4</c:v>
                </c:pt>
                <c:pt idx="13">
                  <c:v>9.8305084745763549E-5</c:v>
                </c:pt>
                <c:pt idx="14">
                  <c:v>-3.0508474576271408E-5</c:v>
                </c:pt>
                <c:pt idx="15">
                  <c:v>-2.0000000000000052E-4</c:v>
                </c:pt>
                <c:pt idx="16">
                  <c:v>-3.0169491525423934E-4</c:v>
                </c:pt>
                <c:pt idx="17">
                  <c:v>-4.3728813559322033E-4</c:v>
                </c:pt>
                <c:pt idx="18">
                  <c:v>-5.7288135593220333E-4</c:v>
                </c:pt>
                <c:pt idx="19">
                  <c:v>-6.7457627118644892E-4</c:v>
                </c:pt>
                <c:pt idx="20">
                  <c:v>-7.7627118644067793E-4</c:v>
                </c:pt>
                <c:pt idx="21">
                  <c:v>-9.7966101694915253E-4</c:v>
                </c:pt>
                <c:pt idx="22">
                  <c:v>-7.7627118644067793E-4</c:v>
                </c:pt>
                <c:pt idx="23">
                  <c:v>-7.084745762711912E-4</c:v>
                </c:pt>
                <c:pt idx="24">
                  <c:v>-6.4067796610169916E-4</c:v>
                </c:pt>
                <c:pt idx="25">
                  <c:v>-3.6949152542373252E-4</c:v>
                </c:pt>
                <c:pt idx="26">
                  <c:v>-3.0169491525423934E-4</c:v>
                </c:pt>
                <c:pt idx="27">
                  <c:v>-1.3220338983050867E-4</c:v>
                </c:pt>
                <c:pt idx="28">
                  <c:v>-6.4406779661017476E-5</c:v>
                </c:pt>
                <c:pt idx="29">
                  <c:v>1.3220338983050867E-4</c:v>
                </c:pt>
                <c:pt idx="30">
                  <c:v>3.0169491525423934E-4</c:v>
                </c:pt>
                <c:pt idx="31">
                  <c:v>4.3728813559322033E-4</c:v>
                </c:pt>
                <c:pt idx="32">
                  <c:v>6.4067796610169916E-4</c:v>
                </c:pt>
                <c:pt idx="33">
                  <c:v>9.4576271186441708E-4</c:v>
                </c:pt>
                <c:pt idx="34">
                  <c:v>1.0474576271186481E-3</c:v>
                </c:pt>
                <c:pt idx="35">
                  <c:v>1.2169491525423728E-3</c:v>
                </c:pt>
                <c:pt idx="36">
                  <c:v>1.3525423728813675E-3</c:v>
                </c:pt>
                <c:pt idx="37">
                  <c:v>1.1152542372881355E-3</c:v>
                </c:pt>
                <c:pt idx="38">
                  <c:v>1.0474576271186481E-3</c:v>
                </c:pt>
                <c:pt idx="39">
                  <c:v>9.7966101694915253E-4</c:v>
                </c:pt>
                <c:pt idx="40">
                  <c:v>6.0677966101694918E-4</c:v>
                </c:pt>
                <c:pt idx="41">
                  <c:v>5.0508474576271183E-4</c:v>
                </c:pt>
                <c:pt idx="42">
                  <c:v>0</c:v>
                </c:pt>
                <c:pt idx="43">
                  <c:v>-2.0000000000000052E-4</c:v>
                </c:pt>
                <c:pt idx="44">
                  <c:v>-4.0338983050848103E-4</c:v>
                </c:pt>
                <c:pt idx="45">
                  <c:v>-5.7288135593220333E-4</c:v>
                </c:pt>
                <c:pt idx="46">
                  <c:v>-7.4237288135593825E-4</c:v>
                </c:pt>
                <c:pt idx="47">
                  <c:v>-8.4406779661017008E-4</c:v>
                </c:pt>
                <c:pt idx="48">
                  <c:v>-1.0474576271186481E-3</c:v>
                </c:pt>
                <c:pt idx="49">
                  <c:v>-1.2169491525423728E-3</c:v>
                </c:pt>
                <c:pt idx="50">
                  <c:v>-1.3864406779661104E-3</c:v>
                </c:pt>
                <c:pt idx="51">
                  <c:v>-1.1830508474576281E-3</c:v>
                </c:pt>
                <c:pt idx="52">
                  <c:v>-1.1152542372881355E-3</c:v>
                </c:pt>
                <c:pt idx="53">
                  <c:v>-9.1186440677966266E-4</c:v>
                </c:pt>
                <c:pt idx="54">
                  <c:v>-7.4237288135593825E-4</c:v>
                </c:pt>
                <c:pt idx="55">
                  <c:v>-6.0677966101694918E-4</c:v>
                </c:pt>
                <c:pt idx="56">
                  <c:v>-6.4406779661017476E-5</c:v>
                </c:pt>
                <c:pt idx="57">
                  <c:v>3.0169491525423934E-4</c:v>
                </c:pt>
                <c:pt idx="58">
                  <c:v>6.0677966101694918E-4</c:v>
                </c:pt>
                <c:pt idx="59">
                  <c:v>9.7966101694915253E-4</c:v>
                </c:pt>
                <c:pt idx="60">
                  <c:v>1.3525423728813675E-3</c:v>
                </c:pt>
                <c:pt idx="61">
                  <c:v>1.6576271186440701E-3</c:v>
                </c:pt>
                <c:pt idx="62">
                  <c:v>1.8271186440678058E-3</c:v>
                </c:pt>
                <c:pt idx="63">
                  <c:v>1.9966101694915517E-3</c:v>
                </c:pt>
                <c:pt idx="64">
                  <c:v>1.7932203389830561E-3</c:v>
                </c:pt>
                <c:pt idx="65">
                  <c:v>1.6915254237288289E-3</c:v>
                </c:pt>
                <c:pt idx="66">
                  <c:v>1.149152542372891E-3</c:v>
                </c:pt>
                <c:pt idx="67">
                  <c:v>6.7457627118644892E-4</c:v>
                </c:pt>
                <c:pt idx="68">
                  <c:v>3.6949152542373252E-4</c:v>
                </c:pt>
                <c:pt idx="69">
                  <c:v>0</c:v>
                </c:pt>
                <c:pt idx="70">
                  <c:v>-7.084745762711912E-4</c:v>
                </c:pt>
                <c:pt idx="71">
                  <c:v>-1.3525423728813675E-3</c:v>
                </c:pt>
                <c:pt idx="72">
                  <c:v>-2.0644067796610323E-3</c:v>
                </c:pt>
                <c:pt idx="73">
                  <c:v>-2.7762711864406792E-3</c:v>
                </c:pt>
                <c:pt idx="74">
                  <c:v>-3.1152542372881401E-3</c:v>
                </c:pt>
                <c:pt idx="75">
                  <c:v>-3.6237288135593476E-3</c:v>
                </c:pt>
                <c:pt idx="76">
                  <c:v>-3.8271186440678178E-3</c:v>
                </c:pt>
                <c:pt idx="77">
                  <c:v>-3.4881355932203629E-3</c:v>
                </c:pt>
                <c:pt idx="78">
                  <c:v>-3.1830508474576654E-3</c:v>
                </c:pt>
                <c:pt idx="79">
                  <c:v>-2.6406779661017135E-3</c:v>
                </c:pt>
                <c:pt idx="80">
                  <c:v>-1.8271186440678058E-3</c:v>
                </c:pt>
                <c:pt idx="81">
                  <c:v>-1.3220338983050867E-4</c:v>
                </c:pt>
                <c:pt idx="82">
                  <c:v>2.3389830508474844E-4</c:v>
                </c:pt>
                <c:pt idx="83">
                  <c:v>2.6779661016949387E-4</c:v>
                </c:pt>
                <c:pt idx="84">
                  <c:v>6.0677966101694918E-4</c:v>
                </c:pt>
                <c:pt idx="85">
                  <c:v>9.4576271186441708E-4</c:v>
                </c:pt>
                <c:pt idx="86">
                  <c:v>1.3864406779661104E-3</c:v>
                </c:pt>
                <c:pt idx="87">
                  <c:v>1.6576271186440701E-3</c:v>
                </c:pt>
                <c:pt idx="88">
                  <c:v>1.8949152542372986E-3</c:v>
                </c:pt>
                <c:pt idx="89">
                  <c:v>2.0305084745762714E-3</c:v>
                </c:pt>
                <c:pt idx="90">
                  <c:v>1.4542372881355941E-3</c:v>
                </c:pt>
                <c:pt idx="91">
                  <c:v>1.3864406779661104E-3</c:v>
                </c:pt>
                <c:pt idx="92">
                  <c:v>9.7966101694915253E-4</c:v>
                </c:pt>
                <c:pt idx="93">
                  <c:v>3.0169491525423934E-4</c:v>
                </c:pt>
                <c:pt idx="94">
                  <c:v>2.0000000000000052E-4</c:v>
                </c:pt>
                <c:pt idx="95">
                  <c:v>-6.4406779661017476E-5</c:v>
                </c:pt>
                <c:pt idx="96">
                  <c:v>-1.0813559322033987E-3</c:v>
                </c:pt>
                <c:pt idx="97">
                  <c:v>-2.3694915254237289E-3</c:v>
                </c:pt>
                <c:pt idx="98">
                  <c:v>-2.6406779661017135E-3</c:v>
                </c:pt>
                <c:pt idx="99">
                  <c:v>-2.9118644067796609E-3</c:v>
                </c:pt>
                <c:pt idx="100">
                  <c:v>-3.1830508474576654E-3</c:v>
                </c:pt>
                <c:pt idx="101">
                  <c:v>-3.454237288135621E-3</c:v>
                </c:pt>
                <c:pt idx="102">
                  <c:v>-3.7932203389830759E-3</c:v>
                </c:pt>
                <c:pt idx="103">
                  <c:v>-3.3525423728813612E-3</c:v>
                </c:pt>
                <c:pt idx="104">
                  <c:v>-3.1152542372881401E-3</c:v>
                </c:pt>
                <c:pt idx="105">
                  <c:v>-2.6067796610169704E-3</c:v>
                </c:pt>
                <c:pt idx="106">
                  <c:v>-2.3694915254237289E-3</c:v>
                </c:pt>
                <c:pt idx="107">
                  <c:v>-1.0813559322033987E-3</c:v>
                </c:pt>
                <c:pt idx="108">
                  <c:v>-9.8305084745763549E-5</c:v>
                </c:pt>
                <c:pt idx="109">
                  <c:v>2.3389830508474844E-4</c:v>
                </c:pt>
                <c:pt idx="110">
                  <c:v>6.7457627118644892E-4</c:v>
                </c:pt>
                <c:pt idx="111">
                  <c:v>9.7966101694915253E-4</c:v>
                </c:pt>
                <c:pt idx="112">
                  <c:v>1.0135593220338983E-3</c:v>
                </c:pt>
                <c:pt idx="113">
                  <c:v>1.6576271186440701E-3</c:v>
                </c:pt>
                <c:pt idx="114">
                  <c:v>1.8949152542372986E-3</c:v>
                </c:pt>
                <c:pt idx="115">
                  <c:v>2.0305084745762714E-3</c:v>
                </c:pt>
                <c:pt idx="116">
                  <c:v>1.5898305084745801E-3</c:v>
                </c:pt>
                <c:pt idx="117">
                  <c:v>1.4881355932203461E-3</c:v>
                </c:pt>
                <c:pt idx="118">
                  <c:v>1.3186440677966185E-3</c:v>
                </c:pt>
                <c:pt idx="119">
                  <c:v>9.4576271186441708E-4</c:v>
                </c:pt>
                <c:pt idx="120">
                  <c:v>5.0508474576271183E-4</c:v>
                </c:pt>
                <c:pt idx="121">
                  <c:v>-3.0508474576271408E-5</c:v>
                </c:pt>
                <c:pt idx="122">
                  <c:v>-8.4406779661017008E-4</c:v>
                </c:pt>
                <c:pt idx="123">
                  <c:v>-2.2338983050847459E-3</c:v>
                </c:pt>
                <c:pt idx="124">
                  <c:v>-2.6745762711864697E-3</c:v>
                </c:pt>
                <c:pt idx="125">
                  <c:v>-2.9118644067796609E-3</c:v>
                </c:pt>
                <c:pt idx="126">
                  <c:v>-3.1491525423729141E-3</c:v>
                </c:pt>
                <c:pt idx="127">
                  <c:v>-3.4203389830508475E-3</c:v>
                </c:pt>
                <c:pt idx="128">
                  <c:v>-3.7932203389830759E-3</c:v>
                </c:pt>
                <c:pt idx="129">
                  <c:v>-3.5898305084746058E-3</c:v>
                </c:pt>
                <c:pt idx="130">
                  <c:v>-3.1152542372881401E-3</c:v>
                </c:pt>
                <c:pt idx="131">
                  <c:v>-2.742372881355956E-3</c:v>
                </c:pt>
                <c:pt idx="132">
                  <c:v>-2.0983050847457629E-3</c:v>
                </c:pt>
                <c:pt idx="133">
                  <c:v>-1.1152542372881355E-3</c:v>
                </c:pt>
                <c:pt idx="134">
                  <c:v>3.0169491525423934E-4</c:v>
                </c:pt>
                <c:pt idx="135">
                  <c:v>3.3559322033898314E-4</c:v>
                </c:pt>
                <c:pt idx="136">
                  <c:v>6.4067796610169916E-4</c:v>
                </c:pt>
                <c:pt idx="137">
                  <c:v>9.7966101694915253E-4</c:v>
                </c:pt>
                <c:pt idx="138">
                  <c:v>6.0677966101694918E-4</c:v>
                </c:pt>
                <c:pt idx="139">
                  <c:v>3.3559322033898314E-4</c:v>
                </c:pt>
                <c:pt idx="140">
                  <c:v>-3.0508474576271408E-5</c:v>
                </c:pt>
                <c:pt idx="141">
                  <c:v>-4.0338983050848103E-4</c:v>
                </c:pt>
                <c:pt idx="142">
                  <c:v>-2.6067796610169704E-3</c:v>
                </c:pt>
                <c:pt idx="143">
                  <c:v>-2.7762711864406792E-3</c:v>
                </c:pt>
                <c:pt idx="144">
                  <c:v>-2.4033898305084811E-3</c:v>
                </c:pt>
                <c:pt idx="145">
                  <c:v>-1.2847457627118749E-3</c:v>
                </c:pt>
                <c:pt idx="146">
                  <c:v>-9.8305084745763549E-5</c:v>
                </c:pt>
                <c:pt idx="147">
                  <c:v>3.0169491525423934E-4</c:v>
                </c:pt>
                <c:pt idx="148">
                  <c:v>6.4067796610169916E-4</c:v>
                </c:pt>
                <c:pt idx="149">
                  <c:v>1.0474576271186481E-3</c:v>
                </c:pt>
                <c:pt idx="150">
                  <c:v>1.4203389830508481E-3</c:v>
                </c:pt>
                <c:pt idx="151">
                  <c:v>1.9966101694915517E-3</c:v>
                </c:pt>
                <c:pt idx="152">
                  <c:v>2.3016949152542374E-3</c:v>
                </c:pt>
                <c:pt idx="153">
                  <c:v>2.4711864406779878E-3</c:v>
                </c:pt>
                <c:pt idx="154">
                  <c:v>2.5389830508474858E-3</c:v>
                </c:pt>
                <c:pt idx="155">
                  <c:v>2.3016949152542374E-3</c:v>
                </c:pt>
                <c:pt idx="156">
                  <c:v>2.2677966101695177E-3</c:v>
                </c:pt>
                <c:pt idx="157">
                  <c:v>2.0305084745762714E-3</c:v>
                </c:pt>
                <c:pt idx="158">
                  <c:v>1.3525423728813675E-3</c:v>
                </c:pt>
                <c:pt idx="159">
                  <c:v>1.0135593220338983E-3</c:v>
                </c:pt>
                <c:pt idx="160">
                  <c:v>5.0508474576271183E-4</c:v>
                </c:pt>
                <c:pt idx="161">
                  <c:v>-3.0508474576271408E-5</c:v>
                </c:pt>
                <c:pt idx="162">
                  <c:v>-1.2847457627118749E-3</c:v>
                </c:pt>
                <c:pt idx="163">
                  <c:v>-2.4711864406779878E-3</c:v>
                </c:pt>
                <c:pt idx="164">
                  <c:v>-2.742372881355956E-3</c:v>
                </c:pt>
                <c:pt idx="165">
                  <c:v>-2.9796610169491532E-3</c:v>
                </c:pt>
                <c:pt idx="166">
                  <c:v>-3.3186440677966202E-3</c:v>
                </c:pt>
                <c:pt idx="167">
                  <c:v>-3.6576271186440894E-3</c:v>
                </c:pt>
                <c:pt idx="168">
                  <c:v>-3.9288135593220606E-3</c:v>
                </c:pt>
                <c:pt idx="169">
                  <c:v>-4.2338983050848088E-3</c:v>
                </c:pt>
                <c:pt idx="170">
                  <c:v>-3.6576271186440894E-3</c:v>
                </c:pt>
                <c:pt idx="171">
                  <c:v>-3.3864406779661018E-3</c:v>
                </c:pt>
                <c:pt idx="172">
                  <c:v>-3.3525423728813612E-3</c:v>
                </c:pt>
                <c:pt idx="173">
                  <c:v>-3.0135593220338985E-3</c:v>
                </c:pt>
                <c:pt idx="174">
                  <c:v>-2.6745762711864697E-3</c:v>
                </c:pt>
                <c:pt idx="175">
                  <c:v>-1.3186440677966185E-3</c:v>
                </c:pt>
                <c:pt idx="176">
                  <c:v>-3.0508474576271408E-5</c:v>
                </c:pt>
                <c:pt idx="177">
                  <c:v>4.0338983050848103E-4</c:v>
                </c:pt>
                <c:pt idx="178">
                  <c:v>6.4067796610169916E-4</c:v>
                </c:pt>
                <c:pt idx="179">
                  <c:v>1.0135593220338983E-3</c:v>
                </c:pt>
                <c:pt idx="180">
                  <c:v>1.3525423728813675E-3</c:v>
                </c:pt>
                <c:pt idx="181">
                  <c:v>1.9966101694915517E-3</c:v>
                </c:pt>
                <c:pt idx="182">
                  <c:v>2.2677966101695177E-3</c:v>
                </c:pt>
                <c:pt idx="183">
                  <c:v>2.505084745762744E-3</c:v>
                </c:pt>
                <c:pt idx="184">
                  <c:v>2.3694915254237289E-3</c:v>
                </c:pt>
                <c:pt idx="185">
                  <c:v>2.3016949152542374E-3</c:v>
                </c:pt>
                <c:pt idx="186">
                  <c:v>1.7593220338983143E-3</c:v>
                </c:pt>
                <c:pt idx="187">
                  <c:v>1.3525423728813675E-3</c:v>
                </c:pt>
                <c:pt idx="188">
                  <c:v>7.084745762711912E-4</c:v>
                </c:pt>
                <c:pt idx="189">
                  <c:v>5.0508474576271183E-4</c:v>
                </c:pt>
                <c:pt idx="190">
                  <c:v>3.0169491525423934E-4</c:v>
                </c:pt>
                <c:pt idx="191">
                  <c:v>-3.0508474576271408E-5</c:v>
                </c:pt>
                <c:pt idx="192">
                  <c:v>-1.4203389830508481E-3</c:v>
                </c:pt>
                <c:pt idx="193">
                  <c:v>-2.4033898305084811E-3</c:v>
                </c:pt>
                <c:pt idx="194">
                  <c:v>-2.708474576271215E-3</c:v>
                </c:pt>
                <c:pt idx="195">
                  <c:v>-3.0474576271186452E-3</c:v>
                </c:pt>
                <c:pt idx="196">
                  <c:v>-3.4203389830508475E-3</c:v>
                </c:pt>
                <c:pt idx="197">
                  <c:v>-3.6576271186440894E-3</c:v>
                </c:pt>
                <c:pt idx="198">
                  <c:v>-3.9288135593220606E-3</c:v>
                </c:pt>
                <c:pt idx="199">
                  <c:v>-4.2338983050848088E-3</c:v>
                </c:pt>
                <c:pt idx="200">
                  <c:v>-3.9627118644067812E-3</c:v>
                </c:pt>
                <c:pt idx="201">
                  <c:v>-3.6237288135593476E-3</c:v>
                </c:pt>
                <c:pt idx="202">
                  <c:v>-3.3186440677966202E-3</c:v>
                </c:pt>
                <c:pt idx="203">
                  <c:v>-3.0135593220338985E-3</c:v>
                </c:pt>
                <c:pt idx="204">
                  <c:v>-2.505084745762744E-3</c:v>
                </c:pt>
                <c:pt idx="205">
                  <c:v>-2.2000000000000092E-3</c:v>
                </c:pt>
                <c:pt idx="206">
                  <c:v>1.6610169491525591E-4</c:v>
                </c:pt>
                <c:pt idx="207">
                  <c:v>7.4237288135593825E-4</c:v>
                </c:pt>
                <c:pt idx="208">
                  <c:v>8.7796610169492363E-4</c:v>
                </c:pt>
                <c:pt idx="209">
                  <c:v>1.0135593220338983E-3</c:v>
                </c:pt>
                <c:pt idx="210">
                  <c:v>1.3864406779661104E-3</c:v>
                </c:pt>
                <c:pt idx="211">
                  <c:v>2.0305084745762714E-3</c:v>
                </c:pt>
                <c:pt idx="212">
                  <c:v>2.2677966101695177E-3</c:v>
                </c:pt>
                <c:pt idx="213">
                  <c:v>2.505084745762744E-3</c:v>
                </c:pt>
                <c:pt idx="214">
                  <c:v>2.5389830508474858E-3</c:v>
                </c:pt>
                <c:pt idx="215">
                  <c:v>2.2338983050847459E-3</c:v>
                </c:pt>
                <c:pt idx="216">
                  <c:v>2.0983050847457629E-3</c:v>
                </c:pt>
                <c:pt idx="217">
                  <c:v>1.3186440677966185E-3</c:v>
                </c:pt>
                <c:pt idx="218">
                  <c:v>1.0474576271186481E-3</c:v>
                </c:pt>
                <c:pt idx="219">
                  <c:v>4.3728813559322033E-4</c:v>
                </c:pt>
                <c:pt idx="220">
                  <c:v>3.3559322033898314E-4</c:v>
                </c:pt>
                <c:pt idx="221">
                  <c:v>-3.0508474576271408E-5</c:v>
                </c:pt>
                <c:pt idx="222">
                  <c:v>-1.4881355932203461E-3</c:v>
                </c:pt>
                <c:pt idx="223">
                  <c:v>-2.4372881355932178E-3</c:v>
                </c:pt>
                <c:pt idx="224">
                  <c:v>-2.8101694915254236E-3</c:v>
                </c:pt>
                <c:pt idx="225">
                  <c:v>-2.9796610169491532E-3</c:v>
                </c:pt>
                <c:pt idx="226">
                  <c:v>-3.3525423728813612E-3</c:v>
                </c:pt>
                <c:pt idx="227">
                  <c:v>-3.6237288135593476E-3</c:v>
                </c:pt>
                <c:pt idx="228">
                  <c:v>-3.9288135593220606E-3</c:v>
                </c:pt>
                <c:pt idx="229">
                  <c:v>-4.2677966101694895E-3</c:v>
                </c:pt>
                <c:pt idx="230">
                  <c:v>-3.7932203389830759E-3</c:v>
                </c:pt>
                <c:pt idx="231">
                  <c:v>-3.6576271186440894E-3</c:v>
                </c:pt>
                <c:pt idx="232">
                  <c:v>-3.3525423728813612E-3</c:v>
                </c:pt>
                <c:pt idx="233">
                  <c:v>-2.6745762711864697E-3</c:v>
                </c:pt>
                <c:pt idx="234">
                  <c:v>-2.2000000000000092E-3</c:v>
                </c:pt>
                <c:pt idx="235">
                  <c:v>-1.3186440677966185E-3</c:v>
                </c:pt>
                <c:pt idx="236">
                  <c:v>0</c:v>
                </c:pt>
                <c:pt idx="237">
                  <c:v>5.3898305084745823E-4</c:v>
                </c:pt>
                <c:pt idx="238">
                  <c:v>8.7796610169492363E-4</c:v>
                </c:pt>
                <c:pt idx="239">
                  <c:v>1.2508474576271185E-3</c:v>
                </c:pt>
                <c:pt idx="240">
                  <c:v>9.4576271186441708E-4</c:v>
                </c:pt>
                <c:pt idx="241">
                  <c:v>5.3898305084745823E-4</c:v>
                </c:pt>
                <c:pt idx="242">
                  <c:v>0</c:v>
                </c:pt>
                <c:pt idx="243">
                  <c:v>-1.3864406779661104E-3</c:v>
                </c:pt>
                <c:pt idx="244">
                  <c:v>-2.742372881355956E-3</c:v>
                </c:pt>
                <c:pt idx="245">
                  <c:v>-3.1152542372881401E-3</c:v>
                </c:pt>
                <c:pt idx="246">
                  <c:v>-2.8440677966101802E-3</c:v>
                </c:pt>
                <c:pt idx="247">
                  <c:v>-1.3186440677966185E-3</c:v>
                </c:pt>
                <c:pt idx="248">
                  <c:v>6.4406779661017476E-5</c:v>
                </c:pt>
                <c:pt idx="249">
                  <c:v>6.0677966101694918E-4</c:v>
                </c:pt>
                <c:pt idx="250">
                  <c:v>1.0813559322033987E-3</c:v>
                </c:pt>
                <c:pt idx="251">
                  <c:v>1.623728813559322E-3</c:v>
                </c:pt>
                <c:pt idx="252">
                  <c:v>2.5389830508474858E-3</c:v>
                </c:pt>
                <c:pt idx="253">
                  <c:v>2.9457627118644253E-3</c:v>
                </c:pt>
                <c:pt idx="254">
                  <c:v>3.4881355932203629E-3</c:v>
                </c:pt>
                <c:pt idx="255">
                  <c:v>3.6915254237288139E-3</c:v>
                </c:pt>
                <c:pt idx="256">
                  <c:v>3.1830508474576654E-3</c:v>
                </c:pt>
                <c:pt idx="257">
                  <c:v>2.9796610169491532E-3</c:v>
                </c:pt>
                <c:pt idx="258">
                  <c:v>2.2000000000000092E-3</c:v>
                </c:pt>
                <c:pt idx="259">
                  <c:v>1.5559322033898305E-3</c:v>
                </c:pt>
                <c:pt idx="260">
                  <c:v>1.1152542372881355E-3</c:v>
                </c:pt>
                <c:pt idx="261">
                  <c:v>6.0677966101694918E-4</c:v>
                </c:pt>
                <c:pt idx="262">
                  <c:v>-3.0508474576271408E-5</c:v>
                </c:pt>
                <c:pt idx="263">
                  <c:v>-1.8610169491525552E-3</c:v>
                </c:pt>
                <c:pt idx="264">
                  <c:v>-2.9457627118644253E-3</c:v>
                </c:pt>
                <c:pt idx="265">
                  <c:v>-3.4881355932203629E-3</c:v>
                </c:pt>
                <c:pt idx="266">
                  <c:v>-3.9966101694915252E-3</c:v>
                </c:pt>
                <c:pt idx="267">
                  <c:v>-4.5050847457627123E-3</c:v>
                </c:pt>
                <c:pt idx="268">
                  <c:v>-5.0474576271186443E-3</c:v>
                </c:pt>
                <c:pt idx="269">
                  <c:v>-5.2508474576271414E-3</c:v>
                </c:pt>
                <c:pt idx="270">
                  <c:v>-4.8101694915254414E-3</c:v>
                </c:pt>
                <c:pt idx="271">
                  <c:v>-4.6067796610169487E-3</c:v>
                </c:pt>
                <c:pt idx="272">
                  <c:v>-3.9288135593220606E-3</c:v>
                </c:pt>
                <c:pt idx="273">
                  <c:v>-3.454237288135621E-3</c:v>
                </c:pt>
                <c:pt idx="274">
                  <c:v>-2.7762711864406792E-3</c:v>
                </c:pt>
                <c:pt idx="275">
                  <c:v>-2.0305084745762714E-3</c:v>
                </c:pt>
                <c:pt idx="276">
                  <c:v>1.3220338983050867E-4</c:v>
                </c:pt>
                <c:pt idx="277">
                  <c:v>6.0677966101694918E-4</c:v>
                </c:pt>
                <c:pt idx="278">
                  <c:v>1.0813559322033987E-3</c:v>
                </c:pt>
                <c:pt idx="279">
                  <c:v>1.6576271186440701E-3</c:v>
                </c:pt>
                <c:pt idx="280">
                  <c:v>2.6745762711864697E-3</c:v>
                </c:pt>
                <c:pt idx="281">
                  <c:v>3.0135593220338985E-3</c:v>
                </c:pt>
                <c:pt idx="282">
                  <c:v>3.4881355932203629E-3</c:v>
                </c:pt>
                <c:pt idx="283">
                  <c:v>3.7254237288135883E-3</c:v>
                </c:pt>
                <c:pt idx="284">
                  <c:v>3.3864406779661018E-3</c:v>
                </c:pt>
                <c:pt idx="285">
                  <c:v>2.742372881355956E-3</c:v>
                </c:pt>
                <c:pt idx="286">
                  <c:v>2.4711864406779878E-3</c:v>
                </c:pt>
                <c:pt idx="287">
                  <c:v>1.6915254237288289E-3</c:v>
                </c:pt>
                <c:pt idx="288">
                  <c:v>1.0474576271186481E-3</c:v>
                </c:pt>
                <c:pt idx="289">
                  <c:v>5.3898305084745823E-4</c:v>
                </c:pt>
                <c:pt idx="290">
                  <c:v>0</c:v>
                </c:pt>
                <c:pt idx="291">
                  <c:v>-1.8949152542372986E-3</c:v>
                </c:pt>
                <c:pt idx="292">
                  <c:v>-2.9118644067796609E-3</c:v>
                </c:pt>
                <c:pt idx="293">
                  <c:v>-3.4203389830508475E-3</c:v>
                </c:pt>
                <c:pt idx="294">
                  <c:v>-3.9966101694915252E-3</c:v>
                </c:pt>
                <c:pt idx="295">
                  <c:v>-4.5050847457627123E-3</c:v>
                </c:pt>
                <c:pt idx="296">
                  <c:v>-5.0474576271186443E-3</c:v>
                </c:pt>
                <c:pt idx="297">
                  <c:v>-5.2169491525424173E-3</c:v>
                </c:pt>
                <c:pt idx="298">
                  <c:v>-4.8101694915254414E-3</c:v>
                </c:pt>
                <c:pt idx="299">
                  <c:v>-4.6067796610169487E-3</c:v>
                </c:pt>
                <c:pt idx="300">
                  <c:v>-3.9966101694915252E-3</c:v>
                </c:pt>
                <c:pt idx="301">
                  <c:v>-3.454237288135621E-3</c:v>
                </c:pt>
                <c:pt idx="302">
                  <c:v>-2.6745762711864697E-3</c:v>
                </c:pt>
                <c:pt idx="303">
                  <c:v>-1.7254237288135601E-3</c:v>
                </c:pt>
                <c:pt idx="304">
                  <c:v>3.0508474576271408E-5</c:v>
                </c:pt>
                <c:pt idx="305">
                  <c:v>5.0508474576271183E-4</c:v>
                </c:pt>
                <c:pt idx="306">
                  <c:v>1.0813559322033987E-3</c:v>
                </c:pt>
                <c:pt idx="307">
                  <c:v>1.6576271186440701E-3</c:v>
                </c:pt>
                <c:pt idx="308">
                  <c:v>2.6067796610169704E-3</c:v>
                </c:pt>
                <c:pt idx="309">
                  <c:v>3.0135593220338985E-3</c:v>
                </c:pt>
                <c:pt idx="310">
                  <c:v>3.5220338983051078E-3</c:v>
                </c:pt>
                <c:pt idx="311">
                  <c:v>3.7254237288135883E-3</c:v>
                </c:pt>
                <c:pt idx="312">
                  <c:v>3.3525423728813612E-3</c:v>
                </c:pt>
                <c:pt idx="313">
                  <c:v>3.0135593220338985E-3</c:v>
                </c:pt>
                <c:pt idx="314">
                  <c:v>2.6067796610169704E-3</c:v>
                </c:pt>
                <c:pt idx="315">
                  <c:v>1.5559322033898305E-3</c:v>
                </c:pt>
                <c:pt idx="316">
                  <c:v>1.149152542372891E-3</c:v>
                </c:pt>
                <c:pt idx="317">
                  <c:v>2.3389830508474844E-4</c:v>
                </c:pt>
                <c:pt idx="318">
                  <c:v>0</c:v>
                </c:pt>
                <c:pt idx="319">
                  <c:v>-1.8949152542372986E-3</c:v>
                </c:pt>
                <c:pt idx="320">
                  <c:v>-2.708474576271215E-3</c:v>
                </c:pt>
                <c:pt idx="321">
                  <c:v>-3.3864406779661018E-3</c:v>
                </c:pt>
                <c:pt idx="322">
                  <c:v>-3.9627118644067812E-3</c:v>
                </c:pt>
                <c:pt idx="323">
                  <c:v>-4.4711864406779813E-3</c:v>
                </c:pt>
                <c:pt idx="324">
                  <c:v>-5.0813559322034187E-3</c:v>
                </c:pt>
                <c:pt idx="325">
                  <c:v>-5.2169491525424173E-3</c:v>
                </c:pt>
                <c:pt idx="326">
                  <c:v>-4.7423728813559404E-3</c:v>
                </c:pt>
                <c:pt idx="327">
                  <c:v>-4.2677966101694895E-3</c:v>
                </c:pt>
                <c:pt idx="328">
                  <c:v>-3.8271186440678178E-3</c:v>
                </c:pt>
                <c:pt idx="329">
                  <c:v>-3.454237288135621E-3</c:v>
                </c:pt>
                <c:pt idx="330">
                  <c:v>-3.0135593220338985E-3</c:v>
                </c:pt>
                <c:pt idx="331">
                  <c:v>-1.7254237288135601E-3</c:v>
                </c:pt>
                <c:pt idx="332">
                  <c:v>6.4406779661017476E-5</c:v>
                </c:pt>
                <c:pt idx="333">
                  <c:v>6.7457627118644892E-4</c:v>
                </c:pt>
                <c:pt idx="334">
                  <c:v>1.3864406779661104E-3</c:v>
                </c:pt>
                <c:pt idx="335">
                  <c:v>1.7932203389830561E-3</c:v>
                </c:pt>
                <c:pt idx="336">
                  <c:v>1.4542372881355941E-3</c:v>
                </c:pt>
                <c:pt idx="337">
                  <c:v>7.7627118644067793E-4</c:v>
                </c:pt>
                <c:pt idx="338">
                  <c:v>0</c:v>
                </c:pt>
                <c:pt idx="339">
                  <c:v>-2.0305084745762714E-3</c:v>
                </c:pt>
                <c:pt idx="340">
                  <c:v>-3.1491525423729141E-3</c:v>
                </c:pt>
                <c:pt idx="341">
                  <c:v>-3.5559322033898392E-3</c:v>
                </c:pt>
                <c:pt idx="342">
                  <c:v>-2.9796610169491532E-3</c:v>
                </c:pt>
                <c:pt idx="343">
                  <c:v>-2.1661016949152592E-3</c:v>
                </c:pt>
                <c:pt idx="344">
                  <c:v>-1.5559322033898305E-3</c:v>
                </c:pt>
                <c:pt idx="345">
                  <c:v>-2.3389830508474844E-4</c:v>
                </c:pt>
                <c:pt idx="346">
                  <c:v>8.7796610169492363E-4</c:v>
                </c:pt>
                <c:pt idx="347">
                  <c:v>1.6576271186440701E-3</c:v>
                </c:pt>
                <c:pt idx="348">
                  <c:v>2.4033898305084811E-3</c:v>
                </c:pt>
                <c:pt idx="349">
                  <c:v>3.7932203389830759E-3</c:v>
                </c:pt>
                <c:pt idx="350">
                  <c:v>4.4711864406779813E-3</c:v>
                </c:pt>
                <c:pt idx="351">
                  <c:v>5.0813559322034187E-3</c:v>
                </c:pt>
                <c:pt idx="352">
                  <c:v>5.3525423728813734E-3</c:v>
                </c:pt>
                <c:pt idx="353">
                  <c:v>4.5389830508474555E-3</c:v>
                </c:pt>
                <c:pt idx="354">
                  <c:v>3.0474576271186452E-3</c:v>
                </c:pt>
                <c:pt idx="355">
                  <c:v>2.5389830508474858E-3</c:v>
                </c:pt>
                <c:pt idx="356">
                  <c:v>2.0305084745762714E-3</c:v>
                </c:pt>
                <c:pt idx="357">
                  <c:v>7.7627118644067793E-4</c:v>
                </c:pt>
                <c:pt idx="358">
                  <c:v>3.0508474576271408E-5</c:v>
                </c:pt>
                <c:pt idx="359">
                  <c:v>-1.9966101694915517E-3</c:v>
                </c:pt>
                <c:pt idx="360">
                  <c:v>-3.0135593220338985E-3</c:v>
                </c:pt>
                <c:pt idx="361">
                  <c:v>-4.0983050847457824E-3</c:v>
                </c:pt>
                <c:pt idx="362">
                  <c:v>-4.7762711864407469E-3</c:v>
                </c:pt>
                <c:pt idx="363">
                  <c:v>-5.3864406779661114E-3</c:v>
                </c:pt>
                <c:pt idx="364">
                  <c:v>-6.0983050847457834E-3</c:v>
                </c:pt>
                <c:pt idx="365">
                  <c:v>-6.6406779661017023E-3</c:v>
                </c:pt>
                <c:pt idx="366">
                  <c:v>-5.7932203389830959E-3</c:v>
                </c:pt>
                <c:pt idx="367">
                  <c:v>-4.5050847457627123E-3</c:v>
                </c:pt>
                <c:pt idx="368">
                  <c:v>-3.9288135593220606E-3</c:v>
                </c:pt>
                <c:pt idx="369">
                  <c:v>-3.4881355932203629E-3</c:v>
                </c:pt>
                <c:pt idx="370">
                  <c:v>-3.0474576271186452E-3</c:v>
                </c:pt>
                <c:pt idx="371">
                  <c:v>-2.8101694915254236E-3</c:v>
                </c:pt>
                <c:pt idx="372">
                  <c:v>9.8305084745763549E-5</c:v>
                </c:pt>
                <c:pt idx="373">
                  <c:v>1.0813559322033987E-3</c:v>
                </c:pt>
                <c:pt idx="374">
                  <c:v>1.5220338983050847E-3</c:v>
                </c:pt>
                <c:pt idx="375">
                  <c:v>2.3016949152542374E-3</c:v>
                </c:pt>
                <c:pt idx="376">
                  <c:v>3.7593220338983193E-3</c:v>
                </c:pt>
                <c:pt idx="377">
                  <c:v>4.437288135593279E-3</c:v>
                </c:pt>
                <c:pt idx="378">
                  <c:v>5.0813559322034187E-3</c:v>
                </c:pt>
                <c:pt idx="379">
                  <c:v>5.5220338983050848E-3</c:v>
                </c:pt>
                <c:pt idx="380">
                  <c:v>4.7084745762711868E-3</c:v>
                </c:pt>
                <c:pt idx="381">
                  <c:v>3.3525423728813612E-3</c:v>
                </c:pt>
                <c:pt idx="382">
                  <c:v>2.742372881355956E-3</c:v>
                </c:pt>
                <c:pt idx="383">
                  <c:v>2.3355932203389831E-3</c:v>
                </c:pt>
                <c:pt idx="384">
                  <c:v>1.5220338983050847E-3</c:v>
                </c:pt>
                <c:pt idx="385">
                  <c:v>5.7288135593220333E-4</c:v>
                </c:pt>
                <c:pt idx="386">
                  <c:v>-6.4406779661017476E-5</c:v>
                </c:pt>
                <c:pt idx="387">
                  <c:v>-2.0305084745762714E-3</c:v>
                </c:pt>
                <c:pt idx="388">
                  <c:v>-3.3186440677966202E-3</c:v>
                </c:pt>
                <c:pt idx="389">
                  <c:v>-4.1322033898305533E-3</c:v>
                </c:pt>
                <c:pt idx="390">
                  <c:v>-4.7762711864407469E-3</c:v>
                </c:pt>
                <c:pt idx="391">
                  <c:v>-5.4203389830509005E-3</c:v>
                </c:pt>
                <c:pt idx="392">
                  <c:v>-6.0983050847457834E-3</c:v>
                </c:pt>
                <c:pt idx="393">
                  <c:v>-6.6745762711864255E-3</c:v>
                </c:pt>
                <c:pt idx="394">
                  <c:v>-5.4542372881355916E-3</c:v>
                </c:pt>
                <c:pt idx="395">
                  <c:v>-3.2169491525423951E-3</c:v>
                </c:pt>
                <c:pt idx="396">
                  <c:v>-2.8779661016949212E-3</c:v>
                </c:pt>
                <c:pt idx="397">
                  <c:v>-2.708474576271215E-3</c:v>
                </c:pt>
                <c:pt idx="398">
                  <c:v>-1.8271186440678058E-3</c:v>
                </c:pt>
                <c:pt idx="399">
                  <c:v>-9.4576271186441708E-4</c:v>
                </c:pt>
                <c:pt idx="400">
                  <c:v>1.3220338983050867E-4</c:v>
                </c:pt>
                <c:pt idx="401">
                  <c:v>9.7966101694915253E-4</c:v>
                </c:pt>
                <c:pt idx="402">
                  <c:v>1.8271186440678058E-3</c:v>
                </c:pt>
                <c:pt idx="403">
                  <c:v>2.3694915254237289E-3</c:v>
                </c:pt>
                <c:pt idx="404">
                  <c:v>3.8271186440678178E-3</c:v>
                </c:pt>
                <c:pt idx="405">
                  <c:v>4.4033898305084794E-3</c:v>
                </c:pt>
                <c:pt idx="406">
                  <c:v>5.2508474576271414E-3</c:v>
                </c:pt>
                <c:pt idx="407">
                  <c:v>5.3525423728813734E-3</c:v>
                </c:pt>
                <c:pt idx="408">
                  <c:v>4.8101694915254414E-3</c:v>
                </c:pt>
                <c:pt idx="409">
                  <c:v>4.5389830508474555E-3</c:v>
                </c:pt>
                <c:pt idx="410">
                  <c:v>3.8271186440678178E-3</c:v>
                </c:pt>
                <c:pt idx="411">
                  <c:v>2.2000000000000092E-3</c:v>
                </c:pt>
                <c:pt idx="412">
                  <c:v>1.4542372881355941E-3</c:v>
                </c:pt>
                <c:pt idx="413">
                  <c:v>6.0677966101694918E-4</c:v>
                </c:pt>
                <c:pt idx="414">
                  <c:v>-1.623728813559322E-3</c:v>
                </c:pt>
                <c:pt idx="415">
                  <c:v>-2.2677966101695177E-3</c:v>
                </c:pt>
                <c:pt idx="416">
                  <c:v>-3.3525423728813612E-3</c:v>
                </c:pt>
                <c:pt idx="417">
                  <c:v>-4.2338983050848088E-3</c:v>
                </c:pt>
                <c:pt idx="418">
                  <c:v>-4.7084745762711868E-3</c:v>
                </c:pt>
                <c:pt idx="419">
                  <c:v>-5.4542372881355916E-3</c:v>
                </c:pt>
                <c:pt idx="420">
                  <c:v>-6.0983050847457834E-3</c:v>
                </c:pt>
                <c:pt idx="421">
                  <c:v>-6.6067796610169514E-3</c:v>
                </c:pt>
                <c:pt idx="422">
                  <c:v>-6.0983050847457834E-3</c:v>
                </c:pt>
                <c:pt idx="423">
                  <c:v>-4.9796610169492248E-3</c:v>
                </c:pt>
                <c:pt idx="424">
                  <c:v>-4.3355932203389827E-3</c:v>
                </c:pt>
                <c:pt idx="425">
                  <c:v>-3.7932203389830759E-3</c:v>
                </c:pt>
                <c:pt idx="426">
                  <c:v>-3.0135593220338985E-3</c:v>
                </c:pt>
                <c:pt idx="427">
                  <c:v>-2.4033898305084811E-3</c:v>
                </c:pt>
                <c:pt idx="428">
                  <c:v>1.3220338983050867E-4</c:v>
                </c:pt>
                <c:pt idx="429">
                  <c:v>8.4406779661017008E-4</c:v>
                </c:pt>
                <c:pt idx="430">
                  <c:v>1.7593220338983143E-3</c:v>
                </c:pt>
                <c:pt idx="431">
                  <c:v>2.742372881355956E-3</c:v>
                </c:pt>
                <c:pt idx="432">
                  <c:v>1.8949152542372986E-3</c:v>
                </c:pt>
                <c:pt idx="433">
                  <c:v>1.0135593220338983E-3</c:v>
                </c:pt>
                <c:pt idx="434">
                  <c:v>0</c:v>
                </c:pt>
                <c:pt idx="435">
                  <c:v>-2.4711864406779878E-3</c:v>
                </c:pt>
                <c:pt idx="436">
                  <c:v>-3.6915254237288139E-3</c:v>
                </c:pt>
                <c:pt idx="437">
                  <c:v>-4.2677966101694895E-3</c:v>
                </c:pt>
                <c:pt idx="438">
                  <c:v>-3.9966101694915252E-3</c:v>
                </c:pt>
                <c:pt idx="439">
                  <c:v>-2.5389830508474858E-3</c:v>
                </c:pt>
                <c:pt idx="440">
                  <c:v>6.4406779661017476E-5</c:v>
                </c:pt>
                <c:pt idx="441">
                  <c:v>9.7966101694915253E-4</c:v>
                </c:pt>
                <c:pt idx="442">
                  <c:v>2.1322033898305078E-3</c:v>
                </c:pt>
                <c:pt idx="443">
                  <c:v>3.3186440677966202E-3</c:v>
                </c:pt>
                <c:pt idx="444">
                  <c:v>5.5220338983050848E-3</c:v>
                </c:pt>
                <c:pt idx="445">
                  <c:v>6.3355932203389836E-3</c:v>
                </c:pt>
                <c:pt idx="446">
                  <c:v>7.6576271186441095E-3</c:v>
                </c:pt>
                <c:pt idx="447">
                  <c:v>8.0644067796611166E-3</c:v>
                </c:pt>
                <c:pt idx="448">
                  <c:v>7.6915254237288518E-3</c:v>
                </c:pt>
                <c:pt idx="449">
                  <c:v>6.8779661016949573E-3</c:v>
                </c:pt>
                <c:pt idx="450">
                  <c:v>5.0813559322034187E-3</c:v>
                </c:pt>
                <c:pt idx="451">
                  <c:v>3.0474576271186452E-3</c:v>
                </c:pt>
                <c:pt idx="452">
                  <c:v>2.0305084745762714E-3</c:v>
                </c:pt>
                <c:pt idx="453">
                  <c:v>6.4067796610169916E-4</c:v>
                </c:pt>
                <c:pt idx="454">
                  <c:v>-1.8271186440678058E-3</c:v>
                </c:pt>
                <c:pt idx="455">
                  <c:v>-2.505084745762744E-3</c:v>
                </c:pt>
                <c:pt idx="456">
                  <c:v>-4.0983050847457824E-3</c:v>
                </c:pt>
                <c:pt idx="457">
                  <c:v>-5.0135593220338994E-3</c:v>
                </c:pt>
                <c:pt idx="458">
                  <c:v>-5.1830508474576273E-3</c:v>
                </c:pt>
                <c:pt idx="459">
                  <c:v>-6.9118644067797091E-3</c:v>
                </c:pt>
                <c:pt idx="460">
                  <c:v>-8.3694915254238431E-3</c:v>
                </c:pt>
                <c:pt idx="461">
                  <c:v>-9.1491525423728817E-3</c:v>
                </c:pt>
                <c:pt idx="462">
                  <c:v>-8.4711864406780048E-3</c:v>
                </c:pt>
                <c:pt idx="463">
                  <c:v>-7.2847457627119071E-3</c:v>
                </c:pt>
                <c:pt idx="464">
                  <c:v>-6.3355932203389836E-3</c:v>
                </c:pt>
                <c:pt idx="465">
                  <c:v>-5.2508474576271414E-3</c:v>
                </c:pt>
                <c:pt idx="466">
                  <c:v>-4.1322033898305533E-3</c:v>
                </c:pt>
                <c:pt idx="467">
                  <c:v>-2.5389830508474858E-3</c:v>
                </c:pt>
                <c:pt idx="468">
                  <c:v>3.0508474576271408E-5</c:v>
                </c:pt>
                <c:pt idx="469">
                  <c:v>1.2169491525423728E-3</c:v>
                </c:pt>
                <c:pt idx="470">
                  <c:v>2.505084745762744E-3</c:v>
                </c:pt>
                <c:pt idx="471">
                  <c:v>3.2508474576271366E-3</c:v>
                </c:pt>
                <c:pt idx="472">
                  <c:v>5.2169491525424173E-3</c:v>
                </c:pt>
                <c:pt idx="473">
                  <c:v>6.1322033898305612E-3</c:v>
                </c:pt>
                <c:pt idx="474">
                  <c:v>7.725423728813607E-3</c:v>
                </c:pt>
                <c:pt idx="475">
                  <c:v>8.3355932203390687E-3</c:v>
                </c:pt>
                <c:pt idx="476">
                  <c:v>6.9457627118644817E-3</c:v>
                </c:pt>
                <c:pt idx="477">
                  <c:v>4.4711864406779813E-3</c:v>
                </c:pt>
                <c:pt idx="478">
                  <c:v>3.7593220338983193E-3</c:v>
                </c:pt>
                <c:pt idx="479">
                  <c:v>2.742372881355956E-3</c:v>
                </c:pt>
                <c:pt idx="480">
                  <c:v>1.9288135593220485E-3</c:v>
                </c:pt>
                <c:pt idx="481">
                  <c:v>1.3525423728813675E-3</c:v>
                </c:pt>
                <c:pt idx="482">
                  <c:v>6.4406779661017476E-5</c:v>
                </c:pt>
                <c:pt idx="483">
                  <c:v>-2.4711864406779878E-3</c:v>
                </c:pt>
                <c:pt idx="484">
                  <c:v>-4.0983050847457824E-3</c:v>
                </c:pt>
                <c:pt idx="485">
                  <c:v>-5.0813559322034187E-3</c:v>
                </c:pt>
                <c:pt idx="486">
                  <c:v>-6.1322033898305612E-3</c:v>
                </c:pt>
                <c:pt idx="487">
                  <c:v>-7.1830508474576274E-3</c:v>
                </c:pt>
                <c:pt idx="488">
                  <c:v>-8.3694915254238431E-3</c:v>
                </c:pt>
                <c:pt idx="489">
                  <c:v>-9.0813559322034006E-3</c:v>
                </c:pt>
                <c:pt idx="490">
                  <c:v>-8.5728813559322863E-3</c:v>
                </c:pt>
                <c:pt idx="491">
                  <c:v>-7.0474576271186504E-3</c:v>
                </c:pt>
                <c:pt idx="492">
                  <c:v>-5.4881355932203434E-3</c:v>
                </c:pt>
                <c:pt idx="493">
                  <c:v>-5.1152542372881358E-3</c:v>
                </c:pt>
                <c:pt idx="494">
                  <c:v>-4.3694915254237424E-3</c:v>
                </c:pt>
                <c:pt idx="495">
                  <c:v>-2.5389830508474858E-3</c:v>
                </c:pt>
                <c:pt idx="496">
                  <c:v>-1.2847457627118749E-3</c:v>
                </c:pt>
                <c:pt idx="497">
                  <c:v>0</c:v>
                </c:pt>
                <c:pt idx="498">
                  <c:v>1.1830508474576281E-3</c:v>
                </c:pt>
                <c:pt idx="499">
                  <c:v>2.2338983050847459E-3</c:v>
                </c:pt>
                <c:pt idx="500">
                  <c:v>3.3186440677966202E-3</c:v>
                </c:pt>
                <c:pt idx="501">
                  <c:v>5.3864406779661114E-3</c:v>
                </c:pt>
                <c:pt idx="502">
                  <c:v>6.3016949152542917E-3</c:v>
                </c:pt>
                <c:pt idx="503">
                  <c:v>7.7593220338983762E-3</c:v>
                </c:pt>
                <c:pt idx="504">
                  <c:v>7.9966101694915765E-3</c:v>
                </c:pt>
                <c:pt idx="505">
                  <c:v>7.0474576271186504E-3</c:v>
                </c:pt>
                <c:pt idx="506">
                  <c:v>5.0813559322034187E-3</c:v>
                </c:pt>
                <c:pt idx="507">
                  <c:v>4.0983050847457824E-3</c:v>
                </c:pt>
                <c:pt idx="508">
                  <c:v>3.454237288135621E-3</c:v>
                </c:pt>
                <c:pt idx="509">
                  <c:v>2.5728813559322042E-3</c:v>
                </c:pt>
                <c:pt idx="510">
                  <c:v>1.3525423728813675E-3</c:v>
                </c:pt>
                <c:pt idx="511">
                  <c:v>-2.3389830508474844E-4</c:v>
                </c:pt>
                <c:pt idx="512">
                  <c:v>-2.4372881355932178E-3</c:v>
                </c:pt>
                <c:pt idx="513">
                  <c:v>-4.7762711864407469E-3</c:v>
                </c:pt>
                <c:pt idx="514">
                  <c:v>-6.0644067796610168E-3</c:v>
                </c:pt>
                <c:pt idx="515">
                  <c:v>-7.0474576271186504E-3</c:v>
                </c:pt>
                <c:pt idx="516">
                  <c:v>-8.0983050847457626E-3</c:v>
                </c:pt>
                <c:pt idx="517">
                  <c:v>-9.0813559322034006E-3</c:v>
                </c:pt>
                <c:pt idx="518">
                  <c:v>-8.4372881355932201E-3</c:v>
                </c:pt>
                <c:pt idx="519">
                  <c:v>-6.6067796610169514E-3</c:v>
                </c:pt>
                <c:pt idx="520">
                  <c:v>-5.7254237288135992E-3</c:v>
                </c:pt>
                <c:pt idx="521">
                  <c:v>-5.0135593220338994E-3</c:v>
                </c:pt>
                <c:pt idx="522">
                  <c:v>-4.3694915254237424E-3</c:v>
                </c:pt>
                <c:pt idx="523">
                  <c:v>-2.8101694915254236E-3</c:v>
                </c:pt>
                <c:pt idx="524">
                  <c:v>1.6610169491525591E-4</c:v>
                </c:pt>
                <c:pt idx="525">
                  <c:v>1.3525423728813675E-3</c:v>
                </c:pt>
                <c:pt idx="526">
                  <c:v>2.9796610169491532E-3</c:v>
                </c:pt>
                <c:pt idx="527">
                  <c:v>4.2000000000000023E-3</c:v>
                </c:pt>
                <c:pt idx="528">
                  <c:v>3.7593220338983193E-3</c:v>
                </c:pt>
                <c:pt idx="529">
                  <c:v>1.4881355932203461E-3</c:v>
                </c:pt>
                <c:pt idx="530">
                  <c:v>0</c:v>
                </c:pt>
                <c:pt idx="531">
                  <c:v>-3.2508474576271366E-3</c:v>
                </c:pt>
                <c:pt idx="532">
                  <c:v>-4.6406779661016953E-3</c:v>
                </c:pt>
                <c:pt idx="533">
                  <c:v>-5.4881355932203434E-3</c:v>
                </c:pt>
                <c:pt idx="534">
                  <c:v>-4.945762711864473E-3</c:v>
                </c:pt>
                <c:pt idx="535">
                  <c:v>-3.5559322033898392E-3</c:v>
                </c:pt>
                <c:pt idx="536">
                  <c:v>0</c:v>
                </c:pt>
                <c:pt idx="537">
                  <c:v>1.4542372881355941E-3</c:v>
                </c:pt>
                <c:pt idx="538">
                  <c:v>3.0474576271186452E-3</c:v>
                </c:pt>
                <c:pt idx="539">
                  <c:v>4.4711864406779813E-3</c:v>
                </c:pt>
                <c:pt idx="540">
                  <c:v>5.8610169491525406E-3</c:v>
                </c:pt>
                <c:pt idx="541">
                  <c:v>8.0983050847457626E-3</c:v>
                </c:pt>
                <c:pt idx="542">
                  <c:v>9.8949152542373228E-3</c:v>
                </c:pt>
                <c:pt idx="543">
                  <c:v>1.06406779661017E-2</c:v>
                </c:pt>
                <c:pt idx="544">
                  <c:v>1.0098305084745759E-2</c:v>
                </c:pt>
                <c:pt idx="545">
                  <c:v>8.3355932203390687E-3</c:v>
                </c:pt>
                <c:pt idx="546">
                  <c:v>5.4542372881355916E-3</c:v>
                </c:pt>
                <c:pt idx="547">
                  <c:v>3.2847457627118923E-3</c:v>
                </c:pt>
                <c:pt idx="548">
                  <c:v>2.4372881355932178E-3</c:v>
                </c:pt>
                <c:pt idx="549">
                  <c:v>1.3186440677966185E-3</c:v>
                </c:pt>
                <c:pt idx="550">
                  <c:v>-2.4033898305084811E-3</c:v>
                </c:pt>
                <c:pt idx="551">
                  <c:v>-3.2508474576271366E-3</c:v>
                </c:pt>
                <c:pt idx="552">
                  <c:v>-4.8101694915254414E-3</c:v>
                </c:pt>
                <c:pt idx="553">
                  <c:v>-6.3016949152542917E-3</c:v>
                </c:pt>
                <c:pt idx="554">
                  <c:v>-7.5898305084746093E-3</c:v>
                </c:pt>
                <c:pt idx="555">
                  <c:v>-8.9796610169492683E-3</c:v>
                </c:pt>
                <c:pt idx="556">
                  <c:v>-1.0369491525423722E-2</c:v>
                </c:pt>
                <c:pt idx="557">
                  <c:v>-1.1488135593220414E-2</c:v>
                </c:pt>
                <c:pt idx="558">
                  <c:v>-1.0064406779661021E-2</c:v>
                </c:pt>
                <c:pt idx="559">
                  <c:v>-7.6237288135593533E-3</c:v>
                </c:pt>
                <c:pt idx="560">
                  <c:v>-6.4711864406779814E-3</c:v>
                </c:pt>
                <c:pt idx="561">
                  <c:v>-5.6915254237288422E-3</c:v>
                </c:pt>
                <c:pt idx="562">
                  <c:v>-4.8101694915254414E-3</c:v>
                </c:pt>
                <c:pt idx="563">
                  <c:v>-3.8271186440678178E-3</c:v>
                </c:pt>
                <c:pt idx="564">
                  <c:v>6.4406779661017476E-5</c:v>
                </c:pt>
                <c:pt idx="565">
                  <c:v>1.4542372881355941E-3</c:v>
                </c:pt>
                <c:pt idx="566">
                  <c:v>3.0135593220338985E-3</c:v>
                </c:pt>
                <c:pt idx="567">
                  <c:v>4.437288135593279E-3</c:v>
                </c:pt>
                <c:pt idx="568">
                  <c:v>5.9288135593220338E-3</c:v>
                </c:pt>
                <c:pt idx="569">
                  <c:v>8.2000000000000007E-3</c:v>
                </c:pt>
                <c:pt idx="570">
                  <c:v>9.7254237288135603E-3</c:v>
                </c:pt>
                <c:pt idx="571">
                  <c:v>1.0674576271186441E-2</c:v>
                </c:pt>
                <c:pt idx="572">
                  <c:v>9.5220338983051794E-3</c:v>
                </c:pt>
                <c:pt idx="573">
                  <c:v>6.7423728813559534E-3</c:v>
                </c:pt>
                <c:pt idx="574">
                  <c:v>5.3864406779661114E-3</c:v>
                </c:pt>
                <c:pt idx="575">
                  <c:v>4.6745762711864255E-3</c:v>
                </c:pt>
                <c:pt idx="576">
                  <c:v>3.0813559322033896E-3</c:v>
                </c:pt>
                <c:pt idx="577">
                  <c:v>1.7254237288135601E-3</c:v>
                </c:pt>
                <c:pt idx="578">
                  <c:v>2.0000000000000052E-4</c:v>
                </c:pt>
                <c:pt idx="579">
                  <c:v>-3.1830508474576654E-3</c:v>
                </c:pt>
                <c:pt idx="580">
                  <c:v>-4.945762711864473E-3</c:v>
                </c:pt>
                <c:pt idx="581">
                  <c:v>-5.5559322033898314E-3</c:v>
                </c:pt>
                <c:pt idx="582">
                  <c:v>-7.4542372881355934E-3</c:v>
                </c:pt>
                <c:pt idx="583">
                  <c:v>-9.0135593220339247E-3</c:v>
                </c:pt>
                <c:pt idx="584">
                  <c:v>-1.0369491525423722E-2</c:v>
                </c:pt>
                <c:pt idx="585">
                  <c:v>-1.1488135593220414E-2</c:v>
                </c:pt>
                <c:pt idx="586">
                  <c:v>-1.0403389830508501E-2</c:v>
                </c:pt>
                <c:pt idx="587">
                  <c:v>-8.9796610169492683E-3</c:v>
                </c:pt>
                <c:pt idx="588">
                  <c:v>-7.8949152542372846E-3</c:v>
                </c:pt>
                <c:pt idx="589">
                  <c:v>-6.4711864406779814E-3</c:v>
                </c:pt>
                <c:pt idx="590">
                  <c:v>-4.8779661016949433E-3</c:v>
                </c:pt>
                <c:pt idx="591">
                  <c:v>-3.454237288135621E-3</c:v>
                </c:pt>
                <c:pt idx="592">
                  <c:v>9.8305084745763549E-5</c:v>
                </c:pt>
                <c:pt idx="593">
                  <c:v>1.4881355932203461E-3</c:v>
                </c:pt>
                <c:pt idx="594">
                  <c:v>3.1830508474576654E-3</c:v>
                </c:pt>
                <c:pt idx="595">
                  <c:v>4.4033898305084794E-3</c:v>
                </c:pt>
                <c:pt idx="596">
                  <c:v>5.9288135593220338E-3</c:v>
                </c:pt>
                <c:pt idx="597">
                  <c:v>8.0983050847457626E-3</c:v>
                </c:pt>
                <c:pt idx="598">
                  <c:v>9.7932203389830708E-3</c:v>
                </c:pt>
                <c:pt idx="599">
                  <c:v>1.0708474576271186E-2</c:v>
                </c:pt>
                <c:pt idx="600">
                  <c:v>8.4372881355932201E-3</c:v>
                </c:pt>
                <c:pt idx="601">
                  <c:v>5.6576271186440834E-3</c:v>
                </c:pt>
                <c:pt idx="602">
                  <c:v>4.8779661016949433E-3</c:v>
                </c:pt>
                <c:pt idx="603">
                  <c:v>4.3016949152542795E-3</c:v>
                </c:pt>
                <c:pt idx="604">
                  <c:v>3.3864406779661018E-3</c:v>
                </c:pt>
                <c:pt idx="605">
                  <c:v>1.4203389830508481E-3</c:v>
                </c:pt>
                <c:pt idx="606">
                  <c:v>-2.3694915254237289E-3</c:v>
                </c:pt>
                <c:pt idx="607">
                  <c:v>-3.7254237288135883E-3</c:v>
                </c:pt>
                <c:pt idx="608">
                  <c:v>-5.0135593220338994E-3</c:v>
                </c:pt>
                <c:pt idx="609">
                  <c:v>-6.2000000000000336E-3</c:v>
                </c:pt>
                <c:pt idx="610">
                  <c:v>-7.5559322033898514E-3</c:v>
                </c:pt>
                <c:pt idx="611">
                  <c:v>-9.1491525423728817E-3</c:v>
                </c:pt>
                <c:pt idx="612">
                  <c:v>-1.0403389830508501E-2</c:v>
                </c:pt>
                <c:pt idx="613">
                  <c:v>-1.1555932203389832E-2</c:v>
                </c:pt>
                <c:pt idx="614">
                  <c:v>-1.0844067796610265E-2</c:v>
                </c:pt>
                <c:pt idx="615">
                  <c:v>-8.9796610169492683E-3</c:v>
                </c:pt>
                <c:pt idx="616">
                  <c:v>-7.6237288135593533E-3</c:v>
                </c:pt>
                <c:pt idx="617">
                  <c:v>-6.4372881355932903E-3</c:v>
                </c:pt>
                <c:pt idx="618">
                  <c:v>-5.2508474576271414E-3</c:v>
                </c:pt>
                <c:pt idx="619">
                  <c:v>-3.5220338983051078E-3</c:v>
                </c:pt>
                <c:pt idx="620">
                  <c:v>-1.3220338983050867E-4</c:v>
                </c:pt>
                <c:pt idx="621">
                  <c:v>2.0305084745762714E-3</c:v>
                </c:pt>
                <c:pt idx="622">
                  <c:v>4.2677966101694895E-3</c:v>
                </c:pt>
                <c:pt idx="623">
                  <c:v>5.3864406779661114E-3</c:v>
                </c:pt>
                <c:pt idx="624">
                  <c:v>3.454237288135621E-3</c:v>
                </c:pt>
                <c:pt idx="625">
                  <c:v>1.9966101694915517E-3</c:v>
                </c:pt>
                <c:pt idx="626">
                  <c:v>-1.3220338983050867E-4</c:v>
                </c:pt>
                <c:pt idx="627">
                  <c:v>-2.505084745762744E-3</c:v>
                </c:pt>
                <c:pt idx="628">
                  <c:v>-5.1491525423728824E-3</c:v>
                </c:pt>
                <c:pt idx="629">
                  <c:v>-6.8101694915254588E-3</c:v>
                </c:pt>
                <c:pt idx="630">
                  <c:v>-5.6237288135593333E-3</c:v>
                </c:pt>
                <c:pt idx="631">
                  <c:v>-2.6067796610169704E-3</c:v>
                </c:pt>
                <c:pt idx="632">
                  <c:v>-6.4406779661017476E-5</c:v>
                </c:pt>
                <c:pt idx="633">
                  <c:v>1.7593220338983143E-3</c:v>
                </c:pt>
                <c:pt idx="634">
                  <c:v>3.7932203389830759E-3</c:v>
                </c:pt>
                <c:pt idx="635">
                  <c:v>5.4881355932203434E-3</c:v>
                </c:pt>
                <c:pt idx="636">
                  <c:v>7.3864406779661114E-3</c:v>
                </c:pt>
                <c:pt idx="637">
                  <c:v>1.1081355932203421E-2</c:v>
                </c:pt>
                <c:pt idx="638">
                  <c:v>1.2301694915254237E-2</c:v>
                </c:pt>
                <c:pt idx="639">
                  <c:v>1.4030508474576268E-2</c:v>
                </c:pt>
                <c:pt idx="640">
                  <c:v>1.5115254237288208E-2</c:v>
                </c:pt>
                <c:pt idx="641">
                  <c:v>1.3928813559322043E-2</c:v>
                </c:pt>
                <c:pt idx="642">
                  <c:v>1.1657627118644069E-2</c:v>
                </c:pt>
                <c:pt idx="643">
                  <c:v>1.0132203389830509E-2</c:v>
                </c:pt>
                <c:pt idx="644">
                  <c:v>7.793220338983102E-3</c:v>
                </c:pt>
                <c:pt idx="645">
                  <c:v>5.9627118644067795E-3</c:v>
                </c:pt>
                <c:pt idx="646">
                  <c:v>3.4203389830508475E-3</c:v>
                </c:pt>
                <c:pt idx="647">
                  <c:v>1.9288135593220485E-3</c:v>
                </c:pt>
                <c:pt idx="648">
                  <c:v>2.0000000000000052E-4</c:v>
                </c:pt>
                <c:pt idx="649">
                  <c:v>-2.4372881355932178E-3</c:v>
                </c:pt>
                <c:pt idx="650">
                  <c:v>-4.4033898305084794E-3</c:v>
                </c:pt>
                <c:pt idx="651">
                  <c:v>-6.2677966101694895E-3</c:v>
                </c:pt>
                <c:pt idx="652">
                  <c:v>-7.7593220338983762E-3</c:v>
                </c:pt>
                <c:pt idx="653">
                  <c:v>-9.7932203389830708E-3</c:v>
                </c:pt>
                <c:pt idx="654">
                  <c:v>-1.1454237288135601E-2</c:v>
                </c:pt>
                <c:pt idx="655">
                  <c:v>-1.1928813559322043E-2</c:v>
                </c:pt>
                <c:pt idx="656">
                  <c:v>-1.5284745762711901E-2</c:v>
                </c:pt>
                <c:pt idx="657">
                  <c:v>-1.3522033898305181E-2</c:v>
                </c:pt>
                <c:pt idx="658">
                  <c:v>-1.1183050847457762E-2</c:v>
                </c:pt>
                <c:pt idx="659">
                  <c:v>-9.7254237288135603E-3</c:v>
                </c:pt>
                <c:pt idx="660">
                  <c:v>-7.8271186440677966E-3</c:v>
                </c:pt>
                <c:pt idx="661">
                  <c:v>-6.0644067796610168E-3</c:v>
                </c:pt>
                <c:pt idx="662">
                  <c:v>-3.6915254237288139E-3</c:v>
                </c:pt>
                <c:pt idx="663">
                  <c:v>-1.1152542372881355E-3</c:v>
                </c:pt>
                <c:pt idx="664">
                  <c:v>-3.0508474576271408E-5</c:v>
                </c:pt>
                <c:pt idx="665">
                  <c:v>1.7932203389830561E-3</c:v>
                </c:pt>
                <c:pt idx="666">
                  <c:v>3.8271186440678178E-3</c:v>
                </c:pt>
                <c:pt idx="667">
                  <c:v>5.5898305084745824E-3</c:v>
                </c:pt>
                <c:pt idx="668">
                  <c:v>7.2847457627119071E-3</c:v>
                </c:pt>
                <c:pt idx="669">
                  <c:v>1.0911864406779661E-2</c:v>
                </c:pt>
                <c:pt idx="670">
                  <c:v>1.2233898305084746E-2</c:v>
                </c:pt>
                <c:pt idx="671">
                  <c:v>1.3793220338983135E-2</c:v>
                </c:pt>
                <c:pt idx="672">
                  <c:v>1.4572881355932297E-2</c:v>
                </c:pt>
                <c:pt idx="673">
                  <c:v>1.2844067796610256E-2</c:v>
                </c:pt>
                <c:pt idx="674">
                  <c:v>9.8949152542373228E-3</c:v>
                </c:pt>
                <c:pt idx="675">
                  <c:v>7.8949152542372846E-3</c:v>
                </c:pt>
                <c:pt idx="676">
                  <c:v>6.6067796610169514E-3</c:v>
                </c:pt>
                <c:pt idx="677">
                  <c:v>5.3864406779661114E-3</c:v>
                </c:pt>
                <c:pt idx="678">
                  <c:v>3.0135593220338985E-3</c:v>
                </c:pt>
                <c:pt idx="679">
                  <c:v>6.7457627118644892E-4</c:v>
                </c:pt>
                <c:pt idx="680">
                  <c:v>5.0508474576271183E-4</c:v>
                </c:pt>
                <c:pt idx="681">
                  <c:v>-2.1661016949152592E-3</c:v>
                </c:pt>
                <c:pt idx="682">
                  <c:v>-4.2000000000000023E-3</c:v>
                </c:pt>
                <c:pt idx="683">
                  <c:v>-6.0305084745762814E-3</c:v>
                </c:pt>
                <c:pt idx="684">
                  <c:v>-7.9288135593220364E-3</c:v>
                </c:pt>
                <c:pt idx="685">
                  <c:v>-9.8610169491525727E-3</c:v>
                </c:pt>
                <c:pt idx="686">
                  <c:v>-1.1657627118644069E-2</c:v>
                </c:pt>
                <c:pt idx="687">
                  <c:v>-1.3216949152542372E-2</c:v>
                </c:pt>
                <c:pt idx="688">
                  <c:v>-1.5352542372881356E-2</c:v>
                </c:pt>
                <c:pt idx="689">
                  <c:v>-1.3454237288135601E-2</c:v>
                </c:pt>
                <c:pt idx="690">
                  <c:v>-9.8949152542373228E-3</c:v>
                </c:pt>
                <c:pt idx="691">
                  <c:v>-8.0983050847457626E-3</c:v>
                </c:pt>
                <c:pt idx="692">
                  <c:v>-6.9796610169492335E-3</c:v>
                </c:pt>
                <c:pt idx="693">
                  <c:v>-6.0644067796610168E-3</c:v>
                </c:pt>
                <c:pt idx="694">
                  <c:v>-3.8610169491525609E-3</c:v>
                </c:pt>
                <c:pt idx="695">
                  <c:v>-1.7932203389830561E-3</c:v>
                </c:pt>
                <c:pt idx="696">
                  <c:v>6.4406779661017476E-5</c:v>
                </c:pt>
                <c:pt idx="697">
                  <c:v>2.0644067796610323E-3</c:v>
                </c:pt>
                <c:pt idx="698">
                  <c:v>4.2338983050848088E-3</c:v>
                </c:pt>
                <c:pt idx="699">
                  <c:v>6.2677966101694895E-3</c:v>
                </c:pt>
                <c:pt idx="700">
                  <c:v>8.2338983050847456E-3</c:v>
                </c:pt>
                <c:pt idx="701">
                  <c:v>1.0742372881355941E-2</c:v>
                </c:pt>
                <c:pt idx="702">
                  <c:v>1.2233898305084746E-2</c:v>
                </c:pt>
                <c:pt idx="703">
                  <c:v>1.3928813559322043E-2</c:v>
                </c:pt>
                <c:pt idx="704">
                  <c:v>1.4606779661017109E-2</c:v>
                </c:pt>
                <c:pt idx="705">
                  <c:v>1.3420338983050849E-2</c:v>
                </c:pt>
                <c:pt idx="706">
                  <c:v>1.0505084745762837E-2</c:v>
                </c:pt>
                <c:pt idx="707">
                  <c:v>9.1830508474576265E-3</c:v>
                </c:pt>
                <c:pt idx="708">
                  <c:v>7.5559322033898514E-3</c:v>
                </c:pt>
                <c:pt idx="709">
                  <c:v>5.7254237288135992E-3</c:v>
                </c:pt>
                <c:pt idx="710">
                  <c:v>3.1830508474576654E-3</c:v>
                </c:pt>
                <c:pt idx="711">
                  <c:v>9.1186440677966266E-4</c:v>
                </c:pt>
                <c:pt idx="712">
                  <c:v>1.3220338983050867E-4</c:v>
                </c:pt>
                <c:pt idx="713">
                  <c:v>-1.7932203389830561E-3</c:v>
                </c:pt>
                <c:pt idx="714">
                  <c:v>-4.2000000000000023E-3</c:v>
                </c:pt>
                <c:pt idx="715">
                  <c:v>-5.9966101694915652E-3</c:v>
                </c:pt>
                <c:pt idx="716">
                  <c:v>-7.8949152542372846E-3</c:v>
                </c:pt>
                <c:pt idx="717">
                  <c:v>-9.996610169491521E-3</c:v>
                </c:pt>
                <c:pt idx="718">
                  <c:v>-1.1454237288135601E-2</c:v>
                </c:pt>
                <c:pt idx="719">
                  <c:v>-1.3216949152542372E-2</c:v>
                </c:pt>
                <c:pt idx="720">
                  <c:v>-1.531864406779661E-2</c:v>
                </c:pt>
                <c:pt idx="721">
                  <c:v>-1.3013559322033972E-2</c:v>
                </c:pt>
                <c:pt idx="722">
                  <c:v>-1.0810169491525481E-2</c:v>
                </c:pt>
                <c:pt idx="723">
                  <c:v>-9.9288135593220347E-3</c:v>
                </c:pt>
                <c:pt idx="724">
                  <c:v>-8.8101694915254224E-3</c:v>
                </c:pt>
                <c:pt idx="725">
                  <c:v>-5.8271186440677775E-3</c:v>
                </c:pt>
                <c:pt idx="726">
                  <c:v>-3.4881355932203629E-3</c:v>
                </c:pt>
                <c:pt idx="727">
                  <c:v>-1.9288135593220485E-3</c:v>
                </c:pt>
                <c:pt idx="728">
                  <c:v>-1.6610169491525591E-4</c:v>
                </c:pt>
                <c:pt idx="729">
                  <c:v>2.9457627118644253E-3</c:v>
                </c:pt>
                <c:pt idx="730">
                  <c:v>5.8610169491525406E-3</c:v>
                </c:pt>
                <c:pt idx="731">
                  <c:v>7.4542372881355934E-3</c:v>
                </c:pt>
                <c:pt idx="732">
                  <c:v>6.9457627118644817E-3</c:v>
                </c:pt>
                <c:pt idx="733">
                  <c:v>2.9457627118644253E-3</c:v>
                </c:pt>
                <c:pt idx="734">
                  <c:v>-1.6610169491525591E-4</c:v>
                </c:pt>
                <c:pt idx="735">
                  <c:v>-3.3525423728813612E-3</c:v>
                </c:pt>
                <c:pt idx="736">
                  <c:v>-6.4711864406779814E-3</c:v>
                </c:pt>
                <c:pt idx="737">
                  <c:v>-8.8779661016949226E-3</c:v>
                </c:pt>
                <c:pt idx="738">
                  <c:v>-9.4542372881356758E-3</c:v>
                </c:pt>
                <c:pt idx="739">
                  <c:v>-6.1322033898305612E-3</c:v>
                </c:pt>
                <c:pt idx="740">
                  <c:v>-3.1491525423729141E-3</c:v>
                </c:pt>
                <c:pt idx="741">
                  <c:v>9.8305084745763549E-5</c:v>
                </c:pt>
                <c:pt idx="742">
                  <c:v>2.9118644067796609E-3</c:v>
                </c:pt>
                <c:pt idx="743">
                  <c:v>4.437288135593279E-3</c:v>
                </c:pt>
                <c:pt idx="744">
                  <c:v>6.6406779661017023E-3</c:v>
                </c:pt>
                <c:pt idx="745">
                  <c:v>8.7762711864406689E-3</c:v>
                </c:pt>
                <c:pt idx="746">
                  <c:v>1.0911864406779661E-2</c:v>
                </c:pt>
                <c:pt idx="747">
                  <c:v>1.4674576271186441E-2</c:v>
                </c:pt>
                <c:pt idx="748">
                  <c:v>1.6979661016949157E-2</c:v>
                </c:pt>
                <c:pt idx="749">
                  <c:v>1.8132203389830511E-2</c:v>
                </c:pt>
                <c:pt idx="750">
                  <c:v>1.6776271186440681E-2</c:v>
                </c:pt>
                <c:pt idx="751">
                  <c:v>1.4742372881355933E-2</c:v>
                </c:pt>
                <c:pt idx="752">
                  <c:v>1.2301694915254237E-2</c:v>
                </c:pt>
                <c:pt idx="753">
                  <c:v>8.5728813559322863E-3</c:v>
                </c:pt>
                <c:pt idx="754">
                  <c:v>6.6745762711864255E-3</c:v>
                </c:pt>
                <c:pt idx="755">
                  <c:v>3.0813559322033896E-3</c:v>
                </c:pt>
                <c:pt idx="756">
                  <c:v>2.3355932203389831E-3</c:v>
                </c:pt>
                <c:pt idx="757">
                  <c:v>1.3220338983050867E-4</c:v>
                </c:pt>
                <c:pt idx="758">
                  <c:v>-2.6406779661017135E-3</c:v>
                </c:pt>
                <c:pt idx="759">
                  <c:v>-5.1491525423728824E-3</c:v>
                </c:pt>
                <c:pt idx="760">
                  <c:v>-7.115254237288135E-3</c:v>
                </c:pt>
                <c:pt idx="761">
                  <c:v>-8.9457627118644228E-3</c:v>
                </c:pt>
                <c:pt idx="762">
                  <c:v>-1.0844067796610265E-2</c:v>
                </c:pt>
                <c:pt idx="763">
                  <c:v>-1.6538983050847458E-2</c:v>
                </c:pt>
                <c:pt idx="764">
                  <c:v>-1.8538983050847457E-2</c:v>
                </c:pt>
                <c:pt idx="765">
                  <c:v>-1.5894915254237321E-2</c:v>
                </c:pt>
                <c:pt idx="766">
                  <c:v>-1.3284745762711901E-2</c:v>
                </c:pt>
                <c:pt idx="767">
                  <c:v>-1.1284745762711936E-2</c:v>
                </c:pt>
                <c:pt idx="768">
                  <c:v>-9.0474576271186748E-3</c:v>
                </c:pt>
                <c:pt idx="769">
                  <c:v>-6.5050847457627124E-3</c:v>
                </c:pt>
                <c:pt idx="770">
                  <c:v>-3.8610169491525609E-3</c:v>
                </c:pt>
                <c:pt idx="771">
                  <c:v>-1.1830508474576281E-3</c:v>
                </c:pt>
                <c:pt idx="772">
                  <c:v>-9.8305084745763549E-5</c:v>
                </c:pt>
                <c:pt idx="773">
                  <c:v>2.3016949152542374E-3</c:v>
                </c:pt>
                <c:pt idx="774">
                  <c:v>4.5050847457627123E-3</c:v>
                </c:pt>
                <c:pt idx="775">
                  <c:v>6.7423728813559534E-3</c:v>
                </c:pt>
                <c:pt idx="776">
                  <c:v>8.7762711864406689E-3</c:v>
                </c:pt>
                <c:pt idx="777">
                  <c:v>1.1149152542372883E-2</c:v>
                </c:pt>
                <c:pt idx="778">
                  <c:v>1.2810169491525443E-2</c:v>
                </c:pt>
                <c:pt idx="779">
                  <c:v>1.450508474576283E-2</c:v>
                </c:pt>
                <c:pt idx="780">
                  <c:v>1.6877966101694876E-2</c:v>
                </c:pt>
                <c:pt idx="781">
                  <c:v>1.8132203389830511E-2</c:v>
                </c:pt>
                <c:pt idx="782">
                  <c:v>1.6301694915254242E-2</c:v>
                </c:pt>
                <c:pt idx="783">
                  <c:v>1.3759322033898307E-2</c:v>
                </c:pt>
                <c:pt idx="784">
                  <c:v>1.0742372881355941E-2</c:v>
                </c:pt>
                <c:pt idx="785">
                  <c:v>8.7762711864406689E-3</c:v>
                </c:pt>
                <c:pt idx="786">
                  <c:v>6.0644067796610168E-3</c:v>
                </c:pt>
                <c:pt idx="787">
                  <c:v>1.3864406779661104E-3</c:v>
                </c:pt>
                <c:pt idx="788">
                  <c:v>3.0508474576271408E-5</c:v>
                </c:pt>
                <c:pt idx="789">
                  <c:v>-2.8440677966101802E-3</c:v>
                </c:pt>
                <c:pt idx="790">
                  <c:v>-4.7084745762711868E-3</c:v>
                </c:pt>
                <c:pt idx="791">
                  <c:v>-7.0135593220339134E-3</c:v>
                </c:pt>
                <c:pt idx="792">
                  <c:v>-9.1491525423728817E-3</c:v>
                </c:pt>
                <c:pt idx="793">
                  <c:v>-1.0945762711864407E-2</c:v>
                </c:pt>
                <c:pt idx="794">
                  <c:v>-1.2505084745762837E-2</c:v>
                </c:pt>
                <c:pt idx="795">
                  <c:v>-1.5013559322033921E-2</c:v>
                </c:pt>
                <c:pt idx="796">
                  <c:v>-1.850508474576289E-2</c:v>
                </c:pt>
                <c:pt idx="797">
                  <c:v>-1.6098305084745763E-2</c:v>
                </c:pt>
                <c:pt idx="798">
                  <c:v>-1.274237288135594E-2</c:v>
                </c:pt>
                <c:pt idx="799">
                  <c:v>-1.0742372881355941E-2</c:v>
                </c:pt>
                <c:pt idx="800">
                  <c:v>-8.9796610169492683E-3</c:v>
                </c:pt>
                <c:pt idx="801">
                  <c:v>-8.1322033898304988E-3</c:v>
                </c:pt>
                <c:pt idx="802">
                  <c:v>-4.6745762711864255E-3</c:v>
                </c:pt>
                <c:pt idx="803">
                  <c:v>-2.1322033898305078E-3</c:v>
                </c:pt>
                <c:pt idx="804">
                  <c:v>-6.4406779661017476E-5</c:v>
                </c:pt>
                <c:pt idx="805">
                  <c:v>2.5389830508474858E-3</c:v>
                </c:pt>
                <c:pt idx="806">
                  <c:v>4.8779661016949433E-3</c:v>
                </c:pt>
                <c:pt idx="807">
                  <c:v>6.9796610169492335E-3</c:v>
                </c:pt>
                <c:pt idx="808">
                  <c:v>8.7084745762711861E-3</c:v>
                </c:pt>
                <c:pt idx="809">
                  <c:v>1.0945762711864407E-2</c:v>
                </c:pt>
                <c:pt idx="810">
                  <c:v>1.4674576271186441E-2</c:v>
                </c:pt>
                <c:pt idx="811">
                  <c:v>1.6911864406779661E-2</c:v>
                </c:pt>
                <c:pt idx="812">
                  <c:v>1.8132203389830511E-2</c:v>
                </c:pt>
                <c:pt idx="813">
                  <c:v>1.6233898305084749E-2</c:v>
                </c:pt>
                <c:pt idx="814">
                  <c:v>1.3420338983050849E-2</c:v>
                </c:pt>
                <c:pt idx="815">
                  <c:v>1.1623728813559426E-2</c:v>
                </c:pt>
                <c:pt idx="816">
                  <c:v>9.1491525423728817E-3</c:v>
                </c:pt>
                <c:pt idx="817">
                  <c:v>6.708474576271186E-3</c:v>
                </c:pt>
                <c:pt idx="818">
                  <c:v>1.9288135593220485E-3</c:v>
                </c:pt>
                <c:pt idx="819">
                  <c:v>1.5559322033898305E-3</c:v>
                </c:pt>
                <c:pt idx="820">
                  <c:v>2.0000000000000052E-4</c:v>
                </c:pt>
                <c:pt idx="821">
                  <c:v>-2.3355932203389831E-3</c:v>
                </c:pt>
                <c:pt idx="822">
                  <c:v>-4.6067796610169487E-3</c:v>
                </c:pt>
                <c:pt idx="823">
                  <c:v>-6.844067796610208E-3</c:v>
                </c:pt>
                <c:pt idx="824">
                  <c:v>-8.844067796610169E-3</c:v>
                </c:pt>
                <c:pt idx="825">
                  <c:v>-1.0877966101694782E-2</c:v>
                </c:pt>
                <c:pt idx="826">
                  <c:v>-1.2979661016949152E-2</c:v>
                </c:pt>
                <c:pt idx="827">
                  <c:v>-1.6471186440678003E-2</c:v>
                </c:pt>
                <c:pt idx="828">
                  <c:v>-1.8606779661017168E-2</c:v>
                </c:pt>
                <c:pt idx="829">
                  <c:v>-1.7793220338983069E-2</c:v>
                </c:pt>
                <c:pt idx="830">
                  <c:v>-1.450508474576283E-2</c:v>
                </c:pt>
                <c:pt idx="831">
                  <c:v>-1.0911864406779661E-2</c:v>
                </c:pt>
                <c:pt idx="832">
                  <c:v>-8.9796610169492683E-3</c:v>
                </c:pt>
                <c:pt idx="833">
                  <c:v>-6.3694915254237624E-3</c:v>
                </c:pt>
                <c:pt idx="834">
                  <c:v>-4.0644067796610167E-3</c:v>
                </c:pt>
                <c:pt idx="835">
                  <c:v>-2.2338983050847459E-3</c:v>
                </c:pt>
                <c:pt idx="836">
                  <c:v>9.8305084745763549E-5</c:v>
                </c:pt>
                <c:pt idx="837">
                  <c:v>3.9288135593220606E-3</c:v>
                </c:pt>
                <c:pt idx="838">
                  <c:v>6.2000000000000336E-3</c:v>
                </c:pt>
                <c:pt idx="839">
                  <c:v>9.4542372881356758E-3</c:v>
                </c:pt>
                <c:pt idx="840">
                  <c:v>6.5389830508474573E-3</c:v>
                </c:pt>
                <c:pt idx="841">
                  <c:v>3.4203389830508475E-3</c:v>
                </c:pt>
                <c:pt idx="842">
                  <c:v>3.0508474576271408E-5</c:v>
                </c:pt>
                <c:pt idx="843">
                  <c:v>-3.7254237288135883E-3</c:v>
                </c:pt>
                <c:pt idx="844">
                  <c:v>-7.0474576271186504E-3</c:v>
                </c:pt>
                <c:pt idx="845">
                  <c:v>-1.06406779661017E-2</c:v>
                </c:pt>
                <c:pt idx="846">
                  <c:v>-6.708474576271186E-3</c:v>
                </c:pt>
                <c:pt idx="847">
                  <c:v>-3.0813559322033896E-3</c:v>
                </c:pt>
                <c:pt idx="848">
                  <c:v>1.3220338983050867E-4</c:v>
                </c:pt>
                <c:pt idx="849">
                  <c:v>3.0813559322033896E-3</c:v>
                </c:pt>
                <c:pt idx="850">
                  <c:v>4.5728813559322038E-3</c:v>
                </c:pt>
                <c:pt idx="851">
                  <c:v>8.6067796610169566E-3</c:v>
                </c:pt>
                <c:pt idx="852">
                  <c:v>1.1386440677966177E-2</c:v>
                </c:pt>
                <c:pt idx="853">
                  <c:v>1.4267796610169501E-2</c:v>
                </c:pt>
                <c:pt idx="854">
                  <c:v>1.8166101694915449E-2</c:v>
                </c:pt>
                <c:pt idx="855">
                  <c:v>2.0911864406779859E-2</c:v>
                </c:pt>
                <c:pt idx="856">
                  <c:v>2.2403389830508481E-2</c:v>
                </c:pt>
                <c:pt idx="857">
                  <c:v>2.1759322033898305E-2</c:v>
                </c:pt>
                <c:pt idx="858">
                  <c:v>1.8403389830508501E-2</c:v>
                </c:pt>
                <c:pt idx="859">
                  <c:v>1.4403389830508481E-2</c:v>
                </c:pt>
                <c:pt idx="860">
                  <c:v>1.1555932203389832E-2</c:v>
                </c:pt>
                <c:pt idx="861">
                  <c:v>5.9966101694915652E-3</c:v>
                </c:pt>
                <c:pt idx="862">
                  <c:v>1.149152542372891E-3</c:v>
                </c:pt>
                <c:pt idx="863">
                  <c:v>7.084745762711912E-4</c:v>
                </c:pt>
                <c:pt idx="864">
                  <c:v>2.0000000000000052E-4</c:v>
                </c:pt>
                <c:pt idx="865">
                  <c:v>-3.4881355932203629E-3</c:v>
                </c:pt>
                <c:pt idx="866">
                  <c:v>-6.233898305084821E-3</c:v>
                </c:pt>
                <c:pt idx="867">
                  <c:v>-9.0813559322034006E-3</c:v>
                </c:pt>
                <c:pt idx="868">
                  <c:v>-1.1928813559322043E-2</c:v>
                </c:pt>
                <c:pt idx="869">
                  <c:v>-1.4674576271186441E-2</c:v>
                </c:pt>
                <c:pt idx="870">
                  <c:v>-1.7386440677966103E-2</c:v>
                </c:pt>
                <c:pt idx="871">
                  <c:v>-1.9793220338983179E-2</c:v>
                </c:pt>
                <c:pt idx="872">
                  <c:v>-2.3081355932203392E-2</c:v>
                </c:pt>
                <c:pt idx="873">
                  <c:v>-2.0979661016949192E-2</c:v>
                </c:pt>
                <c:pt idx="874">
                  <c:v>-1.7894915254237323E-2</c:v>
                </c:pt>
                <c:pt idx="875">
                  <c:v>-1.4132203389830508E-2</c:v>
                </c:pt>
                <c:pt idx="876">
                  <c:v>-1.2132203389830508E-2</c:v>
                </c:pt>
                <c:pt idx="877">
                  <c:v>-8.7423728813559309E-3</c:v>
                </c:pt>
                <c:pt idx="878">
                  <c:v>-5.3525423728813734E-3</c:v>
                </c:pt>
                <c:pt idx="879">
                  <c:v>-2.2677966101695177E-3</c:v>
                </c:pt>
                <c:pt idx="880">
                  <c:v>0</c:v>
                </c:pt>
                <c:pt idx="881">
                  <c:v>3.2847457627118923E-3</c:v>
                </c:pt>
                <c:pt idx="882">
                  <c:v>6.708474576271186E-3</c:v>
                </c:pt>
                <c:pt idx="883">
                  <c:v>9.1152542372882634E-3</c:v>
                </c:pt>
                <c:pt idx="884">
                  <c:v>1.1623728813559426E-2</c:v>
                </c:pt>
                <c:pt idx="885">
                  <c:v>1.4538983050847458E-2</c:v>
                </c:pt>
                <c:pt idx="886">
                  <c:v>1.8403389830508501E-2</c:v>
                </c:pt>
                <c:pt idx="887">
                  <c:v>2.121694915254238E-2</c:v>
                </c:pt>
                <c:pt idx="888">
                  <c:v>2.2437288135593415E-2</c:v>
                </c:pt>
                <c:pt idx="889">
                  <c:v>2.1284745762712051E-2</c:v>
                </c:pt>
                <c:pt idx="890">
                  <c:v>1.8301694915254237E-2</c:v>
                </c:pt>
                <c:pt idx="891">
                  <c:v>1.4911864406779662E-2</c:v>
                </c:pt>
                <c:pt idx="892">
                  <c:v>1.1759322033898302E-2</c:v>
                </c:pt>
                <c:pt idx="893">
                  <c:v>7.9288135593220364E-3</c:v>
                </c:pt>
                <c:pt idx="894">
                  <c:v>2.2338983050847459E-3</c:v>
                </c:pt>
                <c:pt idx="895">
                  <c:v>7.084745762711912E-4</c:v>
                </c:pt>
                <c:pt idx="896">
                  <c:v>-1.8610169491525552E-3</c:v>
                </c:pt>
                <c:pt idx="897">
                  <c:v>-2.708474576271215E-3</c:v>
                </c:pt>
                <c:pt idx="898">
                  <c:v>-6.233898305084821E-3</c:v>
                </c:pt>
                <c:pt idx="899">
                  <c:v>-9.0474576271186748E-3</c:v>
                </c:pt>
                <c:pt idx="900">
                  <c:v>-1.1793220338983142E-2</c:v>
                </c:pt>
                <c:pt idx="901">
                  <c:v>-1.3725423728813663E-2</c:v>
                </c:pt>
                <c:pt idx="902">
                  <c:v>-1.7589830508474576E-2</c:v>
                </c:pt>
                <c:pt idx="903">
                  <c:v>-1.9589830508474581E-2</c:v>
                </c:pt>
                <c:pt idx="904">
                  <c:v>-2.3047457627118642E-2</c:v>
                </c:pt>
                <c:pt idx="905">
                  <c:v>-2.2233898305084925E-2</c:v>
                </c:pt>
                <c:pt idx="906">
                  <c:v>-1.7183050847457734E-2</c:v>
                </c:pt>
                <c:pt idx="907">
                  <c:v>-1.3589830508474577E-2</c:v>
                </c:pt>
                <c:pt idx="908">
                  <c:v>-1.2437288135593218E-2</c:v>
                </c:pt>
                <c:pt idx="909">
                  <c:v>-8.7084745762711861E-3</c:v>
                </c:pt>
                <c:pt idx="910">
                  <c:v>-5.8271186440677775E-3</c:v>
                </c:pt>
                <c:pt idx="911">
                  <c:v>-2.7762711864406792E-3</c:v>
                </c:pt>
                <c:pt idx="912">
                  <c:v>-6.4406779661017476E-5</c:v>
                </c:pt>
                <c:pt idx="913">
                  <c:v>3.5220338983051078E-3</c:v>
                </c:pt>
                <c:pt idx="914">
                  <c:v>6.5728813559322134E-3</c:v>
                </c:pt>
                <c:pt idx="915">
                  <c:v>9.5559322033899781E-3</c:v>
                </c:pt>
                <c:pt idx="916">
                  <c:v>1.2233898305084746E-2</c:v>
                </c:pt>
                <c:pt idx="917">
                  <c:v>1.4538983050847458E-2</c:v>
                </c:pt>
                <c:pt idx="918">
                  <c:v>1.8640677966101703E-2</c:v>
                </c:pt>
                <c:pt idx="919">
                  <c:v>2.0877966101695056E-2</c:v>
                </c:pt>
                <c:pt idx="920">
                  <c:v>2.2437288135593415E-2</c:v>
                </c:pt>
                <c:pt idx="921">
                  <c:v>2.121694915254238E-2</c:v>
                </c:pt>
                <c:pt idx="922">
                  <c:v>1.8471186440677981E-2</c:v>
                </c:pt>
                <c:pt idx="923">
                  <c:v>1.6132203389830509E-2</c:v>
                </c:pt>
                <c:pt idx="924">
                  <c:v>1.2369491525423718E-2</c:v>
                </c:pt>
                <c:pt idx="925">
                  <c:v>7.2847457627119071E-3</c:v>
                </c:pt>
                <c:pt idx="926">
                  <c:v>3.8610169491525609E-3</c:v>
                </c:pt>
                <c:pt idx="927">
                  <c:v>1.9288135593220485E-3</c:v>
                </c:pt>
                <c:pt idx="928">
                  <c:v>9.8305084745763549E-5</c:v>
                </c:pt>
                <c:pt idx="929">
                  <c:v>-3.2508474576271366E-3</c:v>
                </c:pt>
                <c:pt idx="930">
                  <c:v>-5.9627118644067795E-3</c:v>
                </c:pt>
                <c:pt idx="931">
                  <c:v>-9.2847457627118629E-3</c:v>
                </c:pt>
                <c:pt idx="932">
                  <c:v>-1.2538983050847458E-2</c:v>
                </c:pt>
                <c:pt idx="933">
                  <c:v>-1.4844067796610254E-2</c:v>
                </c:pt>
                <c:pt idx="934">
                  <c:v>-1.7352542372881356E-2</c:v>
                </c:pt>
                <c:pt idx="935">
                  <c:v>-1.9725423728813717E-2</c:v>
                </c:pt>
                <c:pt idx="936">
                  <c:v>-2.2979661016949256E-2</c:v>
                </c:pt>
                <c:pt idx="937">
                  <c:v>-2.0267796610169492E-2</c:v>
                </c:pt>
                <c:pt idx="938">
                  <c:v>-1.7420338983050846E-2</c:v>
                </c:pt>
                <c:pt idx="939">
                  <c:v>-1.3725423728813663E-2</c:v>
                </c:pt>
                <c:pt idx="940">
                  <c:v>-1.2335593220338984E-2</c:v>
                </c:pt>
                <c:pt idx="941">
                  <c:v>-8.6406779661016946E-3</c:v>
                </c:pt>
                <c:pt idx="942">
                  <c:v>-5.284745762711901E-3</c:v>
                </c:pt>
                <c:pt idx="943">
                  <c:v>-2.2677966101695177E-3</c:v>
                </c:pt>
                <c:pt idx="944">
                  <c:v>-6.4406779661017476E-5</c:v>
                </c:pt>
                <c:pt idx="945">
                  <c:v>4.0983050847457824E-3</c:v>
                </c:pt>
                <c:pt idx="946">
                  <c:v>7.8271186440677966E-3</c:v>
                </c:pt>
                <c:pt idx="947">
                  <c:v>1.2200000000000001E-2</c:v>
                </c:pt>
                <c:pt idx="948">
                  <c:v>1.1386440677966177E-2</c:v>
                </c:pt>
                <c:pt idx="949">
                  <c:v>4.6067796610169487E-3</c:v>
                </c:pt>
                <c:pt idx="950">
                  <c:v>0</c:v>
                </c:pt>
                <c:pt idx="951">
                  <c:v>-4.3355932203389827E-3</c:v>
                </c:pt>
                <c:pt idx="952">
                  <c:v>-7.8610169491525432E-3</c:v>
                </c:pt>
                <c:pt idx="953">
                  <c:v>-1.2572881355932304E-2</c:v>
                </c:pt>
                <c:pt idx="954">
                  <c:v>-9.6237288135593221E-3</c:v>
                </c:pt>
                <c:pt idx="955">
                  <c:v>-3.3525423728813612E-3</c:v>
                </c:pt>
                <c:pt idx="956">
                  <c:v>3.0508474576271408E-5</c:v>
                </c:pt>
                <c:pt idx="957">
                  <c:v>3.5559322033898392E-3</c:v>
                </c:pt>
                <c:pt idx="958">
                  <c:v>6.9457627118644817E-3</c:v>
                </c:pt>
                <c:pt idx="959">
                  <c:v>1.0233898305084747E-2</c:v>
                </c:pt>
                <c:pt idx="960">
                  <c:v>1.3081355932203421E-2</c:v>
                </c:pt>
                <c:pt idx="961">
                  <c:v>1.6403389830508579E-2</c:v>
                </c:pt>
                <c:pt idx="962">
                  <c:v>1.9183050847457809E-2</c:v>
                </c:pt>
                <c:pt idx="963">
                  <c:v>2.2877966101695148E-2</c:v>
                </c:pt>
                <c:pt idx="964">
                  <c:v>2.6708474576271211E-2</c:v>
                </c:pt>
                <c:pt idx="965">
                  <c:v>2.806440677966102E-2</c:v>
                </c:pt>
                <c:pt idx="966">
                  <c:v>2.6132203389830556E-2</c:v>
                </c:pt>
                <c:pt idx="967">
                  <c:v>2.2132203389830601E-2</c:v>
                </c:pt>
                <c:pt idx="968">
                  <c:v>1.9352542372881362E-2</c:v>
                </c:pt>
                <c:pt idx="969">
                  <c:v>1.4708474576271186E-2</c:v>
                </c:pt>
                <c:pt idx="970">
                  <c:v>9.8610169491525727E-3</c:v>
                </c:pt>
                <c:pt idx="971">
                  <c:v>6.3355932203389836E-3</c:v>
                </c:pt>
                <c:pt idx="972">
                  <c:v>5.5220338983050848E-3</c:v>
                </c:pt>
                <c:pt idx="973">
                  <c:v>3.2847457627118923E-3</c:v>
                </c:pt>
                <c:pt idx="974">
                  <c:v>3.6949152542373252E-4</c:v>
                </c:pt>
                <c:pt idx="975">
                  <c:v>-3.5220338983051078E-3</c:v>
                </c:pt>
                <c:pt idx="976">
                  <c:v>-6.9118644067797091E-3</c:v>
                </c:pt>
                <c:pt idx="977">
                  <c:v>-1.0132203389830509E-2</c:v>
                </c:pt>
                <c:pt idx="978">
                  <c:v>-1.2945762711864407E-2</c:v>
                </c:pt>
                <c:pt idx="979">
                  <c:v>-1.5623728813559412E-2</c:v>
                </c:pt>
                <c:pt idx="980">
                  <c:v>-1.8708474576271186E-2</c:v>
                </c:pt>
                <c:pt idx="981">
                  <c:v>-2.1759322033898305E-2</c:v>
                </c:pt>
                <c:pt idx="982">
                  <c:v>-2.3657627118644081E-2</c:v>
                </c:pt>
                <c:pt idx="983">
                  <c:v>-2.8640677966101692E-2</c:v>
                </c:pt>
                <c:pt idx="984">
                  <c:v>-2.4810169491525442E-2</c:v>
                </c:pt>
                <c:pt idx="985">
                  <c:v>-1.9352542372881362E-2</c:v>
                </c:pt>
                <c:pt idx="986">
                  <c:v>-1.7555932203389829E-2</c:v>
                </c:pt>
                <c:pt idx="987">
                  <c:v>-1.5420338983050851E-2</c:v>
                </c:pt>
                <c:pt idx="988">
                  <c:v>-1.206440677966102E-2</c:v>
                </c:pt>
                <c:pt idx="989">
                  <c:v>-9.1152542372882634E-3</c:v>
                </c:pt>
                <c:pt idx="990">
                  <c:v>-6.2000000000000336E-3</c:v>
                </c:pt>
                <c:pt idx="991">
                  <c:v>-2.4711864406779878E-3</c:v>
                </c:pt>
                <c:pt idx="992">
                  <c:v>3.0508474576271408E-5</c:v>
                </c:pt>
                <c:pt idx="993">
                  <c:v>3.9288135593220606E-3</c:v>
                </c:pt>
                <c:pt idx="994">
                  <c:v>7.9627118644067796E-3</c:v>
                </c:pt>
                <c:pt idx="995">
                  <c:v>1.111525423728822E-2</c:v>
                </c:pt>
                <c:pt idx="996">
                  <c:v>1.3420338983050849E-2</c:v>
                </c:pt>
                <c:pt idx="997">
                  <c:v>1.6064406779661023E-2</c:v>
                </c:pt>
                <c:pt idx="998">
                  <c:v>1.9420338983050865E-2</c:v>
                </c:pt>
                <c:pt idx="999">
                  <c:v>2.267457627118645E-2</c:v>
                </c:pt>
                <c:pt idx="1000">
                  <c:v>2.6606779661017092E-2</c:v>
                </c:pt>
                <c:pt idx="1001">
                  <c:v>2.7454237288135803E-2</c:v>
                </c:pt>
                <c:pt idx="1002">
                  <c:v>2.6810169491525492E-2</c:v>
                </c:pt>
                <c:pt idx="1003">
                  <c:v>2.3318644067796587E-2</c:v>
                </c:pt>
                <c:pt idx="1004">
                  <c:v>2.1284745762712051E-2</c:v>
                </c:pt>
                <c:pt idx="1005">
                  <c:v>1.7861016949152545E-2</c:v>
                </c:pt>
                <c:pt idx="1006">
                  <c:v>1.6132203389830509E-2</c:v>
                </c:pt>
                <c:pt idx="1007">
                  <c:v>1.1691525423728906E-2</c:v>
                </c:pt>
                <c:pt idx="1008">
                  <c:v>7.8610169491525432E-3</c:v>
                </c:pt>
                <c:pt idx="1009">
                  <c:v>6.4711864406779814E-3</c:v>
                </c:pt>
                <c:pt idx="1010">
                  <c:v>3.1491525423729141E-3</c:v>
                </c:pt>
                <c:pt idx="1011">
                  <c:v>1.6610169491525591E-4</c:v>
                </c:pt>
                <c:pt idx="1012">
                  <c:v>-3.5220338983051078E-3</c:v>
                </c:pt>
                <c:pt idx="1013">
                  <c:v>-6.8779661016949573E-3</c:v>
                </c:pt>
                <c:pt idx="1014">
                  <c:v>-1.0132203389830509E-2</c:v>
                </c:pt>
                <c:pt idx="1015">
                  <c:v>-1.3183050847457757E-2</c:v>
                </c:pt>
                <c:pt idx="1016">
                  <c:v>-1.5928813559322033E-2</c:v>
                </c:pt>
                <c:pt idx="1017">
                  <c:v>-1.881016949152553E-2</c:v>
                </c:pt>
                <c:pt idx="1018">
                  <c:v>-2.1962711864406782E-2</c:v>
                </c:pt>
                <c:pt idx="1019">
                  <c:v>-2.3488135593220411E-2</c:v>
                </c:pt>
                <c:pt idx="1020">
                  <c:v>-2.8572881355932167E-2</c:v>
                </c:pt>
                <c:pt idx="1021">
                  <c:v>-2.3454237288135601E-2</c:v>
                </c:pt>
                <c:pt idx="1022">
                  <c:v>-2.1081355932203574E-2</c:v>
                </c:pt>
                <c:pt idx="1023">
                  <c:v>-1.8640677966101703E-2</c:v>
                </c:pt>
                <c:pt idx="1024">
                  <c:v>-1.5013559322033921E-2</c:v>
                </c:pt>
                <c:pt idx="1025">
                  <c:v>-1.1928813559322043E-2</c:v>
                </c:pt>
                <c:pt idx="1026">
                  <c:v>-8.7084745762711861E-3</c:v>
                </c:pt>
                <c:pt idx="1027">
                  <c:v>-5.8949152542372655E-3</c:v>
                </c:pt>
                <c:pt idx="1028">
                  <c:v>-1.6610169491525591E-4</c:v>
                </c:pt>
                <c:pt idx="1029">
                  <c:v>3.5220338983051078E-3</c:v>
                </c:pt>
                <c:pt idx="1030">
                  <c:v>6.8101694915254588E-3</c:v>
                </c:pt>
                <c:pt idx="1031">
                  <c:v>9.8949152542373228E-3</c:v>
                </c:pt>
                <c:pt idx="1032">
                  <c:v>1.3013559322033972E-2</c:v>
                </c:pt>
                <c:pt idx="1033">
                  <c:v>1.6064406779661023E-2</c:v>
                </c:pt>
                <c:pt idx="1034">
                  <c:v>1.8945762711864423E-2</c:v>
                </c:pt>
                <c:pt idx="1035">
                  <c:v>2.2572881355932183E-2</c:v>
                </c:pt>
                <c:pt idx="1036">
                  <c:v>2.6776271186440812E-2</c:v>
                </c:pt>
                <c:pt idx="1037">
                  <c:v>2.7589830508474876E-2</c:v>
                </c:pt>
                <c:pt idx="1038">
                  <c:v>2.6301694915254241E-2</c:v>
                </c:pt>
                <c:pt idx="1039">
                  <c:v>2.3081355932203392E-2</c:v>
                </c:pt>
                <c:pt idx="1040">
                  <c:v>2.1149152542372891E-2</c:v>
                </c:pt>
                <c:pt idx="1041">
                  <c:v>1.9115254237288253E-2</c:v>
                </c:pt>
                <c:pt idx="1042">
                  <c:v>1.721694915254237E-2</c:v>
                </c:pt>
                <c:pt idx="1043">
                  <c:v>1.1793220338983142E-2</c:v>
                </c:pt>
                <c:pt idx="1044">
                  <c:v>6.0983050847457834E-3</c:v>
                </c:pt>
                <c:pt idx="1045">
                  <c:v>3.5898305084746058E-3</c:v>
                </c:pt>
                <c:pt idx="1046">
                  <c:v>2.3389830508474844E-4</c:v>
                </c:pt>
                <c:pt idx="1047">
                  <c:v>-3.4881355932203629E-3</c:v>
                </c:pt>
                <c:pt idx="1048">
                  <c:v>-6.4711864406779814E-3</c:v>
                </c:pt>
                <c:pt idx="1049">
                  <c:v>-1.0132203389830509E-2</c:v>
                </c:pt>
                <c:pt idx="1050">
                  <c:v>-1.3013559322033972E-2</c:v>
                </c:pt>
                <c:pt idx="1051">
                  <c:v>-1.5623728813559412E-2</c:v>
                </c:pt>
                <c:pt idx="1052">
                  <c:v>-1.9115254237288253E-2</c:v>
                </c:pt>
                <c:pt idx="1053">
                  <c:v>-2.1793220338983049E-2</c:v>
                </c:pt>
                <c:pt idx="1054">
                  <c:v>-2.3894915254237287E-2</c:v>
                </c:pt>
                <c:pt idx="1055">
                  <c:v>-2.8505084745762667E-2</c:v>
                </c:pt>
                <c:pt idx="1056">
                  <c:v>-2.5454237288135652E-2</c:v>
                </c:pt>
                <c:pt idx="1057">
                  <c:v>-1.9386440677966212E-2</c:v>
                </c:pt>
                <c:pt idx="1058">
                  <c:v>-1.725084745762712E-2</c:v>
                </c:pt>
                <c:pt idx="1059">
                  <c:v>-1.4708474576271186E-2</c:v>
                </c:pt>
                <c:pt idx="1060">
                  <c:v>-1.1250847457627123E-2</c:v>
                </c:pt>
                <c:pt idx="1061">
                  <c:v>-9.1152542372882634E-3</c:v>
                </c:pt>
                <c:pt idx="1062">
                  <c:v>-6.6745762711864255E-3</c:v>
                </c:pt>
                <c:pt idx="1063">
                  <c:v>-4.8101694915254414E-3</c:v>
                </c:pt>
                <c:pt idx="1064">
                  <c:v>-9.8305084745763549E-5</c:v>
                </c:pt>
                <c:pt idx="1065">
                  <c:v>5.5898305084745824E-3</c:v>
                </c:pt>
                <c:pt idx="1066">
                  <c:v>1.1928813559322043E-2</c:v>
                </c:pt>
                <c:pt idx="1067">
                  <c:v>1.4606779661017109E-2</c:v>
                </c:pt>
                <c:pt idx="1068">
                  <c:v>1.0538983050847458E-2</c:v>
                </c:pt>
                <c:pt idx="1069">
                  <c:v>5.7593220338983649E-3</c:v>
                </c:pt>
                <c:pt idx="1070">
                  <c:v>6.4406779661017476E-5</c:v>
                </c:pt>
                <c:pt idx="1071">
                  <c:v>-5.5898305084745824E-3</c:v>
                </c:pt>
                <c:pt idx="1072">
                  <c:v>-1.0132203389830509E-2</c:v>
                </c:pt>
                <c:pt idx="1073">
                  <c:v>-1.514915254237288E-2</c:v>
                </c:pt>
                <c:pt idx="1074">
                  <c:v>-1.0166101694915409E-2</c:v>
                </c:pt>
                <c:pt idx="1075">
                  <c:v>-7.6576271186441095E-3</c:v>
                </c:pt>
                <c:pt idx="1076">
                  <c:v>3.0508474576271408E-5</c:v>
                </c:pt>
                <c:pt idx="1077">
                  <c:v>5.6576271186440834E-3</c:v>
                </c:pt>
                <c:pt idx="1078">
                  <c:v>1.0471186440677981E-2</c:v>
                </c:pt>
                <c:pt idx="1079">
                  <c:v>1.3962711864406781E-2</c:v>
                </c:pt>
                <c:pt idx="1080">
                  <c:v>1.7420338983050846E-2</c:v>
                </c:pt>
                <c:pt idx="1081">
                  <c:v>2.0606779661017011E-2</c:v>
                </c:pt>
                <c:pt idx="1082">
                  <c:v>2.396271186440678E-2</c:v>
                </c:pt>
                <c:pt idx="1083">
                  <c:v>2.7725423728813602E-2</c:v>
                </c:pt>
                <c:pt idx="1084">
                  <c:v>3.2572881355932198E-2</c:v>
                </c:pt>
                <c:pt idx="1085">
                  <c:v>3.5179661016949151E-2</c:v>
                </c:pt>
                <c:pt idx="1086">
                  <c:v>3.3183050847457631E-2</c:v>
                </c:pt>
                <c:pt idx="1087">
                  <c:v>2.7386440677966212E-2</c:v>
                </c:pt>
                <c:pt idx="1088">
                  <c:v>2.6335593220338981E-2</c:v>
                </c:pt>
                <c:pt idx="1089">
                  <c:v>1.9827118644068015E-2</c:v>
                </c:pt>
                <c:pt idx="1090">
                  <c:v>1.4708474576271186E-2</c:v>
                </c:pt>
                <c:pt idx="1091">
                  <c:v>1.1861016949152581E-2</c:v>
                </c:pt>
                <c:pt idx="1092">
                  <c:v>8.9118644067796727E-3</c:v>
                </c:pt>
                <c:pt idx="1093">
                  <c:v>5.0135593220338994E-3</c:v>
                </c:pt>
                <c:pt idx="1094">
                  <c:v>-9.8305084745763549E-5</c:v>
                </c:pt>
                <c:pt idx="1095">
                  <c:v>-5.5220338983050848E-3</c:v>
                </c:pt>
                <c:pt idx="1096">
                  <c:v>-1.0538983050847458E-2</c:v>
                </c:pt>
                <c:pt idx="1097">
                  <c:v>-1.3962711864406781E-2</c:v>
                </c:pt>
                <c:pt idx="1098">
                  <c:v>-1.7183050847457734E-2</c:v>
                </c:pt>
                <c:pt idx="1099">
                  <c:v>-2.118305084745763E-2</c:v>
                </c:pt>
                <c:pt idx="1100">
                  <c:v>-2.4979661016949192E-2</c:v>
                </c:pt>
                <c:pt idx="1101">
                  <c:v>-2.8844067796610202E-2</c:v>
                </c:pt>
                <c:pt idx="1102">
                  <c:v>-3.1725423728813602E-2</c:v>
                </c:pt>
                <c:pt idx="1103">
                  <c:v>-3.6976271186440812E-2</c:v>
                </c:pt>
                <c:pt idx="1104">
                  <c:v>-3.1589830508474873E-2</c:v>
                </c:pt>
                <c:pt idx="1105">
                  <c:v>-2.7352542372881355E-2</c:v>
                </c:pt>
                <c:pt idx="1106">
                  <c:v>-2.5420338983050891E-2</c:v>
                </c:pt>
                <c:pt idx="1107">
                  <c:v>-2.3047457627118642E-2</c:v>
                </c:pt>
                <c:pt idx="1108">
                  <c:v>-2.0030508474576519E-2</c:v>
                </c:pt>
                <c:pt idx="1109">
                  <c:v>-1.514915254237288E-2</c:v>
                </c:pt>
                <c:pt idx="1110">
                  <c:v>-1.0267796610169501E-2</c:v>
                </c:pt>
                <c:pt idx="1111">
                  <c:v>-4.8101694915254414E-3</c:v>
                </c:pt>
                <c:pt idx="1112">
                  <c:v>0</c:v>
                </c:pt>
                <c:pt idx="1113">
                  <c:v>5.7593220338983649E-3</c:v>
                </c:pt>
                <c:pt idx="1114">
                  <c:v>1.0708474576271186E-2</c:v>
                </c:pt>
                <c:pt idx="1115">
                  <c:v>1.4810169491525443E-2</c:v>
                </c:pt>
                <c:pt idx="1116">
                  <c:v>2.0674576271186441E-2</c:v>
                </c:pt>
                <c:pt idx="1117">
                  <c:v>2.4166101694915228E-2</c:v>
                </c:pt>
                <c:pt idx="1118">
                  <c:v>2.7725423728813602E-2</c:v>
                </c:pt>
                <c:pt idx="1119">
                  <c:v>3.0572881355932183E-2</c:v>
                </c:pt>
                <c:pt idx="1120">
                  <c:v>3.3555932203389829E-2</c:v>
                </c:pt>
                <c:pt idx="1121">
                  <c:v>3.6094915254237289E-2</c:v>
                </c:pt>
                <c:pt idx="1122">
                  <c:v>3.2911864406779963E-2</c:v>
                </c:pt>
                <c:pt idx="1123">
                  <c:v>2.9928813559322042E-2</c:v>
                </c:pt>
                <c:pt idx="1124">
                  <c:v>2.7149152542372892E-2</c:v>
                </c:pt>
                <c:pt idx="1125">
                  <c:v>2.3250847457627337E-2</c:v>
                </c:pt>
                <c:pt idx="1126">
                  <c:v>1.8640677966101703E-2</c:v>
                </c:pt>
                <c:pt idx="1127">
                  <c:v>1.4606779661017109E-2</c:v>
                </c:pt>
                <c:pt idx="1128">
                  <c:v>1.3047457627118743E-2</c:v>
                </c:pt>
                <c:pt idx="1129">
                  <c:v>4.7423728813559404E-3</c:v>
                </c:pt>
                <c:pt idx="1130">
                  <c:v>-9.8305084745763549E-5</c:v>
                </c:pt>
                <c:pt idx="1131">
                  <c:v>-5.5559322033898314E-3</c:v>
                </c:pt>
                <c:pt idx="1132">
                  <c:v>-1.0572881355932304E-2</c:v>
                </c:pt>
                <c:pt idx="1133">
                  <c:v>-1.4200000000000001E-2</c:v>
                </c:pt>
                <c:pt idx="1134">
                  <c:v>-1.7284745762711867E-2</c:v>
                </c:pt>
                <c:pt idx="1135">
                  <c:v>-2.0606779661017011E-2</c:v>
                </c:pt>
                <c:pt idx="1136">
                  <c:v>-2.4166101694915228E-2</c:v>
                </c:pt>
                <c:pt idx="1137">
                  <c:v>-2.7420338983051042E-2</c:v>
                </c:pt>
                <c:pt idx="1138">
                  <c:v>-3.0979661016949211E-2</c:v>
                </c:pt>
                <c:pt idx="1139">
                  <c:v>-3.7010169491525496E-2</c:v>
                </c:pt>
                <c:pt idx="1140">
                  <c:v>-3.2742372881356237E-2</c:v>
                </c:pt>
                <c:pt idx="1141">
                  <c:v>-2.8132203389830506E-2</c:v>
                </c:pt>
                <c:pt idx="1142">
                  <c:v>-2.5555932203389836E-2</c:v>
                </c:pt>
                <c:pt idx="1143">
                  <c:v>-2.0606779661017011E-2</c:v>
                </c:pt>
                <c:pt idx="1144">
                  <c:v>-1.6335593220338982E-2</c:v>
                </c:pt>
                <c:pt idx="1145">
                  <c:v>-1.0233898305084747E-2</c:v>
                </c:pt>
                <c:pt idx="1146">
                  <c:v>-7.1491525423728833E-3</c:v>
                </c:pt>
                <c:pt idx="1147">
                  <c:v>-2.742372881355956E-3</c:v>
                </c:pt>
                <c:pt idx="1148">
                  <c:v>6.4406779661017476E-5</c:v>
                </c:pt>
                <c:pt idx="1149">
                  <c:v>5.5559322033898314E-3</c:v>
                </c:pt>
                <c:pt idx="1150">
                  <c:v>1.0572881355932304E-2</c:v>
                </c:pt>
                <c:pt idx="1151">
                  <c:v>1.41661016949154E-2</c:v>
                </c:pt>
                <c:pt idx="1152">
                  <c:v>1.7759322033898302E-2</c:v>
                </c:pt>
                <c:pt idx="1153">
                  <c:v>2.0844067796610216E-2</c:v>
                </c:pt>
                <c:pt idx="1154">
                  <c:v>2.3759322033898307E-2</c:v>
                </c:pt>
                <c:pt idx="1155">
                  <c:v>2.779322033898305E-2</c:v>
                </c:pt>
                <c:pt idx="1156">
                  <c:v>3.3047457627118644E-2</c:v>
                </c:pt>
                <c:pt idx="1157">
                  <c:v>3.5993220338983056E-2</c:v>
                </c:pt>
                <c:pt idx="1158">
                  <c:v>3.2776271186440692E-2</c:v>
                </c:pt>
                <c:pt idx="1159">
                  <c:v>2.9318644067796593E-2</c:v>
                </c:pt>
                <c:pt idx="1160">
                  <c:v>2.3149152542372878E-2</c:v>
                </c:pt>
                <c:pt idx="1161">
                  <c:v>1.8030508474576271E-2</c:v>
                </c:pt>
                <c:pt idx="1162">
                  <c:v>1.2200000000000001E-2</c:v>
                </c:pt>
                <c:pt idx="1163">
                  <c:v>4.8779661016949433E-3</c:v>
                </c:pt>
                <c:pt idx="1164">
                  <c:v>1.8610169491525552E-3</c:v>
                </c:pt>
                <c:pt idx="1165">
                  <c:v>-1.3220338983050867E-4</c:v>
                </c:pt>
                <c:pt idx="1166">
                  <c:v>-4.3355932203389827E-3</c:v>
                </c:pt>
                <c:pt idx="1167">
                  <c:v>-7.3525423728813847E-3</c:v>
                </c:pt>
                <c:pt idx="1168">
                  <c:v>-1.2233898305084746E-2</c:v>
                </c:pt>
                <c:pt idx="1169">
                  <c:v>-1.3894915254237377E-2</c:v>
                </c:pt>
                <c:pt idx="1170">
                  <c:v>-1.7589830508474576E-2</c:v>
                </c:pt>
                <c:pt idx="1171">
                  <c:v>-2.0674576271186441E-2</c:v>
                </c:pt>
                <c:pt idx="1172">
                  <c:v>-2.4132203389830506E-2</c:v>
                </c:pt>
                <c:pt idx="1173">
                  <c:v>-2.7488135593220581E-2</c:v>
                </c:pt>
                <c:pt idx="1174">
                  <c:v>-3.0979661016949211E-2</c:v>
                </c:pt>
                <c:pt idx="1175">
                  <c:v>-3.6942372881356239E-2</c:v>
                </c:pt>
                <c:pt idx="1176">
                  <c:v>-3.4298305084745816E-2</c:v>
                </c:pt>
                <c:pt idx="1177">
                  <c:v>-2.7352542372881355E-2</c:v>
                </c:pt>
                <c:pt idx="1178">
                  <c:v>-2.5115254237288127E-2</c:v>
                </c:pt>
                <c:pt idx="1179">
                  <c:v>-2.3759322033898307E-2</c:v>
                </c:pt>
                <c:pt idx="1180">
                  <c:v>-2.0098305084745912E-2</c:v>
                </c:pt>
                <c:pt idx="1181">
                  <c:v>-1.6708474576271184E-2</c:v>
                </c:pt>
                <c:pt idx="1182">
                  <c:v>-1.3623728813559416E-2</c:v>
                </c:pt>
                <c:pt idx="1183">
                  <c:v>-9.8949152542373228E-3</c:v>
                </c:pt>
              </c:numCache>
            </c:numRef>
          </c:xVal>
          <c:yVal>
            <c:numRef>
              <c:f>Sheet1!$BL$4:$BL$1187</c:f>
              <c:numCache>
                <c:formatCode>General</c:formatCode>
                <c:ptCount val="1184"/>
                <c:pt idx="0">
                  <c:v>0</c:v>
                </c:pt>
                <c:pt idx="1">
                  <c:v>1.42</c:v>
                </c:pt>
                <c:pt idx="2">
                  <c:v>1.9100000000000001</c:v>
                </c:pt>
                <c:pt idx="3">
                  <c:v>2.4099999999999997</c:v>
                </c:pt>
                <c:pt idx="4">
                  <c:v>2.84</c:v>
                </c:pt>
                <c:pt idx="5">
                  <c:v>3.3099999999999987</c:v>
                </c:pt>
                <c:pt idx="6">
                  <c:v>3.8299999999999987</c:v>
                </c:pt>
                <c:pt idx="7">
                  <c:v>4.3</c:v>
                </c:pt>
                <c:pt idx="8">
                  <c:v>2.3099999999999987</c:v>
                </c:pt>
                <c:pt idx="9">
                  <c:v>1.48</c:v>
                </c:pt>
                <c:pt idx="10">
                  <c:v>0.89</c:v>
                </c:pt>
                <c:pt idx="11">
                  <c:v>0.43000000000000038</c:v>
                </c:pt>
                <c:pt idx="12">
                  <c:v>-9.0000000000000024E-2</c:v>
                </c:pt>
                <c:pt idx="13">
                  <c:v>-0.62000000000000322</c:v>
                </c:pt>
                <c:pt idx="14">
                  <c:v>-0.99</c:v>
                </c:pt>
                <c:pt idx="15">
                  <c:v>-0.92</c:v>
                </c:pt>
                <c:pt idx="16">
                  <c:v>-0.95000000000000062</c:v>
                </c:pt>
                <c:pt idx="17">
                  <c:v>-0.92</c:v>
                </c:pt>
                <c:pt idx="18">
                  <c:v>-0.92</c:v>
                </c:pt>
                <c:pt idx="19">
                  <c:v>-0.92</c:v>
                </c:pt>
                <c:pt idx="20">
                  <c:v>-0.92</c:v>
                </c:pt>
                <c:pt idx="21">
                  <c:v>-0.95000000000000062</c:v>
                </c:pt>
                <c:pt idx="22">
                  <c:v>-9.0000000000000024E-2</c:v>
                </c:pt>
                <c:pt idx="23">
                  <c:v>-9.0000000000000024E-2</c:v>
                </c:pt>
                <c:pt idx="24">
                  <c:v>-6.0000000000000032E-2</c:v>
                </c:pt>
                <c:pt idx="25">
                  <c:v>-3.0000000000000002E-2</c:v>
                </c:pt>
                <c:pt idx="26">
                  <c:v>-6.0000000000000032E-2</c:v>
                </c:pt>
                <c:pt idx="27">
                  <c:v>0.36000000000000032</c:v>
                </c:pt>
                <c:pt idx="28">
                  <c:v>0.52</c:v>
                </c:pt>
                <c:pt idx="29">
                  <c:v>1.29</c:v>
                </c:pt>
                <c:pt idx="30">
                  <c:v>1.85</c:v>
                </c:pt>
                <c:pt idx="31">
                  <c:v>2.48</c:v>
                </c:pt>
                <c:pt idx="32">
                  <c:v>3.04</c:v>
                </c:pt>
                <c:pt idx="33">
                  <c:v>4.4000000000000004</c:v>
                </c:pt>
                <c:pt idx="34">
                  <c:v>4.79</c:v>
                </c:pt>
                <c:pt idx="35">
                  <c:v>5.1899999999999995</c:v>
                </c:pt>
                <c:pt idx="36">
                  <c:v>5.52</c:v>
                </c:pt>
                <c:pt idx="37">
                  <c:v>3.3099999999999987</c:v>
                </c:pt>
                <c:pt idx="38">
                  <c:v>2.9699999999999998</c:v>
                </c:pt>
                <c:pt idx="39">
                  <c:v>2.64</c:v>
                </c:pt>
                <c:pt idx="40">
                  <c:v>1.35</c:v>
                </c:pt>
                <c:pt idx="41">
                  <c:v>0.82000000000000062</c:v>
                </c:pt>
                <c:pt idx="42">
                  <c:v>-0.89</c:v>
                </c:pt>
                <c:pt idx="43">
                  <c:v>-0.86000000000000065</c:v>
                </c:pt>
                <c:pt idx="44">
                  <c:v>-0.82000000000000062</c:v>
                </c:pt>
                <c:pt idx="45">
                  <c:v>-0.86000000000000065</c:v>
                </c:pt>
                <c:pt idx="46">
                  <c:v>-0.89</c:v>
                </c:pt>
                <c:pt idx="47">
                  <c:v>-0.89</c:v>
                </c:pt>
                <c:pt idx="48">
                  <c:v>-0.99</c:v>
                </c:pt>
                <c:pt idx="49">
                  <c:v>-0.95000000000000062</c:v>
                </c:pt>
                <c:pt idx="50">
                  <c:v>-0.86000000000000065</c:v>
                </c:pt>
                <c:pt idx="51">
                  <c:v>-0.16</c:v>
                </c:pt>
                <c:pt idx="52">
                  <c:v>-9.0000000000000024E-2</c:v>
                </c:pt>
                <c:pt idx="53">
                  <c:v>-3.0000000000000002E-2</c:v>
                </c:pt>
                <c:pt idx="54">
                  <c:v>0</c:v>
                </c:pt>
                <c:pt idx="55">
                  <c:v>0</c:v>
                </c:pt>
                <c:pt idx="56">
                  <c:v>0.52</c:v>
                </c:pt>
                <c:pt idx="57">
                  <c:v>1.78</c:v>
                </c:pt>
                <c:pt idx="58">
                  <c:v>2.9099999999999997</c:v>
                </c:pt>
                <c:pt idx="59">
                  <c:v>4.2</c:v>
                </c:pt>
                <c:pt idx="60">
                  <c:v>5.49</c:v>
                </c:pt>
                <c:pt idx="61">
                  <c:v>6.35</c:v>
                </c:pt>
                <c:pt idx="62">
                  <c:v>6.78</c:v>
                </c:pt>
                <c:pt idx="63">
                  <c:v>7.18</c:v>
                </c:pt>
                <c:pt idx="64">
                  <c:v>4.9300000000000024</c:v>
                </c:pt>
                <c:pt idx="65">
                  <c:v>4.63</c:v>
                </c:pt>
                <c:pt idx="66">
                  <c:v>2.7800000000000002</c:v>
                </c:pt>
                <c:pt idx="67">
                  <c:v>1.1900000000000064</c:v>
                </c:pt>
                <c:pt idx="68">
                  <c:v>0</c:v>
                </c:pt>
                <c:pt idx="69">
                  <c:v>-0.86000000000000065</c:v>
                </c:pt>
                <c:pt idx="70">
                  <c:v>-0.86000000000000065</c:v>
                </c:pt>
                <c:pt idx="71">
                  <c:v>-0.86000000000000065</c:v>
                </c:pt>
                <c:pt idx="72">
                  <c:v>-1.85</c:v>
                </c:pt>
                <c:pt idx="73">
                  <c:v>-4.03</c:v>
                </c:pt>
                <c:pt idx="74">
                  <c:v>-4.76</c:v>
                </c:pt>
                <c:pt idx="75">
                  <c:v>-5.92</c:v>
                </c:pt>
                <c:pt idx="76">
                  <c:v>-6.35</c:v>
                </c:pt>
                <c:pt idx="77">
                  <c:v>-3.3099999999999987</c:v>
                </c:pt>
                <c:pt idx="78">
                  <c:v>-2.15</c:v>
                </c:pt>
                <c:pt idx="79">
                  <c:v>-0.39000000000000185</c:v>
                </c:pt>
                <c:pt idx="80">
                  <c:v>0.26</c:v>
                </c:pt>
                <c:pt idx="81">
                  <c:v>0.69000000000000061</c:v>
                </c:pt>
                <c:pt idx="82">
                  <c:v>2.15</c:v>
                </c:pt>
                <c:pt idx="83">
                  <c:v>2.21</c:v>
                </c:pt>
                <c:pt idx="84">
                  <c:v>3.27</c:v>
                </c:pt>
                <c:pt idx="85">
                  <c:v>4.2</c:v>
                </c:pt>
                <c:pt idx="86">
                  <c:v>5.46</c:v>
                </c:pt>
                <c:pt idx="87">
                  <c:v>6.28</c:v>
                </c:pt>
                <c:pt idx="88">
                  <c:v>7.05</c:v>
                </c:pt>
                <c:pt idx="89">
                  <c:v>7.48</c:v>
                </c:pt>
                <c:pt idx="90">
                  <c:v>3.9299999999999997</c:v>
                </c:pt>
                <c:pt idx="91">
                  <c:v>3.8299999999999987</c:v>
                </c:pt>
                <c:pt idx="92">
                  <c:v>2.3499999999999988</c:v>
                </c:pt>
                <c:pt idx="93">
                  <c:v>0.39000000000000185</c:v>
                </c:pt>
                <c:pt idx="94">
                  <c:v>3.0000000000000002E-2</c:v>
                </c:pt>
                <c:pt idx="95">
                  <c:v>-0.72000000000000064</c:v>
                </c:pt>
                <c:pt idx="96">
                  <c:v>-0.86000000000000065</c:v>
                </c:pt>
                <c:pt idx="97">
                  <c:v>-2.0499999999999998</c:v>
                </c:pt>
                <c:pt idx="98">
                  <c:v>-2.84</c:v>
                </c:pt>
                <c:pt idx="99">
                  <c:v>-3.57</c:v>
                </c:pt>
                <c:pt idx="100">
                  <c:v>-4.33</c:v>
                </c:pt>
                <c:pt idx="101">
                  <c:v>-5.09</c:v>
                </c:pt>
                <c:pt idx="102">
                  <c:v>-6.18</c:v>
                </c:pt>
                <c:pt idx="103">
                  <c:v>-2.8699999999999997</c:v>
                </c:pt>
                <c:pt idx="104">
                  <c:v>-1.9800000000000071</c:v>
                </c:pt>
                <c:pt idx="105">
                  <c:v>-0.39000000000000185</c:v>
                </c:pt>
                <c:pt idx="106">
                  <c:v>0.19</c:v>
                </c:pt>
                <c:pt idx="107">
                  <c:v>0.29000000000000031</c:v>
                </c:pt>
                <c:pt idx="108">
                  <c:v>1.1499999999999928</c:v>
                </c:pt>
                <c:pt idx="109">
                  <c:v>2.21</c:v>
                </c:pt>
                <c:pt idx="110">
                  <c:v>3.27</c:v>
                </c:pt>
                <c:pt idx="111">
                  <c:v>4.0999999999999996</c:v>
                </c:pt>
                <c:pt idx="112">
                  <c:v>4.26</c:v>
                </c:pt>
                <c:pt idx="113">
                  <c:v>6.18</c:v>
                </c:pt>
                <c:pt idx="114">
                  <c:v>6.85</c:v>
                </c:pt>
                <c:pt idx="115">
                  <c:v>7.34</c:v>
                </c:pt>
                <c:pt idx="116">
                  <c:v>4.46</c:v>
                </c:pt>
                <c:pt idx="117">
                  <c:v>4.0999999999999996</c:v>
                </c:pt>
                <c:pt idx="118">
                  <c:v>3.64</c:v>
                </c:pt>
                <c:pt idx="119">
                  <c:v>2.2799999999999998</c:v>
                </c:pt>
                <c:pt idx="120">
                  <c:v>1.0900000000000001</c:v>
                </c:pt>
                <c:pt idx="121">
                  <c:v>-0.56000000000000005</c:v>
                </c:pt>
                <c:pt idx="122">
                  <c:v>-0.89</c:v>
                </c:pt>
                <c:pt idx="123">
                  <c:v>-1.6500000000000001</c:v>
                </c:pt>
                <c:pt idx="124">
                  <c:v>-2.71</c:v>
                </c:pt>
                <c:pt idx="125">
                  <c:v>-3.44</c:v>
                </c:pt>
                <c:pt idx="126">
                  <c:v>-4.2</c:v>
                </c:pt>
                <c:pt idx="127">
                  <c:v>-4.96</c:v>
                </c:pt>
                <c:pt idx="128">
                  <c:v>-6.02</c:v>
                </c:pt>
                <c:pt idx="129">
                  <c:v>-3.7</c:v>
                </c:pt>
                <c:pt idx="130">
                  <c:v>-2.11</c:v>
                </c:pt>
                <c:pt idx="131">
                  <c:v>-0.86000000000000065</c:v>
                </c:pt>
                <c:pt idx="132">
                  <c:v>0.29000000000000031</c:v>
                </c:pt>
                <c:pt idx="133">
                  <c:v>0.29000000000000031</c:v>
                </c:pt>
                <c:pt idx="134">
                  <c:v>2.3499999999999988</c:v>
                </c:pt>
                <c:pt idx="135">
                  <c:v>2.1800000000000002</c:v>
                </c:pt>
                <c:pt idx="136">
                  <c:v>3.21</c:v>
                </c:pt>
                <c:pt idx="137">
                  <c:v>4.03</c:v>
                </c:pt>
                <c:pt idx="138">
                  <c:v>1.72</c:v>
                </c:pt>
                <c:pt idx="139">
                  <c:v>0.82000000000000062</c:v>
                </c:pt>
                <c:pt idx="140">
                  <c:v>-0.26</c:v>
                </c:pt>
                <c:pt idx="141">
                  <c:v>-0.79</c:v>
                </c:pt>
                <c:pt idx="142">
                  <c:v>-2.38</c:v>
                </c:pt>
                <c:pt idx="143">
                  <c:v>-3.04</c:v>
                </c:pt>
                <c:pt idx="144">
                  <c:v>-0.36000000000000032</c:v>
                </c:pt>
                <c:pt idx="145">
                  <c:v>0.23</c:v>
                </c:pt>
                <c:pt idx="146">
                  <c:v>1.1900000000000064</c:v>
                </c:pt>
                <c:pt idx="147">
                  <c:v>2.21</c:v>
                </c:pt>
                <c:pt idx="148">
                  <c:v>3.27</c:v>
                </c:pt>
                <c:pt idx="149">
                  <c:v>4.2300000000000004</c:v>
                </c:pt>
                <c:pt idx="150">
                  <c:v>5.29</c:v>
                </c:pt>
                <c:pt idx="151">
                  <c:v>7.34</c:v>
                </c:pt>
                <c:pt idx="152">
                  <c:v>7.94</c:v>
                </c:pt>
                <c:pt idx="153">
                  <c:v>8.4</c:v>
                </c:pt>
                <c:pt idx="154">
                  <c:v>8.5</c:v>
                </c:pt>
                <c:pt idx="155">
                  <c:v>6.35</c:v>
                </c:pt>
                <c:pt idx="156">
                  <c:v>6.22</c:v>
                </c:pt>
                <c:pt idx="157">
                  <c:v>5.46</c:v>
                </c:pt>
                <c:pt idx="158">
                  <c:v>3.17</c:v>
                </c:pt>
                <c:pt idx="159">
                  <c:v>2.2799999999999998</c:v>
                </c:pt>
                <c:pt idx="160">
                  <c:v>0.86000000000000065</c:v>
                </c:pt>
                <c:pt idx="161">
                  <c:v>-0.72000000000000064</c:v>
                </c:pt>
                <c:pt idx="162">
                  <c:v>-0.89</c:v>
                </c:pt>
                <c:pt idx="163">
                  <c:v>-2.21</c:v>
                </c:pt>
                <c:pt idx="164">
                  <c:v>-3.14</c:v>
                </c:pt>
                <c:pt idx="165">
                  <c:v>-3.8</c:v>
                </c:pt>
                <c:pt idx="166">
                  <c:v>-4.63</c:v>
                </c:pt>
                <c:pt idx="167">
                  <c:v>-5.6599999999999975</c:v>
                </c:pt>
                <c:pt idx="168">
                  <c:v>-6.55</c:v>
                </c:pt>
                <c:pt idx="169">
                  <c:v>-7.21</c:v>
                </c:pt>
                <c:pt idx="170">
                  <c:v>-3.34</c:v>
                </c:pt>
                <c:pt idx="171">
                  <c:v>-2.5099999999999998</c:v>
                </c:pt>
                <c:pt idx="172">
                  <c:v>-2.58</c:v>
                </c:pt>
                <c:pt idx="173">
                  <c:v>-1.45</c:v>
                </c:pt>
                <c:pt idx="174">
                  <c:v>-0.46</c:v>
                </c:pt>
                <c:pt idx="175">
                  <c:v>0.33000000000000207</c:v>
                </c:pt>
                <c:pt idx="176">
                  <c:v>1.52</c:v>
                </c:pt>
                <c:pt idx="177">
                  <c:v>2.58</c:v>
                </c:pt>
                <c:pt idx="178">
                  <c:v>3.21</c:v>
                </c:pt>
                <c:pt idx="179">
                  <c:v>4.2300000000000004</c:v>
                </c:pt>
                <c:pt idx="180">
                  <c:v>5.03</c:v>
                </c:pt>
                <c:pt idx="181">
                  <c:v>7.01</c:v>
                </c:pt>
                <c:pt idx="182">
                  <c:v>7.67</c:v>
                </c:pt>
                <c:pt idx="183">
                  <c:v>8.27</c:v>
                </c:pt>
                <c:pt idx="184">
                  <c:v>6.05</c:v>
                </c:pt>
                <c:pt idx="185">
                  <c:v>6.02</c:v>
                </c:pt>
                <c:pt idx="186">
                  <c:v>4.26</c:v>
                </c:pt>
                <c:pt idx="187">
                  <c:v>3.04</c:v>
                </c:pt>
                <c:pt idx="188">
                  <c:v>1.25</c:v>
                </c:pt>
                <c:pt idx="189">
                  <c:v>0.66000000000000414</c:v>
                </c:pt>
                <c:pt idx="190">
                  <c:v>0.13</c:v>
                </c:pt>
                <c:pt idx="191">
                  <c:v>-0.79</c:v>
                </c:pt>
                <c:pt idx="192">
                  <c:v>-0.76000000000000356</c:v>
                </c:pt>
                <c:pt idx="193">
                  <c:v>-2.1800000000000002</c:v>
                </c:pt>
                <c:pt idx="194">
                  <c:v>-3.01</c:v>
                </c:pt>
                <c:pt idx="195">
                  <c:v>-3.8</c:v>
                </c:pt>
                <c:pt idx="196">
                  <c:v>-4.9300000000000024</c:v>
                </c:pt>
                <c:pt idx="197">
                  <c:v>-5.52</c:v>
                </c:pt>
                <c:pt idx="198">
                  <c:v>-6.28</c:v>
                </c:pt>
                <c:pt idx="199">
                  <c:v>-7.24</c:v>
                </c:pt>
                <c:pt idx="200">
                  <c:v>-4.6599999999999975</c:v>
                </c:pt>
                <c:pt idx="201">
                  <c:v>-3.34</c:v>
                </c:pt>
                <c:pt idx="202">
                  <c:v>-2.4099999999999997</c:v>
                </c:pt>
                <c:pt idx="203">
                  <c:v>-1.62</c:v>
                </c:pt>
                <c:pt idx="204">
                  <c:v>-9.0000000000000024E-2</c:v>
                </c:pt>
                <c:pt idx="205">
                  <c:v>0.33000000000000207</c:v>
                </c:pt>
                <c:pt idx="206">
                  <c:v>1.75</c:v>
                </c:pt>
                <c:pt idx="207">
                  <c:v>3.3099999999999987</c:v>
                </c:pt>
                <c:pt idx="208">
                  <c:v>3.67</c:v>
                </c:pt>
                <c:pt idx="209">
                  <c:v>4</c:v>
                </c:pt>
                <c:pt idx="210">
                  <c:v>4.96</c:v>
                </c:pt>
                <c:pt idx="211">
                  <c:v>6.78</c:v>
                </c:pt>
                <c:pt idx="212">
                  <c:v>7.44</c:v>
                </c:pt>
                <c:pt idx="213">
                  <c:v>8.0400000000000009</c:v>
                </c:pt>
                <c:pt idx="214">
                  <c:v>8.27</c:v>
                </c:pt>
                <c:pt idx="215">
                  <c:v>5.92</c:v>
                </c:pt>
                <c:pt idx="216">
                  <c:v>5.39</c:v>
                </c:pt>
                <c:pt idx="217">
                  <c:v>3.01</c:v>
                </c:pt>
                <c:pt idx="218">
                  <c:v>2.15</c:v>
                </c:pt>
                <c:pt idx="219">
                  <c:v>0.52</c:v>
                </c:pt>
                <c:pt idx="220">
                  <c:v>0.29000000000000031</c:v>
                </c:pt>
                <c:pt idx="221">
                  <c:v>-0.69000000000000061</c:v>
                </c:pt>
                <c:pt idx="222">
                  <c:v>-0.72000000000000064</c:v>
                </c:pt>
                <c:pt idx="223">
                  <c:v>-2.15</c:v>
                </c:pt>
                <c:pt idx="224">
                  <c:v>-3.21</c:v>
                </c:pt>
                <c:pt idx="225">
                  <c:v>-3.67</c:v>
                </c:pt>
                <c:pt idx="226">
                  <c:v>-4.53</c:v>
                </c:pt>
                <c:pt idx="227">
                  <c:v>-5.29</c:v>
                </c:pt>
                <c:pt idx="228">
                  <c:v>-6.22</c:v>
                </c:pt>
                <c:pt idx="229">
                  <c:v>-7.24</c:v>
                </c:pt>
                <c:pt idx="230">
                  <c:v>-3.9</c:v>
                </c:pt>
                <c:pt idx="231">
                  <c:v>-3.6</c:v>
                </c:pt>
                <c:pt idx="232">
                  <c:v>-2.5099999999999998</c:v>
                </c:pt>
                <c:pt idx="233">
                  <c:v>-0.52</c:v>
                </c:pt>
                <c:pt idx="234">
                  <c:v>0.33000000000000207</c:v>
                </c:pt>
                <c:pt idx="235">
                  <c:v>0.33000000000000207</c:v>
                </c:pt>
                <c:pt idx="236">
                  <c:v>1.45</c:v>
                </c:pt>
                <c:pt idx="237">
                  <c:v>2.71</c:v>
                </c:pt>
                <c:pt idx="238">
                  <c:v>3.67</c:v>
                </c:pt>
                <c:pt idx="239">
                  <c:v>4.7</c:v>
                </c:pt>
                <c:pt idx="240">
                  <c:v>2.48</c:v>
                </c:pt>
                <c:pt idx="241">
                  <c:v>1.1900000000000064</c:v>
                </c:pt>
                <c:pt idx="242">
                  <c:v>-0.39000000000000185</c:v>
                </c:pt>
                <c:pt idx="243">
                  <c:v>-0.76000000000000356</c:v>
                </c:pt>
                <c:pt idx="244">
                  <c:v>-2.8699999999999997</c:v>
                </c:pt>
                <c:pt idx="245">
                  <c:v>-3.74</c:v>
                </c:pt>
                <c:pt idx="246">
                  <c:v>-1.55</c:v>
                </c:pt>
                <c:pt idx="247">
                  <c:v>0.26</c:v>
                </c:pt>
                <c:pt idx="248">
                  <c:v>1.48</c:v>
                </c:pt>
                <c:pt idx="249">
                  <c:v>2.94</c:v>
                </c:pt>
                <c:pt idx="250">
                  <c:v>4.26</c:v>
                </c:pt>
                <c:pt idx="251">
                  <c:v>5.72</c:v>
                </c:pt>
                <c:pt idx="252">
                  <c:v>8.3000000000000007</c:v>
                </c:pt>
                <c:pt idx="253">
                  <c:v>9.2000000000000011</c:v>
                </c:pt>
                <c:pt idx="254">
                  <c:v>10.360000000000024</c:v>
                </c:pt>
                <c:pt idx="255">
                  <c:v>10.719999999999999</c:v>
                </c:pt>
                <c:pt idx="256">
                  <c:v>7.6099999999999985</c:v>
                </c:pt>
                <c:pt idx="257">
                  <c:v>7.01</c:v>
                </c:pt>
                <c:pt idx="258">
                  <c:v>4.9300000000000024</c:v>
                </c:pt>
                <c:pt idx="259">
                  <c:v>3.17</c:v>
                </c:pt>
                <c:pt idx="260">
                  <c:v>1.9800000000000071</c:v>
                </c:pt>
                <c:pt idx="261">
                  <c:v>0.62000000000000322</c:v>
                </c:pt>
                <c:pt idx="262">
                  <c:v>-0.82000000000000062</c:v>
                </c:pt>
                <c:pt idx="263">
                  <c:v>-0.95000000000000062</c:v>
                </c:pt>
                <c:pt idx="264">
                  <c:v>-3.54</c:v>
                </c:pt>
                <c:pt idx="265">
                  <c:v>-4.99</c:v>
                </c:pt>
                <c:pt idx="266">
                  <c:v>-6.35</c:v>
                </c:pt>
                <c:pt idx="267">
                  <c:v>-7.74</c:v>
                </c:pt>
                <c:pt idx="268">
                  <c:v>-8.9</c:v>
                </c:pt>
                <c:pt idx="269">
                  <c:v>-9.16</c:v>
                </c:pt>
                <c:pt idx="270">
                  <c:v>-6.18</c:v>
                </c:pt>
                <c:pt idx="271">
                  <c:v>-5.56</c:v>
                </c:pt>
                <c:pt idx="272">
                  <c:v>-3.4699999999999998</c:v>
                </c:pt>
                <c:pt idx="273">
                  <c:v>-2.3499999999999988</c:v>
                </c:pt>
                <c:pt idx="274">
                  <c:v>-0.52</c:v>
                </c:pt>
                <c:pt idx="275">
                  <c:v>0.43000000000000038</c:v>
                </c:pt>
                <c:pt idx="276">
                  <c:v>1.82</c:v>
                </c:pt>
                <c:pt idx="277">
                  <c:v>2.84</c:v>
                </c:pt>
                <c:pt idx="278">
                  <c:v>4.17</c:v>
                </c:pt>
                <c:pt idx="279">
                  <c:v>5.46</c:v>
                </c:pt>
                <c:pt idx="280">
                  <c:v>8.07</c:v>
                </c:pt>
                <c:pt idx="281">
                  <c:v>8.7299999999999986</c:v>
                </c:pt>
                <c:pt idx="282">
                  <c:v>9.9600000000000026</c:v>
                </c:pt>
                <c:pt idx="283">
                  <c:v>10.450000000000006</c:v>
                </c:pt>
                <c:pt idx="284">
                  <c:v>8.0400000000000009</c:v>
                </c:pt>
                <c:pt idx="285">
                  <c:v>6.25</c:v>
                </c:pt>
                <c:pt idx="286">
                  <c:v>5.42</c:v>
                </c:pt>
                <c:pt idx="287">
                  <c:v>3.4699999999999998</c:v>
                </c:pt>
                <c:pt idx="288">
                  <c:v>1.75</c:v>
                </c:pt>
                <c:pt idx="289">
                  <c:v>0.56000000000000005</c:v>
                </c:pt>
                <c:pt idx="290">
                  <c:v>-0.82000000000000062</c:v>
                </c:pt>
                <c:pt idx="291">
                  <c:v>-1.02</c:v>
                </c:pt>
                <c:pt idx="292">
                  <c:v>-3.34</c:v>
                </c:pt>
                <c:pt idx="293">
                  <c:v>-4.63</c:v>
                </c:pt>
                <c:pt idx="294">
                  <c:v>-5.99</c:v>
                </c:pt>
                <c:pt idx="295">
                  <c:v>-7.24</c:v>
                </c:pt>
                <c:pt idx="296">
                  <c:v>-8.67</c:v>
                </c:pt>
                <c:pt idx="297">
                  <c:v>-9.0300000000000011</c:v>
                </c:pt>
                <c:pt idx="298">
                  <c:v>-6.02</c:v>
                </c:pt>
                <c:pt idx="299">
                  <c:v>-5.52</c:v>
                </c:pt>
                <c:pt idx="300">
                  <c:v>-3.7</c:v>
                </c:pt>
                <c:pt idx="301">
                  <c:v>-2.3099999999999987</c:v>
                </c:pt>
                <c:pt idx="302">
                  <c:v>-0.23</c:v>
                </c:pt>
                <c:pt idx="303">
                  <c:v>0.43000000000000038</c:v>
                </c:pt>
                <c:pt idx="304">
                  <c:v>1.52</c:v>
                </c:pt>
                <c:pt idx="305">
                  <c:v>2.61</c:v>
                </c:pt>
                <c:pt idx="306">
                  <c:v>4.03</c:v>
                </c:pt>
                <c:pt idx="307">
                  <c:v>5.42</c:v>
                </c:pt>
                <c:pt idx="308">
                  <c:v>7.81</c:v>
                </c:pt>
                <c:pt idx="309">
                  <c:v>8.67</c:v>
                </c:pt>
                <c:pt idx="310">
                  <c:v>9.93</c:v>
                </c:pt>
                <c:pt idx="311">
                  <c:v>10.32</c:v>
                </c:pt>
                <c:pt idx="312">
                  <c:v>7.94</c:v>
                </c:pt>
                <c:pt idx="313">
                  <c:v>6.78</c:v>
                </c:pt>
                <c:pt idx="314">
                  <c:v>5.72</c:v>
                </c:pt>
                <c:pt idx="315">
                  <c:v>2.94</c:v>
                </c:pt>
                <c:pt idx="316">
                  <c:v>1.9100000000000001</c:v>
                </c:pt>
                <c:pt idx="317">
                  <c:v>-0.23</c:v>
                </c:pt>
                <c:pt idx="318">
                  <c:v>-0.79</c:v>
                </c:pt>
                <c:pt idx="319">
                  <c:v>-1.02</c:v>
                </c:pt>
                <c:pt idx="320">
                  <c:v>-3.01</c:v>
                </c:pt>
                <c:pt idx="321">
                  <c:v>-4.5999999999999996</c:v>
                </c:pt>
                <c:pt idx="322">
                  <c:v>-5.99</c:v>
                </c:pt>
                <c:pt idx="323">
                  <c:v>-7.24</c:v>
                </c:pt>
                <c:pt idx="324">
                  <c:v>-8.67</c:v>
                </c:pt>
                <c:pt idx="325">
                  <c:v>-8.9700000000000006</c:v>
                </c:pt>
                <c:pt idx="326">
                  <c:v>-5.75</c:v>
                </c:pt>
                <c:pt idx="327">
                  <c:v>-4.5</c:v>
                </c:pt>
                <c:pt idx="328">
                  <c:v>-3.17</c:v>
                </c:pt>
                <c:pt idx="329">
                  <c:v>-2.3499999999999988</c:v>
                </c:pt>
                <c:pt idx="330">
                  <c:v>-1.1200000000000001</c:v>
                </c:pt>
                <c:pt idx="331">
                  <c:v>0.43000000000000038</c:v>
                </c:pt>
                <c:pt idx="332">
                  <c:v>1.52</c:v>
                </c:pt>
                <c:pt idx="333">
                  <c:v>3.01</c:v>
                </c:pt>
                <c:pt idx="334">
                  <c:v>4.7300000000000004</c:v>
                </c:pt>
                <c:pt idx="335">
                  <c:v>5.6599999999999975</c:v>
                </c:pt>
                <c:pt idx="336">
                  <c:v>3.4</c:v>
                </c:pt>
                <c:pt idx="337">
                  <c:v>1.32</c:v>
                </c:pt>
                <c:pt idx="338">
                  <c:v>-0.56000000000000005</c:v>
                </c:pt>
                <c:pt idx="339">
                  <c:v>-1.1200000000000001</c:v>
                </c:pt>
                <c:pt idx="340">
                  <c:v>-3.74</c:v>
                </c:pt>
                <c:pt idx="341">
                  <c:v>-4.79</c:v>
                </c:pt>
                <c:pt idx="342">
                  <c:v>-1.72</c:v>
                </c:pt>
                <c:pt idx="343">
                  <c:v>0.13</c:v>
                </c:pt>
                <c:pt idx="344">
                  <c:v>0.29000000000000031</c:v>
                </c:pt>
                <c:pt idx="345">
                  <c:v>0.49000000000000032</c:v>
                </c:pt>
                <c:pt idx="346">
                  <c:v>3.44</c:v>
                </c:pt>
                <c:pt idx="347">
                  <c:v>5.3199999999999985</c:v>
                </c:pt>
                <c:pt idx="348">
                  <c:v>7.28</c:v>
                </c:pt>
                <c:pt idx="349">
                  <c:v>10.62</c:v>
                </c:pt>
                <c:pt idx="350">
                  <c:v>11.91</c:v>
                </c:pt>
                <c:pt idx="351">
                  <c:v>12.94</c:v>
                </c:pt>
                <c:pt idx="352">
                  <c:v>13.27</c:v>
                </c:pt>
                <c:pt idx="353">
                  <c:v>9.59</c:v>
                </c:pt>
                <c:pt idx="354">
                  <c:v>5.85</c:v>
                </c:pt>
                <c:pt idx="355">
                  <c:v>4.63</c:v>
                </c:pt>
                <c:pt idx="356">
                  <c:v>3.57</c:v>
                </c:pt>
                <c:pt idx="357">
                  <c:v>0.59</c:v>
                </c:pt>
                <c:pt idx="358">
                  <c:v>-0.86000000000000065</c:v>
                </c:pt>
                <c:pt idx="359">
                  <c:v>-1.72</c:v>
                </c:pt>
                <c:pt idx="360">
                  <c:v>-4.0999999999999996</c:v>
                </c:pt>
                <c:pt idx="361">
                  <c:v>-6.58</c:v>
                </c:pt>
                <c:pt idx="362">
                  <c:v>-8.1399999999999988</c:v>
                </c:pt>
                <c:pt idx="363">
                  <c:v>-9.4</c:v>
                </c:pt>
                <c:pt idx="364">
                  <c:v>-10.65</c:v>
                </c:pt>
                <c:pt idx="365">
                  <c:v>-11.350000000000026</c:v>
                </c:pt>
                <c:pt idx="366">
                  <c:v>-7.1099999999999985</c:v>
                </c:pt>
                <c:pt idx="367">
                  <c:v>-3.8299999999999987</c:v>
                </c:pt>
                <c:pt idx="368">
                  <c:v>-2.5099999999999998</c:v>
                </c:pt>
                <c:pt idx="369">
                  <c:v>-1.6500000000000001</c:v>
                </c:pt>
                <c:pt idx="370">
                  <c:v>-0.69000000000000061</c:v>
                </c:pt>
                <c:pt idx="371">
                  <c:v>-0.13</c:v>
                </c:pt>
                <c:pt idx="372">
                  <c:v>1.85</c:v>
                </c:pt>
                <c:pt idx="373">
                  <c:v>4.07</c:v>
                </c:pt>
                <c:pt idx="374">
                  <c:v>5.03</c:v>
                </c:pt>
                <c:pt idx="375">
                  <c:v>6.81</c:v>
                </c:pt>
                <c:pt idx="376">
                  <c:v>9.7900000000000009</c:v>
                </c:pt>
                <c:pt idx="377">
                  <c:v>11.18</c:v>
                </c:pt>
                <c:pt idx="378">
                  <c:v>12.709999999999999</c:v>
                </c:pt>
                <c:pt idx="379">
                  <c:v>13.47</c:v>
                </c:pt>
                <c:pt idx="380">
                  <c:v>9.59</c:v>
                </c:pt>
                <c:pt idx="381">
                  <c:v>6.1499999999999995</c:v>
                </c:pt>
                <c:pt idx="382">
                  <c:v>4.83</c:v>
                </c:pt>
                <c:pt idx="383">
                  <c:v>4.07</c:v>
                </c:pt>
                <c:pt idx="384">
                  <c:v>2.3099999999999987</c:v>
                </c:pt>
                <c:pt idx="385">
                  <c:v>0.19</c:v>
                </c:pt>
                <c:pt idx="386">
                  <c:v>-0.86000000000000065</c:v>
                </c:pt>
                <c:pt idx="387">
                  <c:v>-1.62</c:v>
                </c:pt>
                <c:pt idx="388">
                  <c:v>-4.33</c:v>
                </c:pt>
                <c:pt idx="389">
                  <c:v>-6.05</c:v>
                </c:pt>
                <c:pt idx="390">
                  <c:v>-7.41</c:v>
                </c:pt>
                <c:pt idx="391">
                  <c:v>-8.629999999999999</c:v>
                </c:pt>
                <c:pt idx="392">
                  <c:v>-10.09</c:v>
                </c:pt>
                <c:pt idx="393">
                  <c:v>-11.15</c:v>
                </c:pt>
                <c:pt idx="394">
                  <c:v>-6.1199999999999966</c:v>
                </c:pt>
                <c:pt idx="395">
                  <c:v>-1.1200000000000001</c:v>
                </c:pt>
                <c:pt idx="396">
                  <c:v>-0.29000000000000031</c:v>
                </c:pt>
                <c:pt idx="397">
                  <c:v>-3.0000000000000002E-2</c:v>
                </c:pt>
                <c:pt idx="398">
                  <c:v>0.46</c:v>
                </c:pt>
                <c:pt idx="399">
                  <c:v>0.36000000000000032</c:v>
                </c:pt>
                <c:pt idx="400">
                  <c:v>1.8800000000000001</c:v>
                </c:pt>
                <c:pt idx="401">
                  <c:v>3.8</c:v>
                </c:pt>
                <c:pt idx="402">
                  <c:v>5.59</c:v>
                </c:pt>
                <c:pt idx="403">
                  <c:v>6.71</c:v>
                </c:pt>
                <c:pt idx="404">
                  <c:v>9.629999999999999</c:v>
                </c:pt>
                <c:pt idx="405">
                  <c:v>10.88</c:v>
                </c:pt>
                <c:pt idx="406">
                  <c:v>12.57</c:v>
                </c:pt>
                <c:pt idx="407">
                  <c:v>12.77</c:v>
                </c:pt>
                <c:pt idx="408">
                  <c:v>9.89</c:v>
                </c:pt>
                <c:pt idx="409">
                  <c:v>9.06</c:v>
                </c:pt>
                <c:pt idx="410">
                  <c:v>7.34</c:v>
                </c:pt>
                <c:pt idx="411">
                  <c:v>3.74</c:v>
                </c:pt>
                <c:pt idx="412">
                  <c:v>2.25</c:v>
                </c:pt>
                <c:pt idx="413">
                  <c:v>0.43000000000000038</c:v>
                </c:pt>
                <c:pt idx="414">
                  <c:v>-0.69000000000000061</c:v>
                </c:pt>
                <c:pt idx="415">
                  <c:v>-1.9100000000000001</c:v>
                </c:pt>
                <c:pt idx="416">
                  <c:v>-4.2300000000000004</c:v>
                </c:pt>
                <c:pt idx="417">
                  <c:v>-6.05</c:v>
                </c:pt>
                <c:pt idx="418">
                  <c:v>-7.08</c:v>
                </c:pt>
                <c:pt idx="419">
                  <c:v>-8.5</c:v>
                </c:pt>
                <c:pt idx="420">
                  <c:v>-9.83</c:v>
                </c:pt>
                <c:pt idx="421">
                  <c:v>-10.950000000000006</c:v>
                </c:pt>
                <c:pt idx="422">
                  <c:v>-7.6099999999999985</c:v>
                </c:pt>
                <c:pt idx="423">
                  <c:v>-4.8899999999999997</c:v>
                </c:pt>
                <c:pt idx="424">
                  <c:v>-3.3699999999999997</c:v>
                </c:pt>
                <c:pt idx="425">
                  <c:v>-2.25</c:v>
                </c:pt>
                <c:pt idx="426">
                  <c:v>-0.52</c:v>
                </c:pt>
                <c:pt idx="427">
                  <c:v>0.46</c:v>
                </c:pt>
                <c:pt idx="428">
                  <c:v>1.9500000000000064</c:v>
                </c:pt>
                <c:pt idx="429">
                  <c:v>3.57</c:v>
                </c:pt>
                <c:pt idx="430">
                  <c:v>5.39</c:v>
                </c:pt>
                <c:pt idx="431">
                  <c:v>7.51</c:v>
                </c:pt>
                <c:pt idx="432">
                  <c:v>3.8</c:v>
                </c:pt>
                <c:pt idx="433">
                  <c:v>1.6800000000000064</c:v>
                </c:pt>
                <c:pt idx="434">
                  <c:v>-0.62000000000000322</c:v>
                </c:pt>
                <c:pt idx="435">
                  <c:v>-2.11</c:v>
                </c:pt>
                <c:pt idx="436">
                  <c:v>-4.79</c:v>
                </c:pt>
                <c:pt idx="437">
                  <c:v>-5.8199999999999985</c:v>
                </c:pt>
                <c:pt idx="438">
                  <c:v>-3.6</c:v>
                </c:pt>
                <c:pt idx="439">
                  <c:v>-6.0000000000000032E-2</c:v>
                </c:pt>
                <c:pt idx="440">
                  <c:v>1.55</c:v>
                </c:pt>
                <c:pt idx="441">
                  <c:v>3.57</c:v>
                </c:pt>
                <c:pt idx="442">
                  <c:v>6.22</c:v>
                </c:pt>
                <c:pt idx="443">
                  <c:v>8.6</c:v>
                </c:pt>
                <c:pt idx="444">
                  <c:v>13.33</c:v>
                </c:pt>
                <c:pt idx="445">
                  <c:v>14.66</c:v>
                </c:pt>
                <c:pt idx="446">
                  <c:v>16.479999999999986</c:v>
                </c:pt>
                <c:pt idx="447">
                  <c:v>16.64</c:v>
                </c:pt>
                <c:pt idx="448">
                  <c:v>14.03</c:v>
                </c:pt>
                <c:pt idx="449">
                  <c:v>12.04</c:v>
                </c:pt>
                <c:pt idx="450">
                  <c:v>8.2399999999999984</c:v>
                </c:pt>
                <c:pt idx="451">
                  <c:v>4.3599999999999985</c:v>
                </c:pt>
                <c:pt idx="452">
                  <c:v>2.61</c:v>
                </c:pt>
                <c:pt idx="453">
                  <c:v>-0.23</c:v>
                </c:pt>
                <c:pt idx="454">
                  <c:v>-1.58</c:v>
                </c:pt>
                <c:pt idx="455">
                  <c:v>-2.84</c:v>
                </c:pt>
                <c:pt idx="456">
                  <c:v>-6.1499999999999995</c:v>
                </c:pt>
                <c:pt idx="457">
                  <c:v>-7.81</c:v>
                </c:pt>
                <c:pt idx="458">
                  <c:v>-8.1399999999999988</c:v>
                </c:pt>
                <c:pt idx="459">
                  <c:v>-11.28</c:v>
                </c:pt>
                <c:pt idx="460">
                  <c:v>-12.870000000000006</c:v>
                </c:pt>
                <c:pt idx="461">
                  <c:v>-13.629999999999999</c:v>
                </c:pt>
                <c:pt idx="462">
                  <c:v>-9.7299999999999986</c:v>
                </c:pt>
                <c:pt idx="463">
                  <c:v>-7.01</c:v>
                </c:pt>
                <c:pt idx="464">
                  <c:v>-5.22</c:v>
                </c:pt>
                <c:pt idx="465">
                  <c:v>-3.24</c:v>
                </c:pt>
                <c:pt idx="466">
                  <c:v>-1.0900000000000001</c:v>
                </c:pt>
                <c:pt idx="467">
                  <c:v>0.46</c:v>
                </c:pt>
                <c:pt idx="468">
                  <c:v>2.8099999999999987</c:v>
                </c:pt>
                <c:pt idx="469">
                  <c:v>4.46</c:v>
                </c:pt>
                <c:pt idx="470">
                  <c:v>6.81</c:v>
                </c:pt>
                <c:pt idx="471">
                  <c:v>8.1</c:v>
                </c:pt>
                <c:pt idx="472">
                  <c:v>11.450000000000006</c:v>
                </c:pt>
                <c:pt idx="473">
                  <c:v>13.07</c:v>
                </c:pt>
                <c:pt idx="474">
                  <c:v>16.05</c:v>
                </c:pt>
                <c:pt idx="475">
                  <c:v>16.809999999999999</c:v>
                </c:pt>
                <c:pt idx="476">
                  <c:v>11.709999999999999</c:v>
                </c:pt>
                <c:pt idx="477">
                  <c:v>6.85</c:v>
                </c:pt>
                <c:pt idx="478">
                  <c:v>5.56</c:v>
                </c:pt>
                <c:pt idx="479">
                  <c:v>3.9299999999999997</c:v>
                </c:pt>
                <c:pt idx="480">
                  <c:v>2.5099999999999998</c:v>
                </c:pt>
                <c:pt idx="481">
                  <c:v>1.42</c:v>
                </c:pt>
                <c:pt idx="482">
                  <c:v>-0.82000000000000062</c:v>
                </c:pt>
                <c:pt idx="483">
                  <c:v>-1.6800000000000064</c:v>
                </c:pt>
                <c:pt idx="484">
                  <c:v>-4.4300000000000024</c:v>
                </c:pt>
                <c:pt idx="485">
                  <c:v>-6.3199999999999985</c:v>
                </c:pt>
                <c:pt idx="486">
                  <c:v>-8.01</c:v>
                </c:pt>
                <c:pt idx="487">
                  <c:v>-10.220000000000001</c:v>
                </c:pt>
                <c:pt idx="488">
                  <c:v>-12.239999999999998</c:v>
                </c:pt>
                <c:pt idx="489">
                  <c:v>-13.33</c:v>
                </c:pt>
                <c:pt idx="490">
                  <c:v>-9.93</c:v>
                </c:pt>
                <c:pt idx="491">
                  <c:v>-6.45</c:v>
                </c:pt>
                <c:pt idx="492">
                  <c:v>-3.54</c:v>
                </c:pt>
                <c:pt idx="493">
                  <c:v>-2.9699999999999998</c:v>
                </c:pt>
                <c:pt idx="494">
                  <c:v>-1.52</c:v>
                </c:pt>
                <c:pt idx="495">
                  <c:v>0.46</c:v>
                </c:pt>
                <c:pt idx="496">
                  <c:v>0.56000000000000005</c:v>
                </c:pt>
                <c:pt idx="497">
                  <c:v>2.8699999999999997</c:v>
                </c:pt>
                <c:pt idx="498">
                  <c:v>4.53</c:v>
                </c:pt>
                <c:pt idx="499">
                  <c:v>6.42</c:v>
                </c:pt>
                <c:pt idx="500">
                  <c:v>8.17</c:v>
                </c:pt>
                <c:pt idx="501">
                  <c:v>11.58</c:v>
                </c:pt>
                <c:pt idx="502">
                  <c:v>13.239999999999998</c:v>
                </c:pt>
                <c:pt idx="503">
                  <c:v>15.82</c:v>
                </c:pt>
                <c:pt idx="504">
                  <c:v>16.079999999999988</c:v>
                </c:pt>
                <c:pt idx="505">
                  <c:v>12.28</c:v>
                </c:pt>
                <c:pt idx="506">
                  <c:v>8.1399999999999988</c:v>
                </c:pt>
                <c:pt idx="507">
                  <c:v>6.38</c:v>
                </c:pt>
                <c:pt idx="508">
                  <c:v>5.22</c:v>
                </c:pt>
                <c:pt idx="509">
                  <c:v>3.77</c:v>
                </c:pt>
                <c:pt idx="510">
                  <c:v>1.55</c:v>
                </c:pt>
                <c:pt idx="511">
                  <c:v>-0.86000000000000065</c:v>
                </c:pt>
                <c:pt idx="512">
                  <c:v>-1.58</c:v>
                </c:pt>
                <c:pt idx="513">
                  <c:v>-5.3199999999999985</c:v>
                </c:pt>
                <c:pt idx="514">
                  <c:v>-7.67</c:v>
                </c:pt>
                <c:pt idx="515">
                  <c:v>-9.4600000000000026</c:v>
                </c:pt>
                <c:pt idx="516">
                  <c:v>-11.32</c:v>
                </c:pt>
                <c:pt idx="517">
                  <c:v>-13.1</c:v>
                </c:pt>
                <c:pt idx="518">
                  <c:v>-9.56</c:v>
                </c:pt>
                <c:pt idx="519">
                  <c:v>-5.6199999999999966</c:v>
                </c:pt>
                <c:pt idx="520">
                  <c:v>-3.9699999999999998</c:v>
                </c:pt>
                <c:pt idx="521">
                  <c:v>-2.7800000000000002</c:v>
                </c:pt>
                <c:pt idx="522">
                  <c:v>-1.52</c:v>
                </c:pt>
                <c:pt idx="523">
                  <c:v>0.49000000000000032</c:v>
                </c:pt>
                <c:pt idx="524">
                  <c:v>3.17</c:v>
                </c:pt>
                <c:pt idx="525">
                  <c:v>4.6599999999999975</c:v>
                </c:pt>
                <c:pt idx="526">
                  <c:v>7.51</c:v>
                </c:pt>
                <c:pt idx="527">
                  <c:v>9.49</c:v>
                </c:pt>
                <c:pt idx="528">
                  <c:v>6.78</c:v>
                </c:pt>
                <c:pt idx="529">
                  <c:v>2.2799999999999998</c:v>
                </c:pt>
                <c:pt idx="530">
                  <c:v>-0.49000000000000032</c:v>
                </c:pt>
                <c:pt idx="531">
                  <c:v>-2.64</c:v>
                </c:pt>
                <c:pt idx="532">
                  <c:v>-4.8599999999999985</c:v>
                </c:pt>
                <c:pt idx="533">
                  <c:v>-6.28</c:v>
                </c:pt>
                <c:pt idx="534">
                  <c:v>-3.54</c:v>
                </c:pt>
                <c:pt idx="535">
                  <c:v>-0.52</c:v>
                </c:pt>
                <c:pt idx="536">
                  <c:v>2.58</c:v>
                </c:pt>
                <c:pt idx="537">
                  <c:v>4.7</c:v>
                </c:pt>
                <c:pt idx="538">
                  <c:v>7.51</c:v>
                </c:pt>
                <c:pt idx="539">
                  <c:v>9.89</c:v>
                </c:pt>
                <c:pt idx="540">
                  <c:v>12.209999999999999</c:v>
                </c:pt>
                <c:pt idx="541">
                  <c:v>16.25</c:v>
                </c:pt>
                <c:pt idx="542">
                  <c:v>18.459999999999987</c:v>
                </c:pt>
                <c:pt idx="543">
                  <c:v>18.86</c:v>
                </c:pt>
                <c:pt idx="544">
                  <c:v>15.52</c:v>
                </c:pt>
                <c:pt idx="545">
                  <c:v>11.709999999999999</c:v>
                </c:pt>
                <c:pt idx="546">
                  <c:v>6.88</c:v>
                </c:pt>
                <c:pt idx="547">
                  <c:v>3.34</c:v>
                </c:pt>
                <c:pt idx="548">
                  <c:v>2.0099999999999998</c:v>
                </c:pt>
                <c:pt idx="549">
                  <c:v>-3.0000000000000002E-2</c:v>
                </c:pt>
                <c:pt idx="550">
                  <c:v>-2.0499999999999998</c:v>
                </c:pt>
                <c:pt idx="551">
                  <c:v>-3.4</c:v>
                </c:pt>
                <c:pt idx="552">
                  <c:v>-5.85</c:v>
                </c:pt>
                <c:pt idx="553">
                  <c:v>-8.2399999999999984</c:v>
                </c:pt>
                <c:pt idx="554">
                  <c:v>-10.52</c:v>
                </c:pt>
                <c:pt idx="555">
                  <c:v>-12.97</c:v>
                </c:pt>
                <c:pt idx="556">
                  <c:v>-14.860000000000024</c:v>
                </c:pt>
                <c:pt idx="557">
                  <c:v>-15.88</c:v>
                </c:pt>
                <c:pt idx="558">
                  <c:v>-10.32</c:v>
                </c:pt>
                <c:pt idx="559">
                  <c:v>-5.92</c:v>
                </c:pt>
                <c:pt idx="560">
                  <c:v>-4</c:v>
                </c:pt>
                <c:pt idx="561">
                  <c:v>-2.71</c:v>
                </c:pt>
                <c:pt idx="562">
                  <c:v>-1.32</c:v>
                </c:pt>
                <c:pt idx="563">
                  <c:v>0.19</c:v>
                </c:pt>
                <c:pt idx="564">
                  <c:v>3.24</c:v>
                </c:pt>
                <c:pt idx="565">
                  <c:v>5.13</c:v>
                </c:pt>
                <c:pt idx="566">
                  <c:v>7.44</c:v>
                </c:pt>
                <c:pt idx="567">
                  <c:v>9.56</c:v>
                </c:pt>
                <c:pt idx="568">
                  <c:v>11.84</c:v>
                </c:pt>
                <c:pt idx="569">
                  <c:v>15.350000000000026</c:v>
                </c:pt>
                <c:pt idx="570">
                  <c:v>17.57</c:v>
                </c:pt>
                <c:pt idx="571">
                  <c:v>18.8</c:v>
                </c:pt>
                <c:pt idx="572">
                  <c:v>14.26</c:v>
                </c:pt>
                <c:pt idx="573">
                  <c:v>9.16</c:v>
                </c:pt>
                <c:pt idx="574">
                  <c:v>6.85</c:v>
                </c:pt>
                <c:pt idx="575">
                  <c:v>5.79</c:v>
                </c:pt>
                <c:pt idx="576">
                  <c:v>3.24</c:v>
                </c:pt>
                <c:pt idx="577">
                  <c:v>1.1499999999999928</c:v>
                </c:pt>
                <c:pt idx="578">
                  <c:v>-0.82000000000000062</c:v>
                </c:pt>
                <c:pt idx="579">
                  <c:v>-2.7800000000000002</c:v>
                </c:pt>
                <c:pt idx="580">
                  <c:v>-5.0599999999999996</c:v>
                </c:pt>
                <c:pt idx="581">
                  <c:v>-6.1499999999999995</c:v>
                </c:pt>
                <c:pt idx="582">
                  <c:v>-9.2299999999999986</c:v>
                </c:pt>
                <c:pt idx="583">
                  <c:v>-11.61</c:v>
                </c:pt>
                <c:pt idx="584">
                  <c:v>-13.860000000000024</c:v>
                </c:pt>
                <c:pt idx="585">
                  <c:v>-15.68</c:v>
                </c:pt>
                <c:pt idx="586">
                  <c:v>-10.850000000000026</c:v>
                </c:pt>
                <c:pt idx="587">
                  <c:v>-7.9700000000000024</c:v>
                </c:pt>
                <c:pt idx="588">
                  <c:v>-6.1199999999999966</c:v>
                </c:pt>
                <c:pt idx="589">
                  <c:v>-3.9</c:v>
                </c:pt>
                <c:pt idx="590">
                  <c:v>-1.52</c:v>
                </c:pt>
                <c:pt idx="591">
                  <c:v>0.52</c:v>
                </c:pt>
                <c:pt idx="592">
                  <c:v>3.14</c:v>
                </c:pt>
                <c:pt idx="593">
                  <c:v>4.99</c:v>
                </c:pt>
                <c:pt idx="594">
                  <c:v>7.51</c:v>
                </c:pt>
                <c:pt idx="595">
                  <c:v>9.16</c:v>
                </c:pt>
                <c:pt idx="596">
                  <c:v>11.58</c:v>
                </c:pt>
                <c:pt idx="597">
                  <c:v>14.56</c:v>
                </c:pt>
                <c:pt idx="598">
                  <c:v>17.170000000000005</c:v>
                </c:pt>
                <c:pt idx="599">
                  <c:v>18.66</c:v>
                </c:pt>
                <c:pt idx="600">
                  <c:v>11.91</c:v>
                </c:pt>
                <c:pt idx="601">
                  <c:v>7.21</c:v>
                </c:pt>
                <c:pt idx="602">
                  <c:v>6.05</c:v>
                </c:pt>
                <c:pt idx="603">
                  <c:v>5.09</c:v>
                </c:pt>
                <c:pt idx="604">
                  <c:v>3.74</c:v>
                </c:pt>
                <c:pt idx="605">
                  <c:v>0.59</c:v>
                </c:pt>
                <c:pt idx="606">
                  <c:v>-1.62</c:v>
                </c:pt>
                <c:pt idx="607">
                  <c:v>-3.3099999999999987</c:v>
                </c:pt>
                <c:pt idx="608">
                  <c:v>-5.0599999999999996</c:v>
                </c:pt>
                <c:pt idx="609">
                  <c:v>-6.88</c:v>
                </c:pt>
                <c:pt idx="610">
                  <c:v>-9.129999999999999</c:v>
                </c:pt>
                <c:pt idx="611">
                  <c:v>-11.51</c:v>
                </c:pt>
                <c:pt idx="612">
                  <c:v>-13.629999999999999</c:v>
                </c:pt>
                <c:pt idx="613">
                  <c:v>-15.49</c:v>
                </c:pt>
                <c:pt idx="614">
                  <c:v>-11.75</c:v>
                </c:pt>
                <c:pt idx="615">
                  <c:v>-7.87</c:v>
                </c:pt>
                <c:pt idx="616">
                  <c:v>-5.6899999999999995</c:v>
                </c:pt>
                <c:pt idx="617">
                  <c:v>-3.8299999999999987</c:v>
                </c:pt>
                <c:pt idx="618">
                  <c:v>-2.0499999999999998</c:v>
                </c:pt>
                <c:pt idx="619">
                  <c:v>0.49000000000000032</c:v>
                </c:pt>
                <c:pt idx="620">
                  <c:v>2.74</c:v>
                </c:pt>
                <c:pt idx="621">
                  <c:v>5.6899999999999995</c:v>
                </c:pt>
                <c:pt idx="622">
                  <c:v>8.8700000000000028</c:v>
                </c:pt>
                <c:pt idx="623">
                  <c:v>10.450000000000006</c:v>
                </c:pt>
                <c:pt idx="624">
                  <c:v>5.1599999999999975</c:v>
                </c:pt>
                <c:pt idx="625">
                  <c:v>2.8099999999999987</c:v>
                </c:pt>
                <c:pt idx="626">
                  <c:v>-0.79</c:v>
                </c:pt>
                <c:pt idx="627">
                  <c:v>-1.22</c:v>
                </c:pt>
                <c:pt idx="628">
                  <c:v>-4.8899999999999997</c:v>
                </c:pt>
                <c:pt idx="629">
                  <c:v>-7.44</c:v>
                </c:pt>
                <c:pt idx="630">
                  <c:v>-3.3699999999999997</c:v>
                </c:pt>
                <c:pt idx="631">
                  <c:v>0.46</c:v>
                </c:pt>
                <c:pt idx="632">
                  <c:v>2.74</c:v>
                </c:pt>
                <c:pt idx="633">
                  <c:v>5.1899999999999995</c:v>
                </c:pt>
                <c:pt idx="634">
                  <c:v>8.1399999999999988</c:v>
                </c:pt>
                <c:pt idx="635">
                  <c:v>10.75</c:v>
                </c:pt>
                <c:pt idx="636">
                  <c:v>13.629999999999999</c:v>
                </c:pt>
                <c:pt idx="637">
                  <c:v>19.130000000000031</c:v>
                </c:pt>
                <c:pt idx="638">
                  <c:v>19.420000000000002</c:v>
                </c:pt>
                <c:pt idx="639">
                  <c:v>19.79</c:v>
                </c:pt>
                <c:pt idx="640">
                  <c:v>19.920000000000002</c:v>
                </c:pt>
                <c:pt idx="641">
                  <c:v>14.92</c:v>
                </c:pt>
                <c:pt idx="642">
                  <c:v>10.55</c:v>
                </c:pt>
                <c:pt idx="643">
                  <c:v>8.17</c:v>
                </c:pt>
                <c:pt idx="644">
                  <c:v>4.8899999999999997</c:v>
                </c:pt>
                <c:pt idx="645">
                  <c:v>2.4099999999999997</c:v>
                </c:pt>
                <c:pt idx="646">
                  <c:v>-0.86000000000000065</c:v>
                </c:pt>
                <c:pt idx="647">
                  <c:v>-1.22</c:v>
                </c:pt>
                <c:pt idx="648">
                  <c:v>-1.58</c:v>
                </c:pt>
                <c:pt idx="649">
                  <c:v>-4.07</c:v>
                </c:pt>
                <c:pt idx="650">
                  <c:v>-5.72</c:v>
                </c:pt>
                <c:pt idx="651">
                  <c:v>-7.74</c:v>
                </c:pt>
                <c:pt idx="652">
                  <c:v>-9.7299999999999986</c:v>
                </c:pt>
                <c:pt idx="653">
                  <c:v>-12.77</c:v>
                </c:pt>
                <c:pt idx="654">
                  <c:v>-15.350000000000026</c:v>
                </c:pt>
                <c:pt idx="655">
                  <c:v>-15.82</c:v>
                </c:pt>
                <c:pt idx="656">
                  <c:v>-16.64</c:v>
                </c:pt>
                <c:pt idx="657">
                  <c:v>-10.719999999999999</c:v>
                </c:pt>
                <c:pt idx="658">
                  <c:v>-6.6199999999999966</c:v>
                </c:pt>
                <c:pt idx="659">
                  <c:v>-4.5999999999999996</c:v>
                </c:pt>
                <c:pt idx="660">
                  <c:v>-2.0099999999999998</c:v>
                </c:pt>
                <c:pt idx="661">
                  <c:v>0.13</c:v>
                </c:pt>
                <c:pt idx="662">
                  <c:v>0.72000000000000064</c:v>
                </c:pt>
                <c:pt idx="663">
                  <c:v>2.74</c:v>
                </c:pt>
                <c:pt idx="664">
                  <c:v>3.6</c:v>
                </c:pt>
                <c:pt idx="665">
                  <c:v>5.39</c:v>
                </c:pt>
                <c:pt idx="666">
                  <c:v>7.44</c:v>
                </c:pt>
                <c:pt idx="667">
                  <c:v>9.5300000000000011</c:v>
                </c:pt>
                <c:pt idx="668">
                  <c:v>11.709999999999999</c:v>
                </c:pt>
                <c:pt idx="669">
                  <c:v>16.02</c:v>
                </c:pt>
                <c:pt idx="670">
                  <c:v>17.239999999999988</c:v>
                </c:pt>
                <c:pt idx="671">
                  <c:v>18.43</c:v>
                </c:pt>
                <c:pt idx="672">
                  <c:v>18.899999999999999</c:v>
                </c:pt>
                <c:pt idx="673">
                  <c:v>13.139999999999999</c:v>
                </c:pt>
                <c:pt idx="674">
                  <c:v>8.07</c:v>
                </c:pt>
                <c:pt idx="675">
                  <c:v>5.3599999999999985</c:v>
                </c:pt>
                <c:pt idx="676">
                  <c:v>3.67</c:v>
                </c:pt>
                <c:pt idx="677">
                  <c:v>2.15</c:v>
                </c:pt>
                <c:pt idx="678">
                  <c:v>-0.36000000000000032</c:v>
                </c:pt>
                <c:pt idx="679">
                  <c:v>-1.02</c:v>
                </c:pt>
                <c:pt idx="680">
                  <c:v>-1.05</c:v>
                </c:pt>
                <c:pt idx="681">
                  <c:v>-2.54</c:v>
                </c:pt>
                <c:pt idx="682">
                  <c:v>-4.13</c:v>
                </c:pt>
                <c:pt idx="683">
                  <c:v>-5.59</c:v>
                </c:pt>
                <c:pt idx="684">
                  <c:v>-7.6099999999999985</c:v>
                </c:pt>
                <c:pt idx="685">
                  <c:v>-10.02</c:v>
                </c:pt>
                <c:pt idx="686">
                  <c:v>-12.47</c:v>
                </c:pt>
                <c:pt idx="687">
                  <c:v>-14.46</c:v>
                </c:pt>
                <c:pt idx="688">
                  <c:v>-16.55</c:v>
                </c:pt>
                <c:pt idx="689">
                  <c:v>-10.29</c:v>
                </c:pt>
                <c:pt idx="690">
                  <c:v>-4.63</c:v>
                </c:pt>
                <c:pt idx="691">
                  <c:v>-2.3499999999999988</c:v>
                </c:pt>
                <c:pt idx="692">
                  <c:v>-1.05</c:v>
                </c:pt>
                <c:pt idx="693">
                  <c:v>-3.0000000000000002E-2</c:v>
                </c:pt>
                <c:pt idx="694">
                  <c:v>0.76000000000000356</c:v>
                </c:pt>
                <c:pt idx="695">
                  <c:v>2.21</c:v>
                </c:pt>
                <c:pt idx="696">
                  <c:v>3.54</c:v>
                </c:pt>
                <c:pt idx="697">
                  <c:v>5.59</c:v>
                </c:pt>
                <c:pt idx="698">
                  <c:v>7.6099999999999985</c:v>
                </c:pt>
                <c:pt idx="699">
                  <c:v>10.09</c:v>
                </c:pt>
                <c:pt idx="700">
                  <c:v>12.44</c:v>
                </c:pt>
                <c:pt idx="701">
                  <c:v>15.32</c:v>
                </c:pt>
                <c:pt idx="702">
                  <c:v>16.979999999999986</c:v>
                </c:pt>
                <c:pt idx="703">
                  <c:v>18.600000000000001</c:v>
                </c:pt>
                <c:pt idx="704">
                  <c:v>18.86</c:v>
                </c:pt>
                <c:pt idx="705">
                  <c:v>14.33</c:v>
                </c:pt>
                <c:pt idx="706">
                  <c:v>8.93</c:v>
                </c:pt>
                <c:pt idx="707">
                  <c:v>6.95</c:v>
                </c:pt>
                <c:pt idx="708">
                  <c:v>4.79</c:v>
                </c:pt>
                <c:pt idx="709">
                  <c:v>2.54</c:v>
                </c:pt>
                <c:pt idx="710">
                  <c:v>-6.0000000000000032E-2</c:v>
                </c:pt>
                <c:pt idx="711">
                  <c:v>-0.95000000000000062</c:v>
                </c:pt>
                <c:pt idx="712">
                  <c:v>-0.99</c:v>
                </c:pt>
                <c:pt idx="713">
                  <c:v>-2.15</c:v>
                </c:pt>
                <c:pt idx="714">
                  <c:v>-3.9699999999999998</c:v>
                </c:pt>
                <c:pt idx="715">
                  <c:v>-5.39</c:v>
                </c:pt>
                <c:pt idx="716">
                  <c:v>-7.34</c:v>
                </c:pt>
                <c:pt idx="717">
                  <c:v>-9.89</c:v>
                </c:pt>
                <c:pt idx="718">
                  <c:v>-11.78</c:v>
                </c:pt>
                <c:pt idx="719">
                  <c:v>-14</c:v>
                </c:pt>
                <c:pt idx="720">
                  <c:v>-16.25</c:v>
                </c:pt>
                <c:pt idx="721">
                  <c:v>-9.3600000000000048</c:v>
                </c:pt>
                <c:pt idx="722">
                  <c:v>-5.8199999999999985</c:v>
                </c:pt>
                <c:pt idx="723">
                  <c:v>-4.6599999999999975</c:v>
                </c:pt>
                <c:pt idx="724">
                  <c:v>-3.21</c:v>
                </c:pt>
                <c:pt idx="725">
                  <c:v>9.0000000000000024E-2</c:v>
                </c:pt>
                <c:pt idx="726">
                  <c:v>0.69000000000000061</c:v>
                </c:pt>
                <c:pt idx="727">
                  <c:v>2.0099999999999998</c:v>
                </c:pt>
                <c:pt idx="728">
                  <c:v>3.4</c:v>
                </c:pt>
                <c:pt idx="729">
                  <c:v>6.05</c:v>
                </c:pt>
                <c:pt idx="730">
                  <c:v>9.43</c:v>
                </c:pt>
                <c:pt idx="731">
                  <c:v>11.18</c:v>
                </c:pt>
                <c:pt idx="732">
                  <c:v>8.5300000000000011</c:v>
                </c:pt>
                <c:pt idx="733">
                  <c:v>2.84</c:v>
                </c:pt>
                <c:pt idx="734">
                  <c:v>-0.69000000000000061</c:v>
                </c:pt>
                <c:pt idx="735">
                  <c:v>-1.9100000000000001</c:v>
                </c:pt>
                <c:pt idx="736">
                  <c:v>-5.1899999999999995</c:v>
                </c:pt>
                <c:pt idx="737">
                  <c:v>-8.01</c:v>
                </c:pt>
                <c:pt idx="738">
                  <c:v>-8.629999999999999</c:v>
                </c:pt>
                <c:pt idx="739">
                  <c:v>-2.0099999999999998</c:v>
                </c:pt>
                <c:pt idx="740">
                  <c:v>0.56000000000000005</c:v>
                </c:pt>
                <c:pt idx="741">
                  <c:v>2.9699999999999998</c:v>
                </c:pt>
                <c:pt idx="742">
                  <c:v>5.95</c:v>
                </c:pt>
                <c:pt idx="743">
                  <c:v>7.48</c:v>
                </c:pt>
                <c:pt idx="744">
                  <c:v>10.39</c:v>
                </c:pt>
                <c:pt idx="745">
                  <c:v>13.04</c:v>
                </c:pt>
                <c:pt idx="746">
                  <c:v>15.52</c:v>
                </c:pt>
                <c:pt idx="747">
                  <c:v>18.86</c:v>
                </c:pt>
                <c:pt idx="748">
                  <c:v>19.920000000000002</c:v>
                </c:pt>
                <c:pt idx="749">
                  <c:v>19.95</c:v>
                </c:pt>
                <c:pt idx="750">
                  <c:v>14.46</c:v>
                </c:pt>
                <c:pt idx="751">
                  <c:v>10.59</c:v>
                </c:pt>
                <c:pt idx="752">
                  <c:v>6.95</c:v>
                </c:pt>
                <c:pt idx="753">
                  <c:v>2.4099999999999997</c:v>
                </c:pt>
                <c:pt idx="754">
                  <c:v>0.13</c:v>
                </c:pt>
                <c:pt idx="755">
                  <c:v>-1.29</c:v>
                </c:pt>
                <c:pt idx="756">
                  <c:v>-1.45</c:v>
                </c:pt>
                <c:pt idx="757">
                  <c:v>-2.44</c:v>
                </c:pt>
                <c:pt idx="758">
                  <c:v>-4.13</c:v>
                </c:pt>
                <c:pt idx="759">
                  <c:v>-5.6199999999999966</c:v>
                </c:pt>
                <c:pt idx="760">
                  <c:v>-7.05</c:v>
                </c:pt>
                <c:pt idx="761">
                  <c:v>-8.7299999999999986</c:v>
                </c:pt>
                <c:pt idx="762">
                  <c:v>-11.05</c:v>
                </c:pt>
                <c:pt idx="763">
                  <c:v>-16.71</c:v>
                </c:pt>
                <c:pt idx="764">
                  <c:v>-16.84</c:v>
                </c:pt>
                <c:pt idx="765">
                  <c:v>-9.33</c:v>
                </c:pt>
                <c:pt idx="766">
                  <c:v>-5.39</c:v>
                </c:pt>
                <c:pt idx="767">
                  <c:v>-2.74</c:v>
                </c:pt>
                <c:pt idx="768">
                  <c:v>-0.23</c:v>
                </c:pt>
                <c:pt idx="769">
                  <c:v>1.1200000000000001</c:v>
                </c:pt>
                <c:pt idx="770">
                  <c:v>2.58</c:v>
                </c:pt>
                <c:pt idx="771">
                  <c:v>3.9</c:v>
                </c:pt>
                <c:pt idx="772">
                  <c:v>4.5</c:v>
                </c:pt>
                <c:pt idx="773">
                  <c:v>5.99</c:v>
                </c:pt>
                <c:pt idx="774">
                  <c:v>7.34</c:v>
                </c:pt>
                <c:pt idx="775">
                  <c:v>9.69</c:v>
                </c:pt>
                <c:pt idx="776">
                  <c:v>11.98</c:v>
                </c:pt>
                <c:pt idx="777">
                  <c:v>14.53</c:v>
                </c:pt>
                <c:pt idx="778">
                  <c:v>16.05</c:v>
                </c:pt>
                <c:pt idx="779">
                  <c:v>17.21</c:v>
                </c:pt>
                <c:pt idx="780">
                  <c:v>18.760000000000002</c:v>
                </c:pt>
                <c:pt idx="781">
                  <c:v>19.420000000000002</c:v>
                </c:pt>
                <c:pt idx="782">
                  <c:v>13.07</c:v>
                </c:pt>
                <c:pt idx="783">
                  <c:v>8.67</c:v>
                </c:pt>
                <c:pt idx="784">
                  <c:v>4.5999999999999996</c:v>
                </c:pt>
                <c:pt idx="785">
                  <c:v>2.38</c:v>
                </c:pt>
                <c:pt idx="786">
                  <c:v>-0.19</c:v>
                </c:pt>
                <c:pt idx="787">
                  <c:v>-1.42</c:v>
                </c:pt>
                <c:pt idx="788">
                  <c:v>-2.15</c:v>
                </c:pt>
                <c:pt idx="789">
                  <c:v>-3.77</c:v>
                </c:pt>
                <c:pt idx="790">
                  <c:v>-4.7300000000000004</c:v>
                </c:pt>
                <c:pt idx="791">
                  <c:v>-6.09</c:v>
                </c:pt>
                <c:pt idx="792">
                  <c:v>-7.9700000000000024</c:v>
                </c:pt>
                <c:pt idx="793">
                  <c:v>-9.7900000000000009</c:v>
                </c:pt>
                <c:pt idx="794">
                  <c:v>-11.55</c:v>
                </c:pt>
                <c:pt idx="795">
                  <c:v>-14.03</c:v>
                </c:pt>
                <c:pt idx="796">
                  <c:v>-16.41</c:v>
                </c:pt>
                <c:pt idx="797">
                  <c:v>-9.5300000000000011</c:v>
                </c:pt>
                <c:pt idx="798">
                  <c:v>-4.53</c:v>
                </c:pt>
                <c:pt idx="799">
                  <c:v>-2.11</c:v>
                </c:pt>
                <c:pt idx="800">
                  <c:v>-0.26</c:v>
                </c:pt>
                <c:pt idx="801">
                  <c:v>0.46</c:v>
                </c:pt>
                <c:pt idx="802">
                  <c:v>1.82</c:v>
                </c:pt>
                <c:pt idx="803">
                  <c:v>3.4</c:v>
                </c:pt>
                <c:pt idx="804">
                  <c:v>4.4300000000000024</c:v>
                </c:pt>
                <c:pt idx="805">
                  <c:v>6.09</c:v>
                </c:pt>
                <c:pt idx="806">
                  <c:v>7.51</c:v>
                </c:pt>
                <c:pt idx="807">
                  <c:v>9.629999999999999</c:v>
                </c:pt>
                <c:pt idx="808">
                  <c:v>11.51</c:v>
                </c:pt>
                <c:pt idx="809">
                  <c:v>13.860000000000024</c:v>
                </c:pt>
                <c:pt idx="810">
                  <c:v>17.27</c:v>
                </c:pt>
                <c:pt idx="811">
                  <c:v>18.5</c:v>
                </c:pt>
                <c:pt idx="812">
                  <c:v>19.09</c:v>
                </c:pt>
                <c:pt idx="813">
                  <c:v>13</c:v>
                </c:pt>
                <c:pt idx="814">
                  <c:v>8.1</c:v>
                </c:pt>
                <c:pt idx="815">
                  <c:v>5.6899999999999995</c:v>
                </c:pt>
                <c:pt idx="816">
                  <c:v>2.8099999999999987</c:v>
                </c:pt>
                <c:pt idx="817">
                  <c:v>0.36000000000000032</c:v>
                </c:pt>
                <c:pt idx="818">
                  <c:v>-1.3900000000000001</c:v>
                </c:pt>
                <c:pt idx="819">
                  <c:v>-1.0900000000000001</c:v>
                </c:pt>
                <c:pt idx="820">
                  <c:v>-1.9100000000000001</c:v>
                </c:pt>
                <c:pt idx="821">
                  <c:v>-3.34</c:v>
                </c:pt>
                <c:pt idx="822">
                  <c:v>-4.5599999999999996</c:v>
                </c:pt>
                <c:pt idx="823">
                  <c:v>-5.8199999999999985</c:v>
                </c:pt>
                <c:pt idx="824">
                  <c:v>-7.31</c:v>
                </c:pt>
                <c:pt idx="825">
                  <c:v>-9.4</c:v>
                </c:pt>
                <c:pt idx="826">
                  <c:v>-11.68</c:v>
                </c:pt>
                <c:pt idx="827">
                  <c:v>-15.06</c:v>
                </c:pt>
                <c:pt idx="828">
                  <c:v>-16.279999999999987</c:v>
                </c:pt>
                <c:pt idx="829">
                  <c:v>-12.639999999999999</c:v>
                </c:pt>
                <c:pt idx="830">
                  <c:v>-6.71</c:v>
                </c:pt>
                <c:pt idx="831">
                  <c:v>-2.21</c:v>
                </c:pt>
                <c:pt idx="832">
                  <c:v>-0.26</c:v>
                </c:pt>
                <c:pt idx="833">
                  <c:v>1.0900000000000001</c:v>
                </c:pt>
                <c:pt idx="834">
                  <c:v>2.2799999999999998</c:v>
                </c:pt>
                <c:pt idx="835">
                  <c:v>3.3099999999999987</c:v>
                </c:pt>
                <c:pt idx="836">
                  <c:v>4.5599999999999996</c:v>
                </c:pt>
                <c:pt idx="837">
                  <c:v>6.52</c:v>
                </c:pt>
                <c:pt idx="838">
                  <c:v>8.34</c:v>
                </c:pt>
                <c:pt idx="839">
                  <c:v>11.78</c:v>
                </c:pt>
                <c:pt idx="840">
                  <c:v>5.3599999999999985</c:v>
                </c:pt>
                <c:pt idx="841">
                  <c:v>2.48</c:v>
                </c:pt>
                <c:pt idx="842">
                  <c:v>-0.76000000000000356</c:v>
                </c:pt>
                <c:pt idx="843">
                  <c:v>-2.2799999999999998</c:v>
                </c:pt>
                <c:pt idx="844">
                  <c:v>-5.1899999999999995</c:v>
                </c:pt>
                <c:pt idx="845">
                  <c:v>-8.629999999999999</c:v>
                </c:pt>
                <c:pt idx="846">
                  <c:v>-1.62</c:v>
                </c:pt>
                <c:pt idx="847">
                  <c:v>0.62000000000000322</c:v>
                </c:pt>
                <c:pt idx="848">
                  <c:v>3.3099999999999987</c:v>
                </c:pt>
                <c:pt idx="849">
                  <c:v>5.79</c:v>
                </c:pt>
                <c:pt idx="850">
                  <c:v>6.95</c:v>
                </c:pt>
                <c:pt idx="851">
                  <c:v>11.25</c:v>
                </c:pt>
                <c:pt idx="852">
                  <c:v>14.19</c:v>
                </c:pt>
                <c:pt idx="853">
                  <c:v>16.809999999999999</c:v>
                </c:pt>
                <c:pt idx="854">
                  <c:v>19.190000000000001</c:v>
                </c:pt>
                <c:pt idx="855">
                  <c:v>20.09</c:v>
                </c:pt>
                <c:pt idx="856">
                  <c:v>20.02</c:v>
                </c:pt>
                <c:pt idx="857">
                  <c:v>16.309999999999999</c:v>
                </c:pt>
                <c:pt idx="858">
                  <c:v>9.69</c:v>
                </c:pt>
                <c:pt idx="859">
                  <c:v>4.4000000000000004</c:v>
                </c:pt>
                <c:pt idx="860">
                  <c:v>1.3900000000000001</c:v>
                </c:pt>
                <c:pt idx="861">
                  <c:v>-1.9800000000000071</c:v>
                </c:pt>
                <c:pt idx="862">
                  <c:v>-3.57</c:v>
                </c:pt>
                <c:pt idx="863">
                  <c:v>-3.24</c:v>
                </c:pt>
                <c:pt idx="864">
                  <c:v>-3.64</c:v>
                </c:pt>
                <c:pt idx="865">
                  <c:v>-5.1599999999999975</c:v>
                </c:pt>
                <c:pt idx="866">
                  <c:v>-6.3199999999999985</c:v>
                </c:pt>
                <c:pt idx="867">
                  <c:v>-8.01</c:v>
                </c:pt>
                <c:pt idx="868">
                  <c:v>-10.75</c:v>
                </c:pt>
                <c:pt idx="869">
                  <c:v>-13.3</c:v>
                </c:pt>
                <c:pt idx="870">
                  <c:v>-15.42</c:v>
                </c:pt>
                <c:pt idx="871">
                  <c:v>-16.71</c:v>
                </c:pt>
                <c:pt idx="872">
                  <c:v>-16.84</c:v>
                </c:pt>
                <c:pt idx="873">
                  <c:v>-10.49</c:v>
                </c:pt>
                <c:pt idx="874">
                  <c:v>-5.8199999999999985</c:v>
                </c:pt>
                <c:pt idx="875">
                  <c:v>-1.55</c:v>
                </c:pt>
                <c:pt idx="876">
                  <c:v>0.46</c:v>
                </c:pt>
                <c:pt idx="877">
                  <c:v>1.78</c:v>
                </c:pt>
                <c:pt idx="878">
                  <c:v>3.64</c:v>
                </c:pt>
                <c:pt idx="879">
                  <c:v>4.9300000000000024</c:v>
                </c:pt>
                <c:pt idx="880">
                  <c:v>5.52</c:v>
                </c:pt>
                <c:pt idx="881">
                  <c:v>6.85</c:v>
                </c:pt>
                <c:pt idx="882">
                  <c:v>8.77</c:v>
                </c:pt>
                <c:pt idx="883">
                  <c:v>10.92</c:v>
                </c:pt>
                <c:pt idx="884">
                  <c:v>13.3</c:v>
                </c:pt>
                <c:pt idx="885">
                  <c:v>15.75</c:v>
                </c:pt>
                <c:pt idx="886">
                  <c:v>18.03</c:v>
                </c:pt>
                <c:pt idx="887">
                  <c:v>19.29</c:v>
                </c:pt>
                <c:pt idx="888">
                  <c:v>19.489999999999874</c:v>
                </c:pt>
                <c:pt idx="889">
                  <c:v>14.59</c:v>
                </c:pt>
                <c:pt idx="890">
                  <c:v>9.06</c:v>
                </c:pt>
                <c:pt idx="891">
                  <c:v>4.5599999999999996</c:v>
                </c:pt>
                <c:pt idx="892">
                  <c:v>1.32</c:v>
                </c:pt>
                <c:pt idx="893">
                  <c:v>-1.42</c:v>
                </c:pt>
                <c:pt idx="894">
                  <c:v>-2.8099999999999987</c:v>
                </c:pt>
                <c:pt idx="895">
                  <c:v>-3.04</c:v>
                </c:pt>
                <c:pt idx="896">
                  <c:v>-4.2</c:v>
                </c:pt>
                <c:pt idx="897">
                  <c:v>-4.4300000000000024</c:v>
                </c:pt>
                <c:pt idx="898">
                  <c:v>-5.85</c:v>
                </c:pt>
                <c:pt idx="899">
                  <c:v>-7.28</c:v>
                </c:pt>
                <c:pt idx="900">
                  <c:v>-9.3600000000000048</c:v>
                </c:pt>
                <c:pt idx="901">
                  <c:v>-11.12</c:v>
                </c:pt>
                <c:pt idx="902">
                  <c:v>-14.1</c:v>
                </c:pt>
                <c:pt idx="903">
                  <c:v>-15.09</c:v>
                </c:pt>
                <c:pt idx="904">
                  <c:v>-16.309999999999999</c:v>
                </c:pt>
                <c:pt idx="905">
                  <c:v>-12.57</c:v>
                </c:pt>
                <c:pt idx="906">
                  <c:v>-4.79</c:v>
                </c:pt>
                <c:pt idx="907">
                  <c:v>-0.95000000000000062</c:v>
                </c:pt>
                <c:pt idx="908">
                  <c:v>0.19</c:v>
                </c:pt>
                <c:pt idx="909">
                  <c:v>1.75</c:v>
                </c:pt>
                <c:pt idx="910">
                  <c:v>3.17</c:v>
                </c:pt>
                <c:pt idx="911">
                  <c:v>4.7300000000000004</c:v>
                </c:pt>
                <c:pt idx="912">
                  <c:v>5.49</c:v>
                </c:pt>
                <c:pt idx="913">
                  <c:v>6.95</c:v>
                </c:pt>
                <c:pt idx="914">
                  <c:v>8.6</c:v>
                </c:pt>
                <c:pt idx="915">
                  <c:v>11.08</c:v>
                </c:pt>
                <c:pt idx="916">
                  <c:v>13.5</c:v>
                </c:pt>
                <c:pt idx="917">
                  <c:v>15.32</c:v>
                </c:pt>
                <c:pt idx="918">
                  <c:v>17.77</c:v>
                </c:pt>
                <c:pt idx="919">
                  <c:v>18.829999999999988</c:v>
                </c:pt>
                <c:pt idx="920">
                  <c:v>19.23</c:v>
                </c:pt>
                <c:pt idx="921">
                  <c:v>13.4</c:v>
                </c:pt>
                <c:pt idx="922">
                  <c:v>8.5</c:v>
                </c:pt>
                <c:pt idx="923">
                  <c:v>5.29</c:v>
                </c:pt>
                <c:pt idx="924">
                  <c:v>1.42</c:v>
                </c:pt>
                <c:pt idx="925">
                  <c:v>-1.85</c:v>
                </c:pt>
                <c:pt idx="926">
                  <c:v>-2.08</c:v>
                </c:pt>
                <c:pt idx="927">
                  <c:v>-2.64</c:v>
                </c:pt>
                <c:pt idx="928">
                  <c:v>-3.57</c:v>
                </c:pt>
                <c:pt idx="929">
                  <c:v>-4.79</c:v>
                </c:pt>
                <c:pt idx="930">
                  <c:v>-5.75</c:v>
                </c:pt>
                <c:pt idx="931">
                  <c:v>-7.38</c:v>
                </c:pt>
                <c:pt idx="932">
                  <c:v>-9.83</c:v>
                </c:pt>
                <c:pt idx="933">
                  <c:v>-11.709999999999999</c:v>
                </c:pt>
                <c:pt idx="934">
                  <c:v>-13.6</c:v>
                </c:pt>
                <c:pt idx="935">
                  <c:v>-14.79</c:v>
                </c:pt>
                <c:pt idx="936">
                  <c:v>-16.05</c:v>
                </c:pt>
                <c:pt idx="937">
                  <c:v>-8.5</c:v>
                </c:pt>
                <c:pt idx="938">
                  <c:v>-4.79</c:v>
                </c:pt>
                <c:pt idx="939">
                  <c:v>-0.86000000000000065</c:v>
                </c:pt>
                <c:pt idx="940">
                  <c:v>0.43000000000000038</c:v>
                </c:pt>
                <c:pt idx="941">
                  <c:v>1.9800000000000071</c:v>
                </c:pt>
                <c:pt idx="942">
                  <c:v>3.7</c:v>
                </c:pt>
                <c:pt idx="943">
                  <c:v>4.99</c:v>
                </c:pt>
                <c:pt idx="944">
                  <c:v>5.72</c:v>
                </c:pt>
                <c:pt idx="945">
                  <c:v>7.14</c:v>
                </c:pt>
                <c:pt idx="946">
                  <c:v>9.4</c:v>
                </c:pt>
                <c:pt idx="947">
                  <c:v>13.17</c:v>
                </c:pt>
                <c:pt idx="948">
                  <c:v>9.129999999999999</c:v>
                </c:pt>
                <c:pt idx="949">
                  <c:v>1.9100000000000001</c:v>
                </c:pt>
                <c:pt idx="950">
                  <c:v>-0.89</c:v>
                </c:pt>
                <c:pt idx="951">
                  <c:v>-3.01</c:v>
                </c:pt>
                <c:pt idx="952">
                  <c:v>-5.3599999999999985</c:v>
                </c:pt>
                <c:pt idx="953">
                  <c:v>-9.2000000000000011</c:v>
                </c:pt>
                <c:pt idx="954">
                  <c:v>-3.24</c:v>
                </c:pt>
                <c:pt idx="955">
                  <c:v>1.0900000000000001</c:v>
                </c:pt>
                <c:pt idx="956">
                  <c:v>3.54</c:v>
                </c:pt>
                <c:pt idx="957">
                  <c:v>6.1199999999999966</c:v>
                </c:pt>
                <c:pt idx="958">
                  <c:v>8.4700000000000006</c:v>
                </c:pt>
                <c:pt idx="959">
                  <c:v>11.55</c:v>
                </c:pt>
                <c:pt idx="960">
                  <c:v>14.16</c:v>
                </c:pt>
                <c:pt idx="961">
                  <c:v>16.479999999999986</c:v>
                </c:pt>
                <c:pt idx="962">
                  <c:v>17.899999999999999</c:v>
                </c:pt>
                <c:pt idx="963">
                  <c:v>19.459999999999987</c:v>
                </c:pt>
                <c:pt idx="964">
                  <c:v>19.989999999999874</c:v>
                </c:pt>
                <c:pt idx="965">
                  <c:v>19.760000000000002</c:v>
                </c:pt>
                <c:pt idx="966">
                  <c:v>13.3</c:v>
                </c:pt>
                <c:pt idx="967">
                  <c:v>6.6199999999999966</c:v>
                </c:pt>
                <c:pt idx="968">
                  <c:v>3.6</c:v>
                </c:pt>
                <c:pt idx="969">
                  <c:v>-0.95000000000000062</c:v>
                </c:pt>
                <c:pt idx="970">
                  <c:v>-2.54</c:v>
                </c:pt>
                <c:pt idx="971">
                  <c:v>-3.54</c:v>
                </c:pt>
                <c:pt idx="972">
                  <c:v>-3.5</c:v>
                </c:pt>
                <c:pt idx="973">
                  <c:v>-4.26</c:v>
                </c:pt>
                <c:pt idx="974">
                  <c:v>-4.79</c:v>
                </c:pt>
                <c:pt idx="975">
                  <c:v>-5.95</c:v>
                </c:pt>
                <c:pt idx="976">
                  <c:v>-7.01</c:v>
                </c:pt>
                <c:pt idx="977">
                  <c:v>-8.5300000000000011</c:v>
                </c:pt>
                <c:pt idx="978">
                  <c:v>-10.450000000000006</c:v>
                </c:pt>
                <c:pt idx="979">
                  <c:v>-12.239999999999998</c:v>
                </c:pt>
                <c:pt idx="980">
                  <c:v>-14</c:v>
                </c:pt>
                <c:pt idx="981">
                  <c:v>-15.29</c:v>
                </c:pt>
                <c:pt idx="982">
                  <c:v>-15.719999999999999</c:v>
                </c:pt>
                <c:pt idx="983">
                  <c:v>-16.279999999999987</c:v>
                </c:pt>
                <c:pt idx="984">
                  <c:v>-7.41</c:v>
                </c:pt>
                <c:pt idx="985">
                  <c:v>-1.58</c:v>
                </c:pt>
                <c:pt idx="986">
                  <c:v>-3.0000000000000002E-2</c:v>
                </c:pt>
                <c:pt idx="987">
                  <c:v>1.78</c:v>
                </c:pt>
                <c:pt idx="988">
                  <c:v>2.74</c:v>
                </c:pt>
                <c:pt idx="989">
                  <c:v>4.0999999999999996</c:v>
                </c:pt>
                <c:pt idx="990">
                  <c:v>5.13</c:v>
                </c:pt>
                <c:pt idx="991">
                  <c:v>6.1199999999999966</c:v>
                </c:pt>
                <c:pt idx="992">
                  <c:v>6.48</c:v>
                </c:pt>
                <c:pt idx="993">
                  <c:v>7.67</c:v>
                </c:pt>
                <c:pt idx="994">
                  <c:v>9.49</c:v>
                </c:pt>
                <c:pt idx="995">
                  <c:v>11.32</c:v>
                </c:pt>
                <c:pt idx="996">
                  <c:v>13.07</c:v>
                </c:pt>
                <c:pt idx="997">
                  <c:v>14.92</c:v>
                </c:pt>
                <c:pt idx="998">
                  <c:v>16.64</c:v>
                </c:pt>
                <c:pt idx="999">
                  <c:v>17.899999999999999</c:v>
                </c:pt>
                <c:pt idx="1000">
                  <c:v>18.559999999999999</c:v>
                </c:pt>
                <c:pt idx="1001">
                  <c:v>18.600000000000001</c:v>
                </c:pt>
                <c:pt idx="1002">
                  <c:v>15.12</c:v>
                </c:pt>
                <c:pt idx="1003">
                  <c:v>8.57</c:v>
                </c:pt>
                <c:pt idx="1004">
                  <c:v>5.72</c:v>
                </c:pt>
                <c:pt idx="1005">
                  <c:v>2.15</c:v>
                </c:pt>
                <c:pt idx="1006">
                  <c:v>0.49000000000000032</c:v>
                </c:pt>
                <c:pt idx="1007">
                  <c:v>-2.08</c:v>
                </c:pt>
                <c:pt idx="1008">
                  <c:v>-2.61</c:v>
                </c:pt>
                <c:pt idx="1009">
                  <c:v>-2.9099999999999997</c:v>
                </c:pt>
                <c:pt idx="1010">
                  <c:v>-3.9</c:v>
                </c:pt>
                <c:pt idx="1011">
                  <c:v>-4.53</c:v>
                </c:pt>
                <c:pt idx="1012">
                  <c:v>-5.6599999999999975</c:v>
                </c:pt>
                <c:pt idx="1013">
                  <c:v>-6.58</c:v>
                </c:pt>
                <c:pt idx="1014">
                  <c:v>-7.9700000000000024</c:v>
                </c:pt>
                <c:pt idx="1015">
                  <c:v>-9.76</c:v>
                </c:pt>
                <c:pt idx="1016">
                  <c:v>-11.450000000000006</c:v>
                </c:pt>
                <c:pt idx="1017">
                  <c:v>-13</c:v>
                </c:pt>
                <c:pt idx="1018">
                  <c:v>-14.129999999999999</c:v>
                </c:pt>
                <c:pt idx="1019">
                  <c:v>-14.19</c:v>
                </c:pt>
                <c:pt idx="1020">
                  <c:v>-15.39</c:v>
                </c:pt>
                <c:pt idx="1021">
                  <c:v>-5.46</c:v>
                </c:pt>
                <c:pt idx="1022">
                  <c:v>-3.01</c:v>
                </c:pt>
                <c:pt idx="1023">
                  <c:v>-0.92</c:v>
                </c:pt>
                <c:pt idx="1024">
                  <c:v>2.08</c:v>
                </c:pt>
                <c:pt idx="1025">
                  <c:v>2.74</c:v>
                </c:pt>
                <c:pt idx="1026">
                  <c:v>4.33</c:v>
                </c:pt>
                <c:pt idx="1027">
                  <c:v>5.22</c:v>
                </c:pt>
                <c:pt idx="1028">
                  <c:v>6.48</c:v>
                </c:pt>
                <c:pt idx="1029">
                  <c:v>7.48</c:v>
                </c:pt>
                <c:pt idx="1030">
                  <c:v>8.83</c:v>
                </c:pt>
                <c:pt idx="1031">
                  <c:v>10.52</c:v>
                </c:pt>
                <c:pt idx="1032">
                  <c:v>12.709999999999999</c:v>
                </c:pt>
                <c:pt idx="1033">
                  <c:v>14.53</c:v>
                </c:pt>
                <c:pt idx="1034">
                  <c:v>15.950000000000006</c:v>
                </c:pt>
                <c:pt idx="1035">
                  <c:v>17.37</c:v>
                </c:pt>
                <c:pt idx="1036">
                  <c:v>18.559999999999999</c:v>
                </c:pt>
                <c:pt idx="1037">
                  <c:v>18.23</c:v>
                </c:pt>
                <c:pt idx="1038">
                  <c:v>13.53</c:v>
                </c:pt>
                <c:pt idx="1039">
                  <c:v>7.7700000000000014</c:v>
                </c:pt>
                <c:pt idx="1040">
                  <c:v>5.1899999999999995</c:v>
                </c:pt>
                <c:pt idx="1041">
                  <c:v>3.01</c:v>
                </c:pt>
                <c:pt idx="1042">
                  <c:v>1.35</c:v>
                </c:pt>
                <c:pt idx="1043">
                  <c:v>-1.9800000000000071</c:v>
                </c:pt>
                <c:pt idx="1044">
                  <c:v>-3.07</c:v>
                </c:pt>
                <c:pt idx="1045">
                  <c:v>-3.57</c:v>
                </c:pt>
                <c:pt idx="1046">
                  <c:v>-4.33</c:v>
                </c:pt>
                <c:pt idx="1047">
                  <c:v>-5.52</c:v>
                </c:pt>
                <c:pt idx="1048">
                  <c:v>-6.35</c:v>
                </c:pt>
                <c:pt idx="1049">
                  <c:v>-7.81</c:v>
                </c:pt>
                <c:pt idx="1050">
                  <c:v>-9.4</c:v>
                </c:pt>
                <c:pt idx="1051">
                  <c:v>-10.92</c:v>
                </c:pt>
                <c:pt idx="1052">
                  <c:v>-12.639999999999999</c:v>
                </c:pt>
                <c:pt idx="1053">
                  <c:v>-13.629999999999999</c:v>
                </c:pt>
                <c:pt idx="1054">
                  <c:v>-13.93</c:v>
                </c:pt>
                <c:pt idx="1055">
                  <c:v>-15.02</c:v>
                </c:pt>
                <c:pt idx="1056">
                  <c:v>-7.74</c:v>
                </c:pt>
                <c:pt idx="1057">
                  <c:v>-1.1900000000000064</c:v>
                </c:pt>
                <c:pt idx="1058">
                  <c:v>0.23</c:v>
                </c:pt>
                <c:pt idx="1059">
                  <c:v>2.21</c:v>
                </c:pt>
                <c:pt idx="1060">
                  <c:v>3.07</c:v>
                </c:pt>
                <c:pt idx="1061">
                  <c:v>3.8</c:v>
                </c:pt>
                <c:pt idx="1062">
                  <c:v>4.9300000000000024</c:v>
                </c:pt>
                <c:pt idx="1063">
                  <c:v>5.46</c:v>
                </c:pt>
                <c:pt idx="1064">
                  <c:v>6.42</c:v>
                </c:pt>
                <c:pt idx="1065">
                  <c:v>8.2000000000000011</c:v>
                </c:pt>
                <c:pt idx="1066">
                  <c:v>11.75</c:v>
                </c:pt>
                <c:pt idx="1067">
                  <c:v>13.27</c:v>
                </c:pt>
                <c:pt idx="1068">
                  <c:v>5.26</c:v>
                </c:pt>
                <c:pt idx="1069">
                  <c:v>1.82</c:v>
                </c:pt>
                <c:pt idx="1070">
                  <c:v>-0.89</c:v>
                </c:pt>
                <c:pt idx="1071">
                  <c:v>-3.9299999999999997</c:v>
                </c:pt>
                <c:pt idx="1072">
                  <c:v>-6.58</c:v>
                </c:pt>
                <c:pt idx="1073">
                  <c:v>-9.89</c:v>
                </c:pt>
                <c:pt idx="1074">
                  <c:v>-1.9100000000000001</c:v>
                </c:pt>
                <c:pt idx="1075">
                  <c:v>0.19</c:v>
                </c:pt>
                <c:pt idx="1076">
                  <c:v>4.2300000000000004</c:v>
                </c:pt>
                <c:pt idx="1077">
                  <c:v>7.48</c:v>
                </c:pt>
                <c:pt idx="1078">
                  <c:v>10.52</c:v>
                </c:pt>
                <c:pt idx="1079">
                  <c:v>13.17</c:v>
                </c:pt>
                <c:pt idx="1080">
                  <c:v>15.15</c:v>
                </c:pt>
                <c:pt idx="1081">
                  <c:v>16.55</c:v>
                </c:pt>
                <c:pt idx="1082">
                  <c:v>17.670000000000005</c:v>
                </c:pt>
                <c:pt idx="1083">
                  <c:v>18.630000000000031</c:v>
                </c:pt>
                <c:pt idx="1084">
                  <c:v>16.41</c:v>
                </c:pt>
                <c:pt idx="1085">
                  <c:v>16.309999999999999</c:v>
                </c:pt>
                <c:pt idx="1086">
                  <c:v>10.950000000000006</c:v>
                </c:pt>
                <c:pt idx="1087">
                  <c:v>3.5</c:v>
                </c:pt>
                <c:pt idx="1088">
                  <c:v>2.58</c:v>
                </c:pt>
                <c:pt idx="1089">
                  <c:v>-1.85</c:v>
                </c:pt>
                <c:pt idx="1090">
                  <c:v>-3.21</c:v>
                </c:pt>
                <c:pt idx="1091">
                  <c:v>-3.44</c:v>
                </c:pt>
                <c:pt idx="1092">
                  <c:v>-4.07</c:v>
                </c:pt>
                <c:pt idx="1093">
                  <c:v>-5.1599999999999975</c:v>
                </c:pt>
                <c:pt idx="1094">
                  <c:v>-5.99</c:v>
                </c:pt>
                <c:pt idx="1095">
                  <c:v>-7.34</c:v>
                </c:pt>
                <c:pt idx="1096">
                  <c:v>-9.16</c:v>
                </c:pt>
                <c:pt idx="1097">
                  <c:v>-10.719999999999999</c:v>
                </c:pt>
                <c:pt idx="1098">
                  <c:v>-12.11</c:v>
                </c:pt>
                <c:pt idx="1099">
                  <c:v>-13.5</c:v>
                </c:pt>
                <c:pt idx="1100">
                  <c:v>-14.29</c:v>
                </c:pt>
                <c:pt idx="1101">
                  <c:v>-14.99</c:v>
                </c:pt>
                <c:pt idx="1102">
                  <c:v>-15.219999999999999</c:v>
                </c:pt>
                <c:pt idx="1103">
                  <c:v>-14.99</c:v>
                </c:pt>
                <c:pt idx="1104">
                  <c:v>-5.26</c:v>
                </c:pt>
                <c:pt idx="1105">
                  <c:v>-1.25</c:v>
                </c:pt>
                <c:pt idx="1106">
                  <c:v>0.13</c:v>
                </c:pt>
                <c:pt idx="1107">
                  <c:v>1.6800000000000064</c:v>
                </c:pt>
                <c:pt idx="1108">
                  <c:v>3.24</c:v>
                </c:pt>
                <c:pt idx="1109">
                  <c:v>4.7300000000000004</c:v>
                </c:pt>
                <c:pt idx="1110">
                  <c:v>6.02</c:v>
                </c:pt>
                <c:pt idx="1111">
                  <c:v>7.01</c:v>
                </c:pt>
                <c:pt idx="1112">
                  <c:v>7.34</c:v>
                </c:pt>
                <c:pt idx="1113">
                  <c:v>8.9</c:v>
                </c:pt>
                <c:pt idx="1114">
                  <c:v>10.75</c:v>
                </c:pt>
                <c:pt idx="1115">
                  <c:v>12.41</c:v>
                </c:pt>
                <c:pt idx="1116">
                  <c:v>14.229999999999999</c:v>
                </c:pt>
                <c:pt idx="1117">
                  <c:v>14.92</c:v>
                </c:pt>
                <c:pt idx="1118">
                  <c:v>15.39</c:v>
                </c:pt>
                <c:pt idx="1119">
                  <c:v>15.65</c:v>
                </c:pt>
                <c:pt idx="1120">
                  <c:v>15.82</c:v>
                </c:pt>
                <c:pt idx="1121">
                  <c:v>15.29</c:v>
                </c:pt>
                <c:pt idx="1122">
                  <c:v>8.6</c:v>
                </c:pt>
                <c:pt idx="1123">
                  <c:v>4.8599999999999985</c:v>
                </c:pt>
                <c:pt idx="1124">
                  <c:v>2.3099999999999987</c:v>
                </c:pt>
                <c:pt idx="1125">
                  <c:v>-0.43000000000000038</c:v>
                </c:pt>
                <c:pt idx="1126">
                  <c:v>-2.5099999999999998</c:v>
                </c:pt>
                <c:pt idx="1127">
                  <c:v>-3.14</c:v>
                </c:pt>
                <c:pt idx="1128">
                  <c:v>-3.11</c:v>
                </c:pt>
                <c:pt idx="1129">
                  <c:v>-4.76</c:v>
                </c:pt>
                <c:pt idx="1130">
                  <c:v>-5.56</c:v>
                </c:pt>
                <c:pt idx="1131">
                  <c:v>-6.88</c:v>
                </c:pt>
                <c:pt idx="1132">
                  <c:v>-8.6</c:v>
                </c:pt>
                <c:pt idx="1133">
                  <c:v>-10.16</c:v>
                </c:pt>
                <c:pt idx="1134">
                  <c:v>-11.450000000000006</c:v>
                </c:pt>
                <c:pt idx="1135">
                  <c:v>-12.54</c:v>
                </c:pt>
                <c:pt idx="1136">
                  <c:v>-13.3</c:v>
                </c:pt>
                <c:pt idx="1137">
                  <c:v>-13.8</c:v>
                </c:pt>
                <c:pt idx="1138">
                  <c:v>-14.16</c:v>
                </c:pt>
                <c:pt idx="1139">
                  <c:v>-14.129999999999999</c:v>
                </c:pt>
                <c:pt idx="1140">
                  <c:v>-6.18</c:v>
                </c:pt>
                <c:pt idx="1141">
                  <c:v>-1.9100000000000001</c:v>
                </c:pt>
                <c:pt idx="1142">
                  <c:v>0</c:v>
                </c:pt>
                <c:pt idx="1143">
                  <c:v>3.24</c:v>
                </c:pt>
                <c:pt idx="1144">
                  <c:v>4.3</c:v>
                </c:pt>
                <c:pt idx="1145">
                  <c:v>6.1499999999999995</c:v>
                </c:pt>
                <c:pt idx="1146">
                  <c:v>6.75</c:v>
                </c:pt>
                <c:pt idx="1147">
                  <c:v>7.44</c:v>
                </c:pt>
                <c:pt idx="1148">
                  <c:v>7.6099999999999985</c:v>
                </c:pt>
                <c:pt idx="1149">
                  <c:v>9</c:v>
                </c:pt>
                <c:pt idx="1150">
                  <c:v>10.719999999999999</c:v>
                </c:pt>
                <c:pt idx="1151">
                  <c:v>11.98</c:v>
                </c:pt>
                <c:pt idx="1152">
                  <c:v>13</c:v>
                </c:pt>
                <c:pt idx="1153">
                  <c:v>13.7</c:v>
                </c:pt>
                <c:pt idx="1154">
                  <c:v>14.16</c:v>
                </c:pt>
                <c:pt idx="1155">
                  <c:v>14.629999999999999</c:v>
                </c:pt>
                <c:pt idx="1156">
                  <c:v>15.02</c:v>
                </c:pt>
                <c:pt idx="1157">
                  <c:v>15.12</c:v>
                </c:pt>
                <c:pt idx="1158">
                  <c:v>8.01</c:v>
                </c:pt>
                <c:pt idx="1159">
                  <c:v>3.9699999999999998</c:v>
                </c:pt>
                <c:pt idx="1160">
                  <c:v>-0.29000000000000031</c:v>
                </c:pt>
                <c:pt idx="1161">
                  <c:v>-2.3099999999999987</c:v>
                </c:pt>
                <c:pt idx="1162">
                  <c:v>-3.24</c:v>
                </c:pt>
                <c:pt idx="1163">
                  <c:v>-4.46</c:v>
                </c:pt>
                <c:pt idx="1164">
                  <c:v>-4.63</c:v>
                </c:pt>
                <c:pt idx="1165">
                  <c:v>-5.1599999999999975</c:v>
                </c:pt>
                <c:pt idx="1166">
                  <c:v>-6.25</c:v>
                </c:pt>
                <c:pt idx="1167">
                  <c:v>-7.1099999999999985</c:v>
                </c:pt>
                <c:pt idx="1168">
                  <c:v>-8.8000000000000007</c:v>
                </c:pt>
                <c:pt idx="1169">
                  <c:v>-9.629999999999999</c:v>
                </c:pt>
                <c:pt idx="1170">
                  <c:v>-11.15</c:v>
                </c:pt>
                <c:pt idx="1171">
                  <c:v>-12.04</c:v>
                </c:pt>
                <c:pt idx="1172">
                  <c:v>-12.77</c:v>
                </c:pt>
                <c:pt idx="1173">
                  <c:v>-13.239999999999998</c:v>
                </c:pt>
                <c:pt idx="1174">
                  <c:v>-13.47</c:v>
                </c:pt>
                <c:pt idx="1175">
                  <c:v>-13.3</c:v>
                </c:pt>
                <c:pt idx="1176">
                  <c:v>-7.67</c:v>
                </c:pt>
                <c:pt idx="1177">
                  <c:v>-1.1900000000000064</c:v>
                </c:pt>
                <c:pt idx="1178">
                  <c:v>0.33000000000000207</c:v>
                </c:pt>
                <c:pt idx="1179">
                  <c:v>1.29</c:v>
                </c:pt>
                <c:pt idx="1180">
                  <c:v>3.21</c:v>
                </c:pt>
                <c:pt idx="1181">
                  <c:v>4.07</c:v>
                </c:pt>
                <c:pt idx="1182">
                  <c:v>5.22</c:v>
                </c:pt>
                <c:pt idx="1183">
                  <c:v>6.09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FF-450F-91D9-35E83BA15C30}"/>
            </c:ext>
          </c:extLst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Sheet1!$BY$53:$BY$54</c:f>
              <c:numCache>
                <c:formatCode>General</c:formatCode>
                <c:ptCount val="2"/>
                <c:pt idx="0">
                  <c:v>0</c:v>
                </c:pt>
                <c:pt idx="1">
                  <c:v>3.7999999999999999E-2</c:v>
                </c:pt>
              </c:numCache>
            </c:numRef>
          </c:xVal>
          <c:yVal>
            <c:numRef>
              <c:f>Sheet1!$BZ$53:$BZ$54</c:f>
              <c:numCache>
                <c:formatCode>General</c:formatCode>
                <c:ptCount val="2"/>
                <c:pt idx="0">
                  <c:v>9.5</c:v>
                </c:pt>
                <c:pt idx="1">
                  <c:v>9.5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FF-450F-91D9-35E83BA15C30}"/>
            </c:ext>
          </c:extLst>
        </c:ser>
        <c:ser>
          <c:idx val="2"/>
          <c:order val="2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Sheet1!$BY$56:$BY$57</c:f>
              <c:numCache>
                <c:formatCode>General</c:formatCode>
                <c:ptCount val="2"/>
                <c:pt idx="0">
                  <c:v>-3.7999999999999999E-2</c:v>
                </c:pt>
                <c:pt idx="1">
                  <c:v>0</c:v>
                </c:pt>
              </c:numCache>
            </c:numRef>
          </c:xVal>
          <c:yVal>
            <c:numRef>
              <c:f>Sheet1!$BZ$56:$BZ$57</c:f>
              <c:numCache>
                <c:formatCode>General</c:formatCode>
                <c:ptCount val="2"/>
                <c:pt idx="0">
                  <c:v>-9.5</c:v>
                </c:pt>
                <c:pt idx="1">
                  <c:v>-9.5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6FF-450F-91D9-35E83BA15C30}"/>
            </c:ext>
          </c:extLst>
        </c:ser>
        <c:ser>
          <c:idx val="3"/>
          <c:order val="3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Sheet1!$BY$61:$BY$62</c:f>
              <c:numCache>
                <c:formatCode>General</c:formatCode>
                <c:ptCount val="2"/>
                <c:pt idx="0">
                  <c:v>0</c:v>
                </c:pt>
                <c:pt idx="1">
                  <c:v>3.7999999999999999E-2</c:v>
                </c:pt>
              </c:numCache>
            </c:numRef>
          </c:xVal>
          <c:yVal>
            <c:numRef>
              <c:f>Sheet1!$BZ$61:$BZ$62</c:f>
              <c:numCache>
                <c:formatCode>General</c:formatCode>
                <c:ptCount val="2"/>
                <c:pt idx="0">
                  <c:v>20.09</c:v>
                </c:pt>
                <c:pt idx="1">
                  <c:v>20.09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6FF-450F-91D9-35E83BA15C30}"/>
            </c:ext>
          </c:extLst>
        </c:ser>
        <c:ser>
          <c:idx val="4"/>
          <c:order val="4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Sheet1!$BY$64:$BY$65</c:f>
              <c:numCache>
                <c:formatCode>General</c:formatCode>
                <c:ptCount val="2"/>
                <c:pt idx="0">
                  <c:v>-3.7999999999999999E-2</c:v>
                </c:pt>
                <c:pt idx="1">
                  <c:v>0</c:v>
                </c:pt>
              </c:numCache>
            </c:numRef>
          </c:xVal>
          <c:yVal>
            <c:numRef>
              <c:f>Sheet1!$BZ$64:$BZ$65</c:f>
              <c:numCache>
                <c:formatCode>General</c:formatCode>
                <c:ptCount val="2"/>
                <c:pt idx="0">
                  <c:v>-16.84</c:v>
                </c:pt>
                <c:pt idx="1">
                  <c:v>-16.84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6FF-450F-91D9-35E83BA15C30}"/>
            </c:ext>
          </c:extLst>
        </c:ser>
        <c:ser>
          <c:idx val="5"/>
          <c:order val="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Sheet1!$CB$61:$CB$62</c:f>
              <c:numCache>
                <c:formatCode>General</c:formatCode>
                <c:ptCount val="2"/>
                <c:pt idx="0">
                  <c:v>0</c:v>
                </c:pt>
                <c:pt idx="1">
                  <c:v>3.7999999999999999E-2</c:v>
                </c:pt>
              </c:numCache>
            </c:numRef>
          </c:xVal>
          <c:yVal>
            <c:numRef>
              <c:f>Sheet1!$CC$61:$CC$62</c:f>
              <c:numCache>
                <c:formatCode>General</c:formatCode>
                <c:ptCount val="2"/>
                <c:pt idx="0">
                  <c:v>28.5</c:v>
                </c:pt>
                <c:pt idx="1">
                  <c:v>28.5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6FF-450F-91D9-35E83BA15C30}"/>
            </c:ext>
          </c:extLst>
        </c:ser>
        <c:ser>
          <c:idx val="6"/>
          <c:order val="6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Sheet1!$CB$64:$CB$65</c:f>
              <c:numCache>
                <c:formatCode>General</c:formatCode>
                <c:ptCount val="2"/>
                <c:pt idx="0">
                  <c:v>-3.7999999999999999E-2</c:v>
                </c:pt>
                <c:pt idx="1">
                  <c:v>0</c:v>
                </c:pt>
              </c:numCache>
            </c:numRef>
          </c:xVal>
          <c:yVal>
            <c:numRef>
              <c:f>Sheet1!$CC$64:$CC$65</c:f>
              <c:numCache>
                <c:formatCode>General</c:formatCode>
                <c:ptCount val="2"/>
                <c:pt idx="0">
                  <c:v>-28.5</c:v>
                </c:pt>
                <c:pt idx="1">
                  <c:v>-28.5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6FF-450F-91D9-35E83BA15C30}"/>
            </c:ext>
          </c:extLst>
        </c:ser>
        <c:ser>
          <c:idx val="7"/>
          <c:order val="7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Sheet1!$BY$67:$BY$68</c:f>
              <c:numCache>
                <c:formatCode>General</c:formatCode>
                <c:ptCount val="2"/>
                <c:pt idx="0">
                  <c:v>0</c:v>
                </c:pt>
                <c:pt idx="1">
                  <c:v>3.7999999999999999E-2</c:v>
                </c:pt>
              </c:numCache>
            </c:numRef>
          </c:xVal>
          <c:yVal>
            <c:numRef>
              <c:f>Sheet1!$BZ$67:$BZ$68</c:f>
              <c:numCache>
                <c:formatCode>General</c:formatCode>
                <c:ptCount val="2"/>
                <c:pt idx="0">
                  <c:v>15.12</c:v>
                </c:pt>
                <c:pt idx="1">
                  <c:v>15.12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B6FF-450F-91D9-35E83BA15C30}"/>
            </c:ext>
          </c:extLst>
        </c:ser>
        <c:ser>
          <c:idx val="8"/>
          <c:order val="8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Sheet1!$BY$70:$BY$71</c:f>
              <c:numCache>
                <c:formatCode>General</c:formatCode>
                <c:ptCount val="2"/>
                <c:pt idx="0">
                  <c:v>-3.7999999999999999E-2</c:v>
                </c:pt>
                <c:pt idx="1">
                  <c:v>0</c:v>
                </c:pt>
              </c:numCache>
            </c:numRef>
          </c:xVal>
          <c:yVal>
            <c:numRef>
              <c:f>Sheet1!$BZ$70:$BZ$71</c:f>
              <c:numCache>
                <c:formatCode>General</c:formatCode>
                <c:ptCount val="2"/>
                <c:pt idx="0">
                  <c:v>-13.3</c:v>
                </c:pt>
                <c:pt idx="1">
                  <c:v>-13.3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B6FF-450F-91D9-35E83BA15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0649552"/>
        <c:axId val="171140192"/>
      </c:scatterChart>
      <c:valAx>
        <c:axId val="170649552"/>
        <c:scaling>
          <c:orientation val="minMax"/>
          <c:max val="3.7500000000000006E-2"/>
          <c:min val="-3.7500000000000006E-2"/>
        </c:scaling>
        <c:delete val="0"/>
        <c:axPos val="b"/>
        <c:majorGridlines/>
        <c:numFmt formatCode="0.0%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71140192"/>
        <c:crosses val="autoZero"/>
        <c:crossBetween val="midCat"/>
        <c:majorUnit val="2.5000000000000092E-3"/>
      </c:valAx>
      <c:valAx>
        <c:axId val="171140192"/>
        <c:scaling>
          <c:orientation val="minMax"/>
          <c:max val="30"/>
          <c:min val="-3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649552"/>
        <c:crosses val="autoZero"/>
        <c:crossBetween val="midCat"/>
        <c:majorUnit val="5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38100" cap="flat" cmpd="dbl" algn="ctr">
        <a:solidFill>
          <a:schemeClr val="phClr"/>
        </a:solidFill>
        <a:miter lim="800000"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lt1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tx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  <a:alpha val="32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  <a:alpha val="32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tx1"/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/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tx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2700" cap="rnd"/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3175" cap="flat" cmpd="sng" algn="ctr">
        <a:solidFill>
          <a:schemeClr val="tx1">
            <a:lumMod val="15000"/>
            <a:lumOff val="85000"/>
          </a:schemeClr>
        </a:solidFill>
        <a:round/>
        <a:tailEnd type="none" w="med" len="lg"/>
      </a:ln>
    </cs:spPr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E9DC-410E-4D26-BD0B-68F7A40873ED}" type="datetimeFigureOut">
              <a:rPr lang="en-ID" smtClean="0"/>
              <a:t>16/09/2020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58D56-BD80-4AD1-8FAC-330AAD6921D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375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3c28c5f61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3c28c5f61_0_10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8630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8B752-B849-4E7A-8C04-DC809962AD9B}" type="slidenum">
              <a:rPr lang="id-ID" smtClean="0"/>
              <a:pPr/>
              <a:t>32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3985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28FE5-6082-4008-88F9-0E25F88D7572}" type="slidenum">
              <a:rPr lang="id-ID" smtClean="0"/>
              <a:pPr/>
              <a:t>34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001311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28FE5-6082-4008-88F9-0E25F88D7572}" type="slidenum">
              <a:rPr lang="id-ID" smtClean="0"/>
              <a:pPr/>
              <a:t>35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4591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28FE5-6082-4008-88F9-0E25F88D7572}" type="slidenum">
              <a:rPr lang="id-ID" smtClean="0"/>
              <a:pPr/>
              <a:t>36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6060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28FE5-6082-4008-88F9-0E25F88D7572}" type="slidenum">
              <a:rPr lang="id-ID" smtClean="0"/>
              <a:pPr/>
              <a:t>37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774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caf3e4182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4caf3e4182_1_11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7503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28FE5-6082-4008-88F9-0E25F88D7572}" type="slidenum">
              <a:rPr lang="id-ID" smtClean="0"/>
              <a:pPr/>
              <a:t>66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0770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28FE5-6082-4008-88F9-0E25F88D7572}" type="slidenum">
              <a:rPr lang="id-ID" smtClean="0"/>
              <a:pPr/>
              <a:t>69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4239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caf3e4182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4caf3e4182_1_11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750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5EBAFEF2-4DE5-4E72-8973-5CD5B7B7B1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C9EFBF-3D1B-41D9-9246-970D1FC4BCED}" type="slidenum">
              <a:rPr lang="en-US" altLang="en-US">
                <a:latin typeface="Times New Roman" panose="02020603050405020304" pitchFamily="18" charset="0"/>
              </a:rPr>
              <a:pPr/>
              <a:t>75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FA870F0E-A82F-4F74-A529-B405F5DE57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D5F5D275-2D21-4529-86CA-940EC265BC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d-ID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caf3e4182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4caf3e4182_1_11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71568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>
            <a:extLst>
              <a:ext uri="{FF2B5EF4-FFF2-40B4-BE49-F238E27FC236}">
                <a16:creationId xmlns:a16="http://schemas.microsoft.com/office/drawing/2014/main" id="{69F0B416-8198-4CC8-BBBD-2C026B5866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92B32AD-D5CE-4A3C-AB3A-0EA27530735A}" type="slidenum">
              <a:rPr lang="en-US" altLang="en-US">
                <a:latin typeface="Times New Roman" panose="02020603050405020304" pitchFamily="18" charset="0"/>
              </a:rPr>
              <a:pPr/>
              <a:t>76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60B38AAA-9C3E-47F3-B4E4-6891F0A51A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>
            <a:extLst>
              <a:ext uri="{FF2B5EF4-FFF2-40B4-BE49-F238E27FC236}">
                <a16:creationId xmlns:a16="http://schemas.microsoft.com/office/drawing/2014/main" id="{E733BEEB-15A1-4402-9AD7-53B6C67F3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d-ID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F406C7F6-AD64-46FA-A211-2A9EDCFC9E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55A81D-BDB5-41FE-93E5-B17DC63F731B}" type="slidenum">
              <a:rPr lang="en-US" altLang="en-US">
                <a:latin typeface="Times New Roman" panose="02020603050405020304" pitchFamily="18" charset="0"/>
              </a:rPr>
              <a:pPr/>
              <a:t>79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7524F082-A6AE-4294-AF44-2AEC269E3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1138" y="728663"/>
            <a:ext cx="6437312" cy="3622675"/>
          </a:xfrm>
          <a:ln w="12700" cap="flat"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21F11BC2-F7F7-4B29-978C-5BA18BA377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05" tIns="45452" rIns="90905" bIns="45452"/>
          <a:lstStyle/>
          <a:p>
            <a:pPr eaLnBrk="1" hangingPunct="1"/>
            <a:endParaRPr lang="id-ID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/>
              <a:t>Jumlah penduduk Indonesia Tahun</a:t>
            </a:r>
            <a:r>
              <a:rPr lang="en-ID" baseline="0"/>
              <a:t> 2016 = 261.554.200 orang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1827D-08BE-4D6D-8C30-F25E03B3321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78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1827D-08BE-4D6D-8C30-F25E03B3321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0995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1,451 	 267,660,000 	 184,466 </a:t>
            </a:r>
          </a:p>
          <a:p>
            <a:r>
              <a:rPr lang="en-US"/>
              <a:t> 1,685 	 69,430,000 	 41,205 </a:t>
            </a:r>
          </a:p>
          <a:p>
            <a:r>
              <a:rPr lang="en-US"/>
              <a:t> 2,060 	 31,530,000 	 15,306 </a:t>
            </a:r>
          </a:p>
          <a:p>
            <a:r>
              <a:rPr lang="en-US"/>
              <a:t> 30,036 	 1,352,620,000 	 45,033 </a:t>
            </a:r>
          </a:p>
          <a:p>
            <a:r>
              <a:rPr lang="en-US"/>
              <a:t> 7,415 	 5,640,000 	 761 </a:t>
            </a:r>
          </a:p>
          <a:p>
            <a:r>
              <a:rPr lang="en-US"/>
              <a:t> 460,369 	 126,530,000 	 275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1827D-08BE-4D6D-8C30-F25E03B3321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58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id="{67E9CDB3-7CC9-434D-B0C6-A9F77D5C3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82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DB77FD-2B53-4CC1-9DDA-9B3C54DE47D0}" type="slidenum">
              <a:rPr lang="en-US" altLang="en-US">
                <a:latin typeface="Times New Roman" panose="02020603050405020304" pitchFamily="18" charset="0"/>
              </a:rPr>
              <a:pPr/>
              <a:t>83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25955" name="Rectangle 2">
            <a:extLst>
              <a:ext uri="{FF2B5EF4-FFF2-40B4-BE49-F238E27FC236}">
                <a16:creationId xmlns:a16="http://schemas.microsoft.com/office/drawing/2014/main" id="{9EF53BC0-31B4-4FCC-A204-29CEE7E4CA5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211138" y="728663"/>
            <a:ext cx="6437312" cy="3622675"/>
          </a:xfrm>
          <a:ln w="12700" cap="flat"/>
        </p:spPr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347557BB-31D8-4979-9174-0C548C884C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905" tIns="45452" rIns="90905" bIns="45452"/>
          <a:lstStyle/>
          <a:p>
            <a:pPr eaLnBrk="1" hangingPunct="1"/>
            <a:endParaRPr lang="id-ID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caf3e4182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4caf3e4182_1_11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570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8B752-B849-4E7A-8C04-DC809962AD9B}" type="slidenum">
              <a:rPr lang="id-ID" smtClean="0"/>
              <a:pPr/>
              <a:t>91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39150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48B752-B849-4E7A-8C04-DC809962AD9B}" type="slidenum">
              <a:rPr lang="id-ID" smtClean="0"/>
              <a:pPr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228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caf3e4182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4caf3e4182_1_11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129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B734E74-1669-4914-A1B0-9DC0E0FC45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77A3AE-CC43-4900-BF71-8E10AD59F505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988162" name="Rectangle 2">
            <a:extLst>
              <a:ext uri="{FF2B5EF4-FFF2-40B4-BE49-F238E27FC236}">
                <a16:creationId xmlns:a16="http://schemas.microsoft.com/office/drawing/2014/main" id="{6CC0DEAA-1EFC-4A7C-B50E-7BBC800ED5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8163" name="Rectangle 3">
            <a:extLst>
              <a:ext uri="{FF2B5EF4-FFF2-40B4-BE49-F238E27FC236}">
                <a16:creationId xmlns:a16="http://schemas.microsoft.com/office/drawing/2014/main" id="{9F870F33-10D4-4CA4-B2E7-877B3EE50B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26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caf3e4182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2212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4caf3e4182_1_11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105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58D56-BD80-4AD1-8FAC-330AAD6921D8}" type="slidenum">
              <a:rPr lang="en-ID" smtClean="0"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1363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28FE5-6082-4008-88F9-0E25F88D7572}" type="slidenum">
              <a:rPr lang="id-ID" smtClean="0"/>
              <a:pPr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4178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28FE5-6082-4008-88F9-0E25F88D7572}" type="slidenum">
              <a:rPr lang="id-ID" smtClean="0"/>
              <a:pPr/>
              <a:t>17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5712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A1CD4-D773-400A-9E57-C64A40FF7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0AFBFA-4515-4C0E-9976-590C6706BB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9D2A7-0438-4F77-98CF-525EF9C5F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057A-19C1-4F21-A45D-3426E461A8CD}" type="datetimeFigureOut">
              <a:rPr lang="en-ID" smtClean="0"/>
              <a:t>16/09/2020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BF9F4-1296-4E4B-AA51-7B34E899A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3DA62-73D5-49EE-9536-42B1BD999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9C9D-BD25-4CCD-9AAC-69C9B2A817B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773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6AC54-62FD-41D3-847B-4D8AC58E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BA1B6-3531-42B8-833E-008F84FE9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CA216-74AF-4A58-A7AE-935440034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057A-19C1-4F21-A45D-3426E461A8CD}" type="datetimeFigureOut">
              <a:rPr lang="en-ID" smtClean="0"/>
              <a:t>16/09/2020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B25D5-BB45-4875-AD4D-C3200A1CA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5087B-DD16-4075-93ED-AF88716C5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9C9D-BD25-4CCD-9AAC-69C9B2A817B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794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7B1BE1-965B-4A55-AED2-669759597B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46C45F-DBF3-4435-BFDA-9F4BF7400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AB880-5B54-43C7-9FC9-F2AC97459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057A-19C1-4F21-A45D-3426E461A8CD}" type="datetimeFigureOut">
              <a:rPr lang="en-ID" smtClean="0"/>
              <a:t>16/09/2020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30372-DA2B-407F-9C64-230F72F7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99641-9622-4B41-BEAC-62CCE2D4C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9C9D-BD25-4CCD-9AAC-69C9B2A817B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52958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40333" y="1960500"/>
            <a:ext cx="5149600" cy="9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7"/>
          <p:cNvSpPr/>
          <p:nvPr/>
        </p:nvSpPr>
        <p:spPr>
          <a:xfrm>
            <a:off x="0" y="0"/>
            <a:ext cx="3511600" cy="6857600"/>
          </a:xfrm>
          <a:prstGeom prst="rect">
            <a:avLst/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7"/>
          <p:cNvSpPr txBox="1">
            <a:spLocks noGrp="1"/>
          </p:cNvSpPr>
          <p:nvPr>
            <p:ph type="title" idx="2"/>
          </p:nvPr>
        </p:nvSpPr>
        <p:spPr>
          <a:xfrm>
            <a:off x="4940331" y="538833"/>
            <a:ext cx="4610800" cy="9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rgbClr val="66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title" idx="3"/>
          </p:nvPr>
        </p:nvSpPr>
        <p:spPr>
          <a:xfrm>
            <a:off x="4940333" y="3382181"/>
            <a:ext cx="5149600" cy="9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title" idx="4"/>
          </p:nvPr>
        </p:nvSpPr>
        <p:spPr>
          <a:xfrm>
            <a:off x="4940333" y="4803863"/>
            <a:ext cx="5149600" cy="9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cxnSp>
        <p:nvCxnSpPr>
          <p:cNvPr id="53" name="Google Shape;53;p7"/>
          <p:cNvCxnSpPr/>
          <p:nvPr/>
        </p:nvCxnSpPr>
        <p:spPr>
          <a:xfrm>
            <a:off x="4644296" y="-16933"/>
            <a:ext cx="0" cy="5042000"/>
          </a:xfrm>
          <a:prstGeom prst="straightConnector1">
            <a:avLst/>
          </a:prstGeom>
          <a:noFill/>
          <a:ln w="38100" cap="flat" cmpd="sng">
            <a:solidFill>
              <a:srgbClr val="DAD2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" name="Google Shape;54;p7"/>
          <p:cNvSpPr/>
          <p:nvPr/>
        </p:nvSpPr>
        <p:spPr>
          <a:xfrm>
            <a:off x="11519241" y="4764947"/>
            <a:ext cx="0" cy="2093743"/>
          </a:xfrm>
          <a:custGeom>
            <a:avLst/>
            <a:gdLst/>
            <a:ahLst/>
            <a:cxnLst/>
            <a:rect l="l" t="t" r="r" b="b"/>
            <a:pathLst>
              <a:path w="120000" h="3451225" extrusionOk="0">
                <a:moveTo>
                  <a:pt x="0" y="0"/>
                </a:moveTo>
                <a:lnTo>
                  <a:pt x="0" y="3450805"/>
                </a:lnTo>
              </a:path>
            </a:pathLst>
          </a:custGeom>
          <a:noFill/>
          <a:ln w="38100" cap="flat" cmpd="sng">
            <a:solidFill>
              <a:srgbClr val="DAD2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11153445" y="4181801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buNone/>
              <a:defRPr sz="1733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buNone/>
              <a:defRPr sz="1733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buNone/>
              <a:defRPr sz="1733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buNone/>
              <a:defRPr sz="1733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buNone/>
              <a:defRPr sz="1733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buNone/>
              <a:defRPr sz="1733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buNone/>
              <a:defRPr sz="1733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buNone/>
              <a:defRPr sz="1733">
                <a:solidFill>
                  <a:srgbClr val="666666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1"/>
          </p:nvPr>
        </p:nvSpPr>
        <p:spPr>
          <a:xfrm>
            <a:off x="4940333" y="2321417"/>
            <a:ext cx="30240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33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5"/>
          </p:nvPr>
        </p:nvSpPr>
        <p:spPr>
          <a:xfrm>
            <a:off x="4940333" y="3694400"/>
            <a:ext cx="30240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33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ubTitle" idx="6"/>
          </p:nvPr>
        </p:nvSpPr>
        <p:spPr>
          <a:xfrm>
            <a:off x="4940333" y="5125733"/>
            <a:ext cx="30240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333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333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333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333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333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333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333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333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333"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title" idx="7" hasCustomPrompt="1"/>
          </p:nvPr>
        </p:nvSpPr>
        <p:spPr>
          <a:xfrm>
            <a:off x="2733809" y="1659512"/>
            <a:ext cx="1640800" cy="60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>
                <a:solidFill>
                  <a:srgbClr val="66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0" name="Google Shape;60;p7"/>
          <p:cNvSpPr txBox="1">
            <a:spLocks noGrp="1"/>
          </p:cNvSpPr>
          <p:nvPr>
            <p:ph type="title" idx="8" hasCustomPrompt="1"/>
          </p:nvPr>
        </p:nvSpPr>
        <p:spPr>
          <a:xfrm>
            <a:off x="2733809" y="3082041"/>
            <a:ext cx="1640800" cy="60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>
                <a:solidFill>
                  <a:srgbClr val="66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1" name="Google Shape;61;p7"/>
          <p:cNvSpPr txBox="1">
            <a:spLocks noGrp="1"/>
          </p:cNvSpPr>
          <p:nvPr>
            <p:ph type="title" idx="9" hasCustomPrompt="1"/>
          </p:nvPr>
        </p:nvSpPr>
        <p:spPr>
          <a:xfrm>
            <a:off x="2733809" y="4489323"/>
            <a:ext cx="1640800" cy="606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>
                <a:solidFill>
                  <a:srgbClr val="66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34497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3">
          <p15:clr>
            <a:srgbClr val="FA7B17"/>
          </p15:clr>
        </p15:guide>
        <p15:guide id="2" pos="2064">
          <p15:clr>
            <a:srgbClr val="FA7B17"/>
          </p15:clr>
        </p15:guide>
        <p15:guide id="3" orient="horz" pos="1705">
          <p15:clr>
            <a:srgbClr val="FA7B17"/>
          </p15:clr>
        </p15:guide>
        <p15:guide id="4" orient="horz" pos="2374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BIG TEXT &amp; SOME TEXT SL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"/>
          <p:cNvSpPr/>
          <p:nvPr/>
        </p:nvSpPr>
        <p:spPr>
          <a:xfrm>
            <a:off x="1060" y="0"/>
            <a:ext cx="12190800" cy="6857600"/>
          </a:xfrm>
          <a:prstGeom prst="rect">
            <a:avLst/>
          </a:prstGeom>
          <a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4"/>
          <p:cNvSpPr/>
          <p:nvPr/>
        </p:nvSpPr>
        <p:spPr>
          <a:xfrm>
            <a:off x="0" y="0"/>
            <a:ext cx="12196488" cy="6863317"/>
          </a:xfrm>
          <a:custGeom>
            <a:avLst/>
            <a:gdLst/>
            <a:ahLst/>
            <a:cxnLst/>
            <a:rect l="l" t="t" r="r" b="b"/>
            <a:pathLst>
              <a:path w="20104100" h="11313160" extrusionOk="0">
                <a:moveTo>
                  <a:pt x="20104099" y="11312849"/>
                </a:moveTo>
                <a:lnTo>
                  <a:pt x="0" y="11312849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11312849"/>
                </a:lnTo>
                <a:close/>
              </a:path>
            </a:pathLst>
          </a:custGeom>
          <a:solidFill>
            <a:srgbClr val="FFFFFF">
              <a:alpha val="1961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14"/>
          <p:cNvSpPr/>
          <p:nvPr/>
        </p:nvSpPr>
        <p:spPr>
          <a:xfrm>
            <a:off x="1047" y="1610755"/>
            <a:ext cx="12196488" cy="3637759"/>
          </a:xfrm>
          <a:custGeom>
            <a:avLst/>
            <a:gdLst/>
            <a:ahLst/>
            <a:cxnLst/>
            <a:rect l="l" t="t" r="r" b="b"/>
            <a:pathLst>
              <a:path w="20104100" h="5996305" extrusionOk="0">
                <a:moveTo>
                  <a:pt x="20104099" y="5996037"/>
                </a:moveTo>
                <a:lnTo>
                  <a:pt x="0" y="5996037"/>
                </a:lnTo>
                <a:lnTo>
                  <a:pt x="0" y="0"/>
                </a:lnTo>
                <a:lnTo>
                  <a:pt x="20104099" y="0"/>
                </a:lnTo>
                <a:lnTo>
                  <a:pt x="20104099" y="5996037"/>
                </a:lnTo>
                <a:close/>
              </a:path>
            </a:pathLst>
          </a:custGeom>
          <a:solidFill>
            <a:srgbClr val="FFFFFF">
              <a:alpha val="8962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1277216" y="2382609"/>
            <a:ext cx="9639600" cy="209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867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867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867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867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867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867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867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867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867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964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4ACEE-0D03-4DE6-92CA-68C05E041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78639-02A4-4346-A7F0-58BC4E4E5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E6A14-F46C-43A5-A57C-5EE8F97E7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057A-19C1-4F21-A45D-3426E461A8CD}" type="datetimeFigureOut">
              <a:rPr lang="en-ID" smtClean="0"/>
              <a:t>16/09/2020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9D71A-1CFC-4824-A29A-39C421AD5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83E00-DDED-4F9D-B012-08A6038C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9C9D-BD25-4CCD-9AAC-69C9B2A817B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0645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776A-C02D-4537-8A97-6892ABAD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184BE-7066-45D1-84BE-E2E8ECD54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19C6E-6EA5-4619-B8FF-0062039E6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057A-19C1-4F21-A45D-3426E461A8CD}" type="datetimeFigureOut">
              <a:rPr lang="en-ID" smtClean="0"/>
              <a:t>16/09/2020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6167C-D51E-4D6E-8406-4063D5C97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5B505-F65E-45EF-89A1-0327CEE42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9C9D-BD25-4CCD-9AAC-69C9B2A817B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07279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4C306-488B-4FBE-8F22-201448075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13285-1D1B-4B99-A504-68CCC12B4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1B2F89-F1A8-4C74-B228-973C03C23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A5141-5757-4191-9BE3-20A5FF13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057A-19C1-4F21-A45D-3426E461A8CD}" type="datetimeFigureOut">
              <a:rPr lang="en-ID" smtClean="0"/>
              <a:t>16/09/2020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0182B-B738-4677-8A17-5C95FA2A8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2B6FB-F206-466E-A4DE-3B4077185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9C9D-BD25-4CCD-9AAC-69C9B2A817B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789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452DE-AF8F-4231-801D-208F55AF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31F71-1CED-490C-94C4-0A9B7B936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513AE-33CC-4A39-9D90-439CF9889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514B97-462E-466F-A9D5-0F96CDA16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3B0E87-E1C8-43B2-9D1D-60A95D0070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6D2929-1299-4BE9-9E38-4F51114CC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057A-19C1-4F21-A45D-3426E461A8CD}" type="datetimeFigureOut">
              <a:rPr lang="en-ID" smtClean="0"/>
              <a:t>16/09/2020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9456F9-C3DD-415D-8D8E-8E51F5A5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D0D57A-86E7-42F0-81DF-C6035E3B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9C9D-BD25-4CCD-9AAC-69C9B2A817B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7067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3BEE8-A60E-42BA-88CE-62014A0BF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9D5979-F695-41F1-9A58-6E3224F60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057A-19C1-4F21-A45D-3426E461A8CD}" type="datetimeFigureOut">
              <a:rPr lang="en-ID" smtClean="0"/>
              <a:t>16/09/2020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14C90-EEE2-4589-A389-21D18F9C9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E5628-1CC9-4A35-A5FE-F29D134F7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9C9D-BD25-4CCD-9AAC-69C9B2A817B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3101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AA6443-EE48-43F0-B1AB-C3CB3E46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057A-19C1-4F21-A45D-3426E461A8CD}" type="datetimeFigureOut">
              <a:rPr lang="en-ID" smtClean="0"/>
              <a:t>16/09/2020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118066-93C8-42F1-9A7E-93433F65E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F4BCE-2F56-4342-872A-F6866F9C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9C9D-BD25-4CCD-9AAC-69C9B2A817B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32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B7BE-CEF7-4FD9-912D-D29F3796B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1147B-7132-4D6E-87A3-94E497388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CD4463-4187-492E-BBCE-E57A5E2E2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D5AEB-2692-4854-AFF0-5D426BF3A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057A-19C1-4F21-A45D-3426E461A8CD}" type="datetimeFigureOut">
              <a:rPr lang="en-ID" smtClean="0"/>
              <a:t>16/09/2020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55912-C756-4623-BE85-B7BE0D031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B5479-0287-47E5-9349-6969CA3EB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9C9D-BD25-4CCD-9AAC-69C9B2A817B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748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48E1E-07EC-45F2-8FE0-5703AF67F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76F6F3-B6F8-4844-A052-DDBF5627B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B4F7E-BA3A-4795-AFBB-7FB8FC364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D6EA8-D359-4B5D-B626-D1CD7B52D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5057A-19C1-4F21-A45D-3426E461A8CD}" type="datetimeFigureOut">
              <a:rPr lang="en-ID" smtClean="0"/>
              <a:t>16/09/2020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F8C74-D844-4A49-B722-20D041D5D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1C328-B328-47B4-922E-817F903DA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09C9D-BD25-4CCD-9AAC-69C9B2A817B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336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361033-38E6-4373-A11A-67981425F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431607-7C70-4B2E-8E5A-C2880C474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D0A7-426D-43ED-8052-1B4D4448E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5057A-19C1-4F21-A45D-3426E461A8CD}" type="datetimeFigureOut">
              <a:rPr lang="en-ID" smtClean="0"/>
              <a:t>16/09/2020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F0CD7-EF62-42FB-8CF8-320A77021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0317F-A478-4B43-8B0E-5720AB984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09C9D-BD25-4CCD-9AAC-69C9B2A817B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604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wmf"/><Relationship Id="rId2" Type="http://schemas.openxmlformats.org/officeDocument/2006/relationships/image" Target="../media/image44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29.JP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9.JP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18" Type="http://schemas.openxmlformats.org/officeDocument/2006/relationships/image" Target="../media/image107.jpeg"/><Relationship Id="rId26" Type="http://schemas.openxmlformats.org/officeDocument/2006/relationships/image" Target="../media/image115.jpeg"/><Relationship Id="rId3" Type="http://schemas.openxmlformats.org/officeDocument/2006/relationships/image" Target="../media/image92.jpeg"/><Relationship Id="rId21" Type="http://schemas.openxmlformats.org/officeDocument/2006/relationships/image" Target="../media/image110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17" Type="http://schemas.openxmlformats.org/officeDocument/2006/relationships/image" Target="../media/image106.jpeg"/><Relationship Id="rId25" Type="http://schemas.openxmlformats.org/officeDocument/2006/relationships/image" Target="../media/image114.jpeg"/><Relationship Id="rId2" Type="http://schemas.openxmlformats.org/officeDocument/2006/relationships/image" Target="../media/image91.jpeg"/><Relationship Id="rId16" Type="http://schemas.openxmlformats.org/officeDocument/2006/relationships/image" Target="../media/image105.jpeg"/><Relationship Id="rId20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24" Type="http://schemas.openxmlformats.org/officeDocument/2006/relationships/image" Target="../media/image113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23" Type="http://schemas.openxmlformats.org/officeDocument/2006/relationships/image" Target="../media/image112.jpeg"/><Relationship Id="rId10" Type="http://schemas.openxmlformats.org/officeDocument/2006/relationships/image" Target="../media/image99.jpeg"/><Relationship Id="rId19" Type="http://schemas.openxmlformats.org/officeDocument/2006/relationships/image" Target="../media/image108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Relationship Id="rId22" Type="http://schemas.openxmlformats.org/officeDocument/2006/relationships/image" Target="../media/image11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12" Type="http://schemas.openxmlformats.org/officeDocument/2006/relationships/image" Target="../media/image126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jpe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10" Type="http://schemas.openxmlformats.org/officeDocument/2006/relationships/image" Target="../media/image158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Relationship Id="rId9" Type="http://schemas.openxmlformats.org/officeDocument/2006/relationships/image" Target="../media/image1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eg"/><Relationship Id="rId7" Type="http://schemas.openxmlformats.org/officeDocument/2006/relationships/image" Target="../media/image177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Relationship Id="rId9" Type="http://schemas.openxmlformats.org/officeDocument/2006/relationships/image" Target="../media/image17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wmf"/><Relationship Id="rId7" Type="http://schemas.openxmlformats.org/officeDocument/2006/relationships/image" Target="../media/image18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wmf"/><Relationship Id="rId5" Type="http://schemas.openxmlformats.org/officeDocument/2006/relationships/image" Target="../media/image182.png"/><Relationship Id="rId4" Type="http://schemas.openxmlformats.org/officeDocument/2006/relationships/image" Target="../media/image181.png"/><Relationship Id="rId9" Type="http://schemas.openxmlformats.org/officeDocument/2006/relationships/image" Target="../media/image1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microsoft.com/office/2007/relationships/hdphoto" Target="../media/hdphoto1.wdp"/><Relationship Id="rId7" Type="http://schemas.openxmlformats.org/officeDocument/2006/relationships/image" Target="../media/image196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Relationship Id="rId9" Type="http://schemas.openxmlformats.org/officeDocument/2006/relationships/image" Target="../media/image19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13" Type="http://schemas.openxmlformats.org/officeDocument/2006/relationships/image" Target="../media/image209.jpeg"/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12" Type="http://schemas.openxmlformats.org/officeDocument/2006/relationships/image" Target="../media/image20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11" Type="http://schemas.openxmlformats.org/officeDocument/2006/relationships/image" Target="../media/image207.jpeg"/><Relationship Id="rId5" Type="http://schemas.openxmlformats.org/officeDocument/2006/relationships/image" Target="../media/image201.jpeg"/><Relationship Id="rId10" Type="http://schemas.openxmlformats.org/officeDocument/2006/relationships/image" Target="../media/image206.jpeg"/><Relationship Id="rId4" Type="http://schemas.openxmlformats.org/officeDocument/2006/relationships/image" Target="../media/image200.jpeg"/><Relationship Id="rId9" Type="http://schemas.openxmlformats.org/officeDocument/2006/relationships/image" Target="../media/image20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png"/><Relationship Id="rId7" Type="http://schemas.openxmlformats.org/officeDocument/2006/relationships/image" Target="../media/image2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eg"/><Relationship Id="rId11" Type="http://schemas.openxmlformats.org/officeDocument/2006/relationships/image" Target="../media/image218.jpeg"/><Relationship Id="rId5" Type="http://schemas.openxmlformats.org/officeDocument/2006/relationships/image" Target="../media/image212.jpeg"/><Relationship Id="rId10" Type="http://schemas.openxmlformats.org/officeDocument/2006/relationships/image" Target="../media/image217.jpeg"/><Relationship Id="rId4" Type="http://schemas.openxmlformats.org/officeDocument/2006/relationships/image" Target="../media/image211.jpeg"/><Relationship Id="rId9" Type="http://schemas.openxmlformats.org/officeDocument/2006/relationships/image" Target="../media/image21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7" Type="http://schemas.openxmlformats.org/officeDocument/2006/relationships/image" Target="../media/image2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png"/><Relationship Id="rId4" Type="http://schemas.openxmlformats.org/officeDocument/2006/relationships/image" Target="../media/image22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10" Type="http://schemas.openxmlformats.org/officeDocument/2006/relationships/image" Target="../media/image231.jpeg"/><Relationship Id="rId4" Type="http://schemas.openxmlformats.org/officeDocument/2006/relationships/image" Target="../media/image225.jpeg"/><Relationship Id="rId9" Type="http://schemas.openxmlformats.org/officeDocument/2006/relationships/image" Target="../media/image23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eg"/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jpeg"/><Relationship Id="rId3" Type="http://schemas.openxmlformats.org/officeDocument/2006/relationships/image" Target="../media/image240.jpeg"/><Relationship Id="rId7" Type="http://schemas.openxmlformats.org/officeDocument/2006/relationships/image" Target="../media/image244.jpeg"/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3.jpeg"/><Relationship Id="rId5" Type="http://schemas.openxmlformats.org/officeDocument/2006/relationships/image" Target="../media/image242.jpeg"/><Relationship Id="rId4" Type="http://schemas.openxmlformats.org/officeDocument/2006/relationships/image" Target="../media/image241.jpeg"/><Relationship Id="rId9" Type="http://schemas.openxmlformats.org/officeDocument/2006/relationships/image" Target="../media/image2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7" Type="http://schemas.openxmlformats.org/officeDocument/2006/relationships/image" Target="../media/image252.jpeg"/><Relationship Id="rId2" Type="http://schemas.openxmlformats.org/officeDocument/2006/relationships/image" Target="../media/image2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jpeg"/><Relationship Id="rId5" Type="http://schemas.openxmlformats.org/officeDocument/2006/relationships/image" Target="../media/image256.jpeg"/><Relationship Id="rId4" Type="http://schemas.openxmlformats.org/officeDocument/2006/relationships/image" Target="../media/image25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donesia-tourism.com/banten/map/index.html" TargetMode="External"/><Relationship Id="rId13" Type="http://schemas.openxmlformats.org/officeDocument/2006/relationships/hyperlink" Target="http://www.indonesia-tourism.com/yogyakarta/map/index.html" TargetMode="External"/><Relationship Id="rId3" Type="http://schemas.openxmlformats.org/officeDocument/2006/relationships/hyperlink" Target="http://www.indonesia-tourism.com/north-sumatra/map/index.html" TargetMode="External"/><Relationship Id="rId7" Type="http://schemas.openxmlformats.org/officeDocument/2006/relationships/hyperlink" Target="http://www.indonesia-tourism.com/lampung/map/index.html" TargetMode="External"/><Relationship Id="rId12" Type="http://schemas.openxmlformats.org/officeDocument/2006/relationships/hyperlink" Target="http://www.indonesia-tourism.com/central-java/map/index.html" TargetMode="External"/><Relationship Id="rId17" Type="http://schemas.openxmlformats.org/officeDocument/2006/relationships/hyperlink" Target="http://www.indonesia-tourism.com/south-east-sulawesi/map/index.html" TargetMode="External"/><Relationship Id="rId2" Type="http://schemas.openxmlformats.org/officeDocument/2006/relationships/image" Target="../media/image258.emf"/><Relationship Id="rId16" Type="http://schemas.openxmlformats.org/officeDocument/2006/relationships/hyperlink" Target="http://www.indonesia-tourism.com/south-sulawesi/map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donesia-tourism.com/south-sumatra/map/index.html" TargetMode="External"/><Relationship Id="rId11" Type="http://schemas.openxmlformats.org/officeDocument/2006/relationships/hyperlink" Target="http://www.indonesia-tourism.com/east-java/map/index.html" TargetMode="External"/><Relationship Id="rId5" Type="http://schemas.openxmlformats.org/officeDocument/2006/relationships/hyperlink" Target="http://www.indonesia-tourism.com/west-sumatra/map/index.html" TargetMode="External"/><Relationship Id="rId15" Type="http://schemas.openxmlformats.org/officeDocument/2006/relationships/hyperlink" Target="http://www.indonesia-tourism.com/north-sulawesi/map/index.html" TargetMode="External"/><Relationship Id="rId10" Type="http://schemas.openxmlformats.org/officeDocument/2006/relationships/hyperlink" Target="http://www.indonesia-tourism.com/west-java/map/index.html" TargetMode="External"/><Relationship Id="rId4" Type="http://schemas.openxmlformats.org/officeDocument/2006/relationships/hyperlink" Target="http://www.indonesia-tourism.com/riau/map/index.html" TargetMode="External"/><Relationship Id="rId9" Type="http://schemas.openxmlformats.org/officeDocument/2006/relationships/hyperlink" Target="http://www.indonesia-tourism.com/jakarta/map/index.html" TargetMode="External"/><Relationship Id="rId14" Type="http://schemas.openxmlformats.org/officeDocument/2006/relationships/hyperlink" Target="http://www.indonesia-tourism.com/bali/map/index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7.png"/><Relationship Id="rId4" Type="http://schemas.openxmlformats.org/officeDocument/2006/relationships/image" Target="../media/image2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1.png"/><Relationship Id="rId4" Type="http://schemas.openxmlformats.org/officeDocument/2006/relationships/image" Target="../media/image2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jpeg"/><Relationship Id="rId5" Type="http://schemas.openxmlformats.org/officeDocument/2006/relationships/image" Target="../media/image284.emf"/><Relationship Id="rId4" Type="http://schemas.openxmlformats.org/officeDocument/2006/relationships/image" Target="../media/image2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emf"/><Relationship Id="rId7" Type="http://schemas.openxmlformats.org/officeDocument/2006/relationships/image" Target="../media/image291.emf"/><Relationship Id="rId2" Type="http://schemas.openxmlformats.org/officeDocument/2006/relationships/image" Target="../media/image28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.emf"/><Relationship Id="rId5" Type="http://schemas.openxmlformats.org/officeDocument/2006/relationships/image" Target="../media/image289.emf"/><Relationship Id="rId4" Type="http://schemas.openxmlformats.org/officeDocument/2006/relationships/image" Target="../media/image288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emf"/><Relationship Id="rId2" Type="http://schemas.openxmlformats.org/officeDocument/2006/relationships/image" Target="../media/image294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png"/><Relationship Id="rId5" Type="http://schemas.openxmlformats.org/officeDocument/2006/relationships/image" Target="../media/image299.png"/><Relationship Id="rId4" Type="http://schemas.openxmlformats.org/officeDocument/2006/relationships/image" Target="../media/image2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emf"/><Relationship Id="rId2" Type="http://schemas.openxmlformats.org/officeDocument/2006/relationships/image" Target="../media/image30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0.emf"/><Relationship Id="rId4" Type="http://schemas.openxmlformats.org/officeDocument/2006/relationships/image" Target="../media/image309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emf"/><Relationship Id="rId3" Type="http://schemas.openxmlformats.org/officeDocument/2006/relationships/image" Target="../media/image312.jpeg"/><Relationship Id="rId7" Type="http://schemas.openxmlformats.org/officeDocument/2006/relationships/image" Target="../media/image316.emf"/><Relationship Id="rId2" Type="http://schemas.openxmlformats.org/officeDocument/2006/relationships/image" Target="../media/image31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5.jpeg"/><Relationship Id="rId5" Type="http://schemas.openxmlformats.org/officeDocument/2006/relationships/image" Target="../media/image314.png"/><Relationship Id="rId4" Type="http://schemas.openxmlformats.org/officeDocument/2006/relationships/image" Target="../media/image31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emf"/><Relationship Id="rId2" Type="http://schemas.openxmlformats.org/officeDocument/2006/relationships/image" Target="../media/image3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0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jpeg"/><Relationship Id="rId3" Type="http://schemas.openxmlformats.org/officeDocument/2006/relationships/image" Target="../media/image322.jpeg"/><Relationship Id="rId7" Type="http://schemas.openxmlformats.org/officeDocument/2006/relationships/image" Target="../media/image326.jpeg"/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5.jpeg"/><Relationship Id="rId5" Type="http://schemas.openxmlformats.org/officeDocument/2006/relationships/image" Target="../media/image324.jpeg"/><Relationship Id="rId4" Type="http://schemas.openxmlformats.org/officeDocument/2006/relationships/image" Target="../media/image323.jpeg"/><Relationship Id="rId9" Type="http://schemas.openxmlformats.org/officeDocument/2006/relationships/image" Target="../media/image328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jpeg"/><Relationship Id="rId3" Type="http://schemas.openxmlformats.org/officeDocument/2006/relationships/image" Target="../media/image329.jpeg"/><Relationship Id="rId7" Type="http://schemas.openxmlformats.org/officeDocument/2006/relationships/image" Target="../media/image3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jpeg"/><Relationship Id="rId5" Type="http://schemas.openxmlformats.org/officeDocument/2006/relationships/image" Target="../media/image331.jpeg"/><Relationship Id="rId4" Type="http://schemas.openxmlformats.org/officeDocument/2006/relationships/image" Target="../media/image330.jpeg"/><Relationship Id="rId9" Type="http://schemas.openxmlformats.org/officeDocument/2006/relationships/image" Target="../media/image33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eg"/><Relationship Id="rId7" Type="http://schemas.openxmlformats.org/officeDocument/2006/relationships/image" Target="../media/image341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0.jpeg"/><Relationship Id="rId5" Type="http://schemas.openxmlformats.org/officeDocument/2006/relationships/image" Target="../media/image339.jpeg"/><Relationship Id="rId4" Type="http://schemas.openxmlformats.org/officeDocument/2006/relationships/image" Target="../media/image33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eg"/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6.jpeg"/><Relationship Id="rId5" Type="http://schemas.openxmlformats.org/officeDocument/2006/relationships/image" Target="../media/image345.jpeg"/><Relationship Id="rId4" Type="http://schemas.openxmlformats.org/officeDocument/2006/relationships/image" Target="../media/image344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jpeg"/><Relationship Id="rId13" Type="http://schemas.openxmlformats.org/officeDocument/2006/relationships/image" Target="../media/image357.jpeg"/><Relationship Id="rId3" Type="http://schemas.openxmlformats.org/officeDocument/2006/relationships/image" Target="../media/image347.jpeg"/><Relationship Id="rId7" Type="http://schemas.openxmlformats.org/officeDocument/2006/relationships/image" Target="../media/image351.jpeg"/><Relationship Id="rId12" Type="http://schemas.openxmlformats.org/officeDocument/2006/relationships/image" Target="../media/image3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jpeg"/><Relationship Id="rId11" Type="http://schemas.openxmlformats.org/officeDocument/2006/relationships/image" Target="../media/image355.jpeg"/><Relationship Id="rId5" Type="http://schemas.openxmlformats.org/officeDocument/2006/relationships/image" Target="../media/image349.jpeg"/><Relationship Id="rId10" Type="http://schemas.openxmlformats.org/officeDocument/2006/relationships/image" Target="../media/image354.jpeg"/><Relationship Id="rId4" Type="http://schemas.openxmlformats.org/officeDocument/2006/relationships/image" Target="../media/image348.jpeg"/><Relationship Id="rId9" Type="http://schemas.openxmlformats.org/officeDocument/2006/relationships/image" Target="../media/image35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emf"/><Relationship Id="rId2" Type="http://schemas.openxmlformats.org/officeDocument/2006/relationships/image" Target="../media/image35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2.emf"/><Relationship Id="rId5" Type="http://schemas.openxmlformats.org/officeDocument/2006/relationships/image" Target="../media/image361.emf"/><Relationship Id="rId4" Type="http://schemas.openxmlformats.org/officeDocument/2006/relationships/image" Target="../media/image360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Tabel%20Ceklist%20penerapan%20SE%20Pencegahan%20COVID%2019%20di%20proyek.docx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3.w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jpeg"/><Relationship Id="rId13" Type="http://schemas.openxmlformats.org/officeDocument/2006/relationships/image" Target="../media/image376.jpeg"/><Relationship Id="rId18" Type="http://schemas.openxmlformats.org/officeDocument/2006/relationships/image" Target="../media/image381.png"/><Relationship Id="rId26" Type="http://schemas.openxmlformats.org/officeDocument/2006/relationships/image" Target="../media/image389.jpeg"/><Relationship Id="rId3" Type="http://schemas.openxmlformats.org/officeDocument/2006/relationships/image" Target="../media/image366.jpeg"/><Relationship Id="rId21" Type="http://schemas.openxmlformats.org/officeDocument/2006/relationships/image" Target="../media/image384.jpeg"/><Relationship Id="rId7" Type="http://schemas.openxmlformats.org/officeDocument/2006/relationships/image" Target="../media/image370.jpeg"/><Relationship Id="rId12" Type="http://schemas.openxmlformats.org/officeDocument/2006/relationships/image" Target="../media/image375.jpeg"/><Relationship Id="rId17" Type="http://schemas.openxmlformats.org/officeDocument/2006/relationships/image" Target="../media/image380.png"/><Relationship Id="rId25" Type="http://schemas.openxmlformats.org/officeDocument/2006/relationships/image" Target="../media/image388.jpeg"/><Relationship Id="rId2" Type="http://schemas.openxmlformats.org/officeDocument/2006/relationships/image" Target="../media/image365.jpeg"/><Relationship Id="rId16" Type="http://schemas.openxmlformats.org/officeDocument/2006/relationships/image" Target="../media/image379.jpeg"/><Relationship Id="rId20" Type="http://schemas.openxmlformats.org/officeDocument/2006/relationships/image" Target="../media/image3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9.jpeg"/><Relationship Id="rId11" Type="http://schemas.openxmlformats.org/officeDocument/2006/relationships/image" Target="../media/image374.jpeg"/><Relationship Id="rId24" Type="http://schemas.openxmlformats.org/officeDocument/2006/relationships/image" Target="../media/image387.jpeg"/><Relationship Id="rId5" Type="http://schemas.openxmlformats.org/officeDocument/2006/relationships/image" Target="../media/image368.jpeg"/><Relationship Id="rId15" Type="http://schemas.openxmlformats.org/officeDocument/2006/relationships/image" Target="../media/image378.jpeg"/><Relationship Id="rId23" Type="http://schemas.openxmlformats.org/officeDocument/2006/relationships/image" Target="../media/image386.jpeg"/><Relationship Id="rId10" Type="http://schemas.openxmlformats.org/officeDocument/2006/relationships/image" Target="../media/image373.jpeg"/><Relationship Id="rId19" Type="http://schemas.openxmlformats.org/officeDocument/2006/relationships/image" Target="../media/image382.jpeg"/><Relationship Id="rId4" Type="http://schemas.openxmlformats.org/officeDocument/2006/relationships/image" Target="../media/image367.jpeg"/><Relationship Id="rId9" Type="http://schemas.openxmlformats.org/officeDocument/2006/relationships/image" Target="../media/image372.jpeg"/><Relationship Id="rId14" Type="http://schemas.openxmlformats.org/officeDocument/2006/relationships/image" Target="../media/image377.jpeg"/><Relationship Id="rId22" Type="http://schemas.openxmlformats.org/officeDocument/2006/relationships/image" Target="../media/image38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emf"/><Relationship Id="rId2" Type="http://schemas.openxmlformats.org/officeDocument/2006/relationships/image" Target="../media/image39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2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emf"/><Relationship Id="rId2" Type="http://schemas.openxmlformats.org/officeDocument/2006/relationships/image" Target="../media/image39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6.emf"/><Relationship Id="rId4" Type="http://schemas.openxmlformats.org/officeDocument/2006/relationships/image" Target="../media/image395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emf"/><Relationship Id="rId2" Type="http://schemas.openxmlformats.org/officeDocument/2006/relationships/image" Target="../media/image39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jpeg"/><Relationship Id="rId7" Type="http://schemas.openxmlformats.org/officeDocument/2006/relationships/image" Target="../media/image404.png"/><Relationship Id="rId2" Type="http://schemas.openxmlformats.org/officeDocument/2006/relationships/image" Target="../media/image3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3.png"/><Relationship Id="rId5" Type="http://schemas.openxmlformats.org/officeDocument/2006/relationships/image" Target="../media/image402.png"/><Relationship Id="rId4" Type="http://schemas.openxmlformats.org/officeDocument/2006/relationships/image" Target="../media/image40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9.jpeg"/><Relationship Id="rId3" Type="http://schemas.openxmlformats.org/officeDocument/2006/relationships/image" Target="../media/image405.jpeg"/><Relationship Id="rId7" Type="http://schemas.openxmlformats.org/officeDocument/2006/relationships/image" Target="../media/image40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7.png"/><Relationship Id="rId5" Type="http://schemas.openxmlformats.org/officeDocument/2006/relationships/chart" Target="../charts/chart3.xml"/><Relationship Id="rId4" Type="http://schemas.openxmlformats.org/officeDocument/2006/relationships/image" Target="../media/image40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emf"/><Relationship Id="rId2" Type="http://schemas.openxmlformats.org/officeDocument/2006/relationships/image" Target="../media/image4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4.png"/><Relationship Id="rId5" Type="http://schemas.openxmlformats.org/officeDocument/2006/relationships/image" Target="../media/image413.emf"/><Relationship Id="rId4" Type="http://schemas.openxmlformats.org/officeDocument/2006/relationships/image" Target="../media/image412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emf"/><Relationship Id="rId2" Type="http://schemas.openxmlformats.org/officeDocument/2006/relationships/image" Target="../media/image4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9.png"/><Relationship Id="rId5" Type="http://schemas.openxmlformats.org/officeDocument/2006/relationships/image" Target="../media/image418.png"/><Relationship Id="rId4" Type="http://schemas.openxmlformats.org/officeDocument/2006/relationships/image" Target="../media/image417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7.png"/><Relationship Id="rId3" Type="http://schemas.openxmlformats.org/officeDocument/2006/relationships/image" Target="../media/image422.png"/><Relationship Id="rId7" Type="http://schemas.openxmlformats.org/officeDocument/2006/relationships/image" Target="../media/image426.png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5.png"/><Relationship Id="rId5" Type="http://schemas.openxmlformats.org/officeDocument/2006/relationships/image" Target="../media/image424.png"/><Relationship Id="rId4" Type="http://schemas.openxmlformats.org/officeDocument/2006/relationships/image" Target="../media/image423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image" Target="../media/image43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8.jpeg"/><Relationship Id="rId3" Type="http://schemas.openxmlformats.org/officeDocument/2006/relationships/image" Target="../media/image433.jpeg"/><Relationship Id="rId7" Type="http://schemas.openxmlformats.org/officeDocument/2006/relationships/image" Target="../media/image437.jpeg"/><Relationship Id="rId2" Type="http://schemas.openxmlformats.org/officeDocument/2006/relationships/image" Target="../media/image4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6.jpeg"/><Relationship Id="rId5" Type="http://schemas.openxmlformats.org/officeDocument/2006/relationships/image" Target="../media/image435.jpeg"/><Relationship Id="rId4" Type="http://schemas.openxmlformats.org/officeDocument/2006/relationships/image" Target="../media/image434.jpeg"/><Relationship Id="rId9" Type="http://schemas.openxmlformats.org/officeDocument/2006/relationships/image" Target="../media/image4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 20">
            <a:extLst>
              <a:ext uri="{FF2B5EF4-FFF2-40B4-BE49-F238E27FC236}">
                <a16:creationId xmlns:a16="http://schemas.microsoft.com/office/drawing/2014/main" id="{51EB577A-2DC8-4836-9B33-EFB8119B185D}"/>
              </a:ext>
            </a:extLst>
          </p:cNvPr>
          <p:cNvGrpSpPr/>
          <p:nvPr/>
        </p:nvGrpSpPr>
        <p:grpSpPr>
          <a:xfrm>
            <a:off x="1442647" y="6305857"/>
            <a:ext cx="9060234" cy="408305"/>
            <a:chOff x="1840" y="9768"/>
            <a:chExt cx="14154" cy="793"/>
          </a:xfrm>
        </p:grpSpPr>
        <p:grpSp>
          <p:nvGrpSpPr>
            <p:cNvPr id="7" name="Grup 13">
              <a:extLst>
                <a:ext uri="{FF2B5EF4-FFF2-40B4-BE49-F238E27FC236}">
                  <a16:creationId xmlns:a16="http://schemas.microsoft.com/office/drawing/2014/main" id="{86C2531A-C380-4D03-90A8-E7A8AD8CC6EA}"/>
                </a:ext>
              </a:extLst>
            </p:cNvPr>
            <p:cNvGrpSpPr/>
            <p:nvPr/>
          </p:nvGrpSpPr>
          <p:grpSpPr>
            <a:xfrm>
              <a:off x="6983" y="9800"/>
              <a:ext cx="1618" cy="761"/>
              <a:chOff x="2107" y="9771"/>
              <a:chExt cx="1618" cy="761"/>
            </a:xfrm>
          </p:grpSpPr>
          <p:pic>
            <p:nvPicPr>
              <p:cNvPr id="17" name="Gambar 8" descr="ICON FB">
                <a:extLst>
                  <a:ext uri="{FF2B5EF4-FFF2-40B4-BE49-F238E27FC236}">
                    <a16:creationId xmlns:a16="http://schemas.microsoft.com/office/drawing/2014/main" id="{10E76E59-23F9-41CC-BC4D-AE0D8D28D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07" y="9771"/>
                <a:ext cx="667" cy="667"/>
              </a:xfrm>
              <a:prstGeom prst="rect">
                <a:avLst/>
              </a:prstGeom>
            </p:spPr>
          </p:pic>
          <p:sp>
            <p:nvSpPr>
              <p:cNvPr id="18" name="Rectangle 3">
                <a:extLst>
                  <a:ext uri="{FF2B5EF4-FFF2-40B4-BE49-F238E27FC236}">
                    <a16:creationId xmlns:a16="http://schemas.microsoft.com/office/drawing/2014/main" id="{0A6FA60D-D4C1-46CA-9259-BDF69AF003C3}"/>
                  </a:ext>
                </a:extLst>
              </p:cNvPr>
              <p:cNvSpPr/>
              <p:nvPr/>
            </p:nvSpPr>
            <p:spPr>
              <a:xfrm>
                <a:off x="2695" y="9815"/>
                <a:ext cx="1030" cy="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</a:rPr>
                  <a:t>iappi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8" name="Grup 12">
              <a:extLst>
                <a:ext uri="{FF2B5EF4-FFF2-40B4-BE49-F238E27FC236}">
                  <a16:creationId xmlns:a16="http://schemas.microsoft.com/office/drawing/2014/main" id="{D4F8AB6B-2C98-489D-BA78-F32BB2D4EE6C}"/>
                </a:ext>
              </a:extLst>
            </p:cNvPr>
            <p:cNvGrpSpPr/>
            <p:nvPr/>
          </p:nvGrpSpPr>
          <p:grpSpPr>
            <a:xfrm>
              <a:off x="8794" y="9776"/>
              <a:ext cx="3772" cy="741"/>
              <a:chOff x="3940" y="9815"/>
              <a:chExt cx="3772" cy="741"/>
            </a:xfrm>
          </p:grpSpPr>
          <p:pic>
            <p:nvPicPr>
              <p:cNvPr id="15" name="Gambar 10" descr="ICON TWITTER">
                <a:extLst>
                  <a:ext uri="{FF2B5EF4-FFF2-40B4-BE49-F238E27FC236}">
                    <a16:creationId xmlns:a16="http://schemas.microsoft.com/office/drawing/2014/main" id="{ECBF82E0-C0B4-4CFB-B484-F28BCDF9F4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940" y="9815"/>
                <a:ext cx="726" cy="716"/>
              </a:xfrm>
              <a:prstGeom prst="rect">
                <a:avLst/>
              </a:prstGeom>
            </p:spPr>
          </p:pic>
          <p:sp>
            <p:nvSpPr>
              <p:cNvPr id="16" name="Rectangle 3">
                <a:extLst>
                  <a:ext uri="{FF2B5EF4-FFF2-40B4-BE49-F238E27FC236}">
                    <a16:creationId xmlns:a16="http://schemas.microsoft.com/office/drawing/2014/main" id="{F74C81D9-9FFA-4DC5-8B5F-63424EE81ED1}"/>
                  </a:ext>
                </a:extLst>
              </p:cNvPr>
              <p:cNvSpPr/>
              <p:nvPr/>
            </p:nvSpPr>
            <p:spPr>
              <a:xfrm>
                <a:off x="4548" y="9839"/>
                <a:ext cx="3164" cy="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@</a:t>
                </a:r>
                <a:r>
                  <a:rPr lang="en-US" dirty="0" err="1">
                    <a:solidFill>
                      <a:srgbClr val="FF0000"/>
                    </a:solidFill>
                  </a:rPr>
                  <a:t>iappi_Indonesia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9" name="Grup 16">
              <a:extLst>
                <a:ext uri="{FF2B5EF4-FFF2-40B4-BE49-F238E27FC236}">
                  <a16:creationId xmlns:a16="http://schemas.microsoft.com/office/drawing/2014/main" id="{CB2AC6C9-CC4D-47CD-9FBB-69DE53671101}"/>
                </a:ext>
              </a:extLst>
            </p:cNvPr>
            <p:cNvGrpSpPr/>
            <p:nvPr/>
          </p:nvGrpSpPr>
          <p:grpSpPr>
            <a:xfrm>
              <a:off x="12791" y="9771"/>
              <a:ext cx="3203" cy="790"/>
              <a:chOff x="7536" y="9815"/>
              <a:chExt cx="3203" cy="790"/>
            </a:xfrm>
          </p:grpSpPr>
          <p:pic>
            <p:nvPicPr>
              <p:cNvPr id="13" name="Gambar 14" descr="ICON INTAGRAM">
                <a:extLst>
                  <a:ext uri="{FF2B5EF4-FFF2-40B4-BE49-F238E27FC236}">
                    <a16:creationId xmlns:a16="http://schemas.microsoft.com/office/drawing/2014/main" id="{806A3F1E-4AD9-4FE0-B9D8-D0116B778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36" y="9815"/>
                <a:ext cx="726" cy="726"/>
              </a:xfrm>
              <a:prstGeom prst="rect">
                <a:avLst/>
              </a:prstGeom>
            </p:spPr>
          </p:pic>
          <p:sp>
            <p:nvSpPr>
              <p:cNvPr id="14" name="Rectangle 3">
                <a:extLst>
                  <a:ext uri="{FF2B5EF4-FFF2-40B4-BE49-F238E27FC236}">
                    <a16:creationId xmlns:a16="http://schemas.microsoft.com/office/drawing/2014/main" id="{4C120426-D4D3-4BA5-B8A0-6B38B70BD957}"/>
                  </a:ext>
                </a:extLst>
              </p:cNvPr>
              <p:cNvSpPr/>
              <p:nvPr/>
            </p:nvSpPr>
            <p:spPr>
              <a:xfrm>
                <a:off x="8262" y="9888"/>
                <a:ext cx="2477" cy="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</a:rPr>
                  <a:t>@iappinesia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0" name="Grup 19">
              <a:extLst>
                <a:ext uri="{FF2B5EF4-FFF2-40B4-BE49-F238E27FC236}">
                  <a16:creationId xmlns:a16="http://schemas.microsoft.com/office/drawing/2014/main" id="{645A9B29-202C-41FA-B11C-8E4751734E69}"/>
                </a:ext>
              </a:extLst>
            </p:cNvPr>
            <p:cNvGrpSpPr/>
            <p:nvPr/>
          </p:nvGrpSpPr>
          <p:grpSpPr>
            <a:xfrm>
              <a:off x="1840" y="9768"/>
              <a:ext cx="4993" cy="793"/>
              <a:chOff x="1840" y="9845"/>
              <a:chExt cx="4993" cy="793"/>
            </a:xfrm>
          </p:grpSpPr>
          <p:pic>
            <p:nvPicPr>
              <p:cNvPr id="11" name="Gambar 17" descr="ICON WEB">
                <a:extLst>
                  <a:ext uri="{FF2B5EF4-FFF2-40B4-BE49-F238E27FC236}">
                    <a16:creationId xmlns:a16="http://schemas.microsoft.com/office/drawing/2014/main" id="{E65BC391-5386-4B6F-B154-DD97F8AB1A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40" y="9845"/>
                <a:ext cx="732" cy="732"/>
              </a:xfrm>
              <a:prstGeom prst="rect">
                <a:avLst/>
              </a:prstGeom>
            </p:spPr>
          </p:pic>
          <p:sp>
            <p:nvSpPr>
              <p:cNvPr id="12" name="Rectangle 3">
                <a:extLst>
                  <a:ext uri="{FF2B5EF4-FFF2-40B4-BE49-F238E27FC236}">
                    <a16:creationId xmlns:a16="http://schemas.microsoft.com/office/drawing/2014/main" id="{42F66CA0-FB83-411E-AE0A-B3E27557F956}"/>
                  </a:ext>
                </a:extLst>
              </p:cNvPr>
              <p:cNvSpPr/>
              <p:nvPr/>
            </p:nvSpPr>
            <p:spPr>
              <a:xfrm>
                <a:off x="2572" y="9921"/>
                <a:ext cx="4261" cy="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u="sng" dirty="0">
                    <a:solidFill>
                      <a:srgbClr val="FF0000"/>
                    </a:solidFill>
                  </a:rPr>
                  <a:t>www.iappi-Indonesia.org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4FBDDF-FFE4-4E7E-9196-B2C3B8F80F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703" y="22655"/>
            <a:ext cx="8161536" cy="23932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124E32-ED63-43E6-BA9D-A669AC638B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079" y="2415869"/>
            <a:ext cx="5831370" cy="14167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12E026-971F-40F4-BDFD-5D7BC31EFDC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2127" y="3761411"/>
            <a:ext cx="8657907" cy="23307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9C0852-1B74-4708-90CB-2CC2FACD2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76"/>
          <a:stretch/>
        </p:blipFill>
        <p:spPr>
          <a:xfrm>
            <a:off x="8144894" y="-1"/>
            <a:ext cx="3984027" cy="247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533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32018" y="2000231"/>
            <a:ext cx="11361999" cy="3542440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87138" name="Rectangle 2">
            <a:extLst>
              <a:ext uri="{FF2B5EF4-FFF2-40B4-BE49-F238E27FC236}">
                <a16:creationId xmlns:a16="http://schemas.microsoft.com/office/drawing/2014/main" id="{A282E080-7D10-4737-AE3C-71735B4BE5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37841"/>
            <a:ext cx="10515600" cy="929777"/>
          </a:xfrm>
          <a:noFill/>
          <a:ln/>
        </p:spPr>
        <p:txBody>
          <a:bodyPr/>
          <a:lstStyle/>
          <a:p>
            <a:pPr algn="ctr"/>
            <a:r>
              <a:rPr lang="en-US" sz="3600" b="1" dirty="0" err="1"/>
              <a:t>Definisi</a:t>
            </a:r>
            <a:r>
              <a:rPr lang="en-US" sz="3600" b="1" dirty="0"/>
              <a:t> </a:t>
            </a:r>
            <a:r>
              <a:rPr lang="en-US" sz="3600" b="1" dirty="0" err="1"/>
              <a:t>Sistem</a:t>
            </a:r>
            <a:r>
              <a:rPr lang="en-US" sz="3600" b="1" dirty="0"/>
              <a:t> </a:t>
            </a:r>
            <a:r>
              <a:rPr lang="en-US" sz="3600" b="1" dirty="0" err="1"/>
              <a:t>Pracetak</a:t>
            </a:r>
            <a:r>
              <a:rPr lang="en-US" sz="3600" b="1" dirty="0"/>
              <a:t> dan </a:t>
            </a:r>
            <a:r>
              <a:rPr lang="en-US" sz="3600" b="1" dirty="0" err="1"/>
              <a:t>Prategang</a:t>
            </a:r>
            <a:r>
              <a:rPr lang="en-US" sz="3600" b="1" dirty="0"/>
              <a:t> </a:t>
            </a:r>
            <a:r>
              <a:rPr lang="en-US" sz="3600" b="1" dirty="0" err="1"/>
              <a:t>dalam</a:t>
            </a:r>
            <a:r>
              <a:rPr lang="en-US" sz="3600" b="1" dirty="0"/>
              <a:t> SNI</a:t>
            </a:r>
            <a:endParaRPr lang="en-US" altLang="en-US" sz="3600" b="1" dirty="0"/>
          </a:p>
        </p:txBody>
      </p:sp>
      <p:graphicFrame>
        <p:nvGraphicFramePr>
          <p:cNvPr id="987141" name="Object 5">
            <a:extLst>
              <a:ext uri="{FF2B5EF4-FFF2-40B4-BE49-F238E27FC236}">
                <a16:creationId xmlns:a16="http://schemas.microsoft.com/office/drawing/2014/main" id="{AA56F567-5B24-4302-A399-3A51378E64D2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30392080"/>
              </p:ext>
            </p:extLst>
          </p:nvPr>
        </p:nvGraphicFramePr>
        <p:xfrm>
          <a:off x="433388" y="2170113"/>
          <a:ext cx="6143625" cy="322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" name="Document" r:id="rId5" imgW="5518819" imgH="2900500" progId="Word.Document.8">
                  <p:embed/>
                </p:oleObj>
              </mc:Choice>
              <mc:Fallback>
                <p:oleObj name="Document" r:id="rId5" imgW="5518819" imgH="2900500" progId="Word.Document.8">
                  <p:embed/>
                  <p:pic>
                    <p:nvPicPr>
                      <p:cNvPr id="987141" name="Object 5">
                        <a:extLst>
                          <a:ext uri="{FF2B5EF4-FFF2-40B4-BE49-F238E27FC236}">
                            <a16:creationId xmlns:a16="http://schemas.microsoft.com/office/drawing/2014/main" id="{AA56F567-5B24-4302-A399-3A51378E64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2170113"/>
                        <a:ext cx="6143625" cy="322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7142" name="Object 6">
            <a:extLst>
              <a:ext uri="{FF2B5EF4-FFF2-40B4-BE49-F238E27FC236}">
                <a16:creationId xmlns:a16="http://schemas.microsoft.com/office/drawing/2014/main" id="{C0AC722C-F970-457D-9520-7CD9B4F0037F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50063372"/>
              </p:ext>
            </p:extLst>
          </p:nvPr>
        </p:nvGraphicFramePr>
        <p:xfrm>
          <a:off x="6770673" y="2000230"/>
          <a:ext cx="4802241" cy="366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5" name="Document" r:id="rId7" imgW="5849091" imgH="4466795" progId="Word.Document.8">
                  <p:embed/>
                </p:oleObj>
              </mc:Choice>
              <mc:Fallback>
                <p:oleObj name="Document" r:id="rId7" imgW="5849091" imgH="4466795" progId="Word.Document.8">
                  <p:embed/>
                  <p:pic>
                    <p:nvPicPr>
                      <p:cNvPr id="987142" name="Object 6">
                        <a:extLst>
                          <a:ext uri="{FF2B5EF4-FFF2-40B4-BE49-F238E27FC236}">
                            <a16:creationId xmlns:a16="http://schemas.microsoft.com/office/drawing/2014/main" id="{C0AC722C-F970-457D-9520-7CD9B4F003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0673" y="2000230"/>
                        <a:ext cx="4802241" cy="366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5355B7D-4739-4B92-B97E-12DA21306F47}"/>
              </a:ext>
            </a:extLst>
          </p:cNvPr>
          <p:cNvSpPr txBox="1"/>
          <p:nvPr/>
        </p:nvSpPr>
        <p:spPr>
          <a:xfrm>
            <a:off x="4081481" y="5802868"/>
            <a:ext cx="492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Konsep</a:t>
            </a:r>
            <a:r>
              <a:rPr lang="en-US" dirty="0"/>
              <a:t> Stress Control Minimal : 3 </a:t>
            </a:r>
            <a:r>
              <a:rPr lang="en-US" dirty="0" err="1"/>
              <a:t>Tahap</a:t>
            </a:r>
            <a:endParaRPr lang="en-GB" dirty="0"/>
          </a:p>
        </p:txBody>
      </p:sp>
      <p:sp>
        <p:nvSpPr>
          <p:cNvPr id="7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12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2230511045"/>
      </p:ext>
    </p:extLst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>
            <a:extLst>
              <a:ext uri="{FF2B5EF4-FFF2-40B4-BE49-F238E27FC236}">
                <a16:creationId xmlns:a16="http://schemas.microsoft.com/office/drawing/2014/main" id="{8B8E8BC5-E81C-4FFA-805B-770F96A58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1" y="1258888"/>
            <a:ext cx="65563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tx2"/>
                </a:solidFill>
                <a:latin typeface="Comic Sans MS" panose="030F0702030302020204" pitchFamily="66" charset="0"/>
              </a:rPr>
              <a:t>Patents is an indicator of technology</a:t>
            </a:r>
          </a:p>
        </p:txBody>
      </p:sp>
      <p:sp>
        <p:nvSpPr>
          <p:cNvPr id="488451" name="Rectangle 3">
            <a:extLst>
              <a:ext uri="{FF2B5EF4-FFF2-40B4-BE49-F238E27FC236}">
                <a16:creationId xmlns:a16="http://schemas.microsoft.com/office/drawing/2014/main" id="{F2083FE2-88EF-4B32-AF9F-3626FAF83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327" y="4660900"/>
            <a:ext cx="52934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2"/>
                </a:solidFill>
                <a:latin typeface="Comic Sans MS" panose="030F0702030302020204" pitchFamily="66" charset="0"/>
              </a:rPr>
              <a:t>Technology is a game for the rich</a:t>
            </a:r>
          </a:p>
          <a:p>
            <a:pPr algn="ctr" eaLnBrk="1" hangingPunct="1"/>
            <a:br>
              <a:rPr lang="en-US" altLang="en-US" sz="2400" b="1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US" altLang="en-US" sz="2400" b="1">
                <a:solidFill>
                  <a:schemeClr val="tx2"/>
                </a:solidFill>
                <a:latin typeface="Comic Sans MS" panose="030F0702030302020204" pitchFamily="66" charset="0"/>
              </a:rPr>
              <a:t>A dream for the poor</a:t>
            </a:r>
          </a:p>
          <a:p>
            <a:pPr algn="ctr" eaLnBrk="1" hangingPunct="1"/>
            <a:br>
              <a:rPr lang="en-US" altLang="en-US" sz="2400" b="1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en-US" altLang="en-US" sz="2400" b="1">
                <a:solidFill>
                  <a:schemeClr val="tx2"/>
                </a:solidFill>
                <a:latin typeface="Comic Sans MS" panose="030F0702030302020204" pitchFamily="66" charset="0"/>
              </a:rPr>
              <a:t>And a choice for the wise !</a:t>
            </a:r>
          </a:p>
        </p:txBody>
      </p:sp>
      <p:sp>
        <p:nvSpPr>
          <p:cNvPr id="100356" name="Text Box 4">
            <a:extLst>
              <a:ext uri="{FF2B5EF4-FFF2-40B4-BE49-F238E27FC236}">
                <a16:creationId xmlns:a16="http://schemas.microsoft.com/office/drawing/2014/main" id="{54EA978E-2924-46E8-9A64-DA88DFD30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5" y="139065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d-ID" altLang="en-US" sz="3200" b="1">
              <a:latin typeface="Times New Roman" panose="02020603050405020304" pitchFamily="18" charset="0"/>
            </a:endParaRPr>
          </a:p>
        </p:txBody>
      </p:sp>
      <p:pic>
        <p:nvPicPr>
          <p:cNvPr id="488453" name="Picture 5" descr="Gbr-45">
            <a:extLst>
              <a:ext uri="{FF2B5EF4-FFF2-40B4-BE49-F238E27FC236}">
                <a16:creationId xmlns:a16="http://schemas.microsoft.com/office/drawing/2014/main" id="{E8260069-ABC5-4357-9304-C28AFD06E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2286000"/>
            <a:ext cx="15224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8454" name="Picture 6">
            <a:extLst>
              <a:ext uri="{FF2B5EF4-FFF2-40B4-BE49-F238E27FC236}">
                <a16:creationId xmlns:a16="http://schemas.microsoft.com/office/drawing/2014/main" id="{72A82011-6376-4213-9D02-F30BE6063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49500"/>
            <a:ext cx="22860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8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8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8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0" grpId="0"/>
      <p:bldP spid="4884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 txBox="1">
            <a:spLocks noGrp="1"/>
          </p:cNvSpPr>
          <p:nvPr>
            <p:ph type="title"/>
          </p:nvPr>
        </p:nvSpPr>
        <p:spPr>
          <a:xfrm>
            <a:off x="1280784" y="2526456"/>
            <a:ext cx="9639600" cy="164847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6000" dirty="0">
                <a:solidFill>
                  <a:schemeClr val="bg1">
                    <a:lumMod val="75000"/>
                  </a:schemeClr>
                </a:solidFill>
              </a:rPr>
              <a:t>03</a:t>
            </a:r>
            <a:r>
              <a:rPr lang="en-US" sz="6000" dirty="0"/>
              <a:t> – </a:t>
            </a:r>
            <a:r>
              <a:rPr lang="en-US" sz="6000" b="1" dirty="0">
                <a:solidFill>
                  <a:schemeClr val="bg1">
                    <a:lumMod val="50000"/>
                  </a:schemeClr>
                </a:solidFill>
              </a:rPr>
              <a:t>SEJARAH PERKEMBANGAN</a:t>
            </a:r>
            <a:endParaRPr sz="6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1" name="Google Shape;321;p36"/>
          <p:cNvSpPr txBox="1">
            <a:spLocks noGrp="1"/>
          </p:cNvSpPr>
          <p:nvPr>
            <p:ph type="sldNum" idx="4294967295"/>
          </p:nvPr>
        </p:nvSpPr>
        <p:spPr>
          <a:xfrm>
            <a:off x="8778241" y="6377940"/>
            <a:ext cx="2804000" cy="342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508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2C36E-2636-4509-9359-8547EB9E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37" y="8644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III. SEJARAH PERKEMBANGAN</a:t>
            </a:r>
            <a:endParaRPr lang="en-GB" sz="3200" b="1" dirty="0"/>
          </a:p>
        </p:txBody>
      </p:sp>
      <p:pic>
        <p:nvPicPr>
          <p:cNvPr id="5" name="Picture 6" descr="https://arsitekturbicara.files.wordpress.com/2012/05/041.jpg">
            <a:extLst>
              <a:ext uri="{FF2B5EF4-FFF2-40B4-BE49-F238E27FC236}">
                <a16:creationId xmlns:a16="http://schemas.microsoft.com/office/drawing/2014/main" id="{FF3026F8-8991-4BDE-80FA-1CC095FB4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8769" y="1330636"/>
            <a:ext cx="2937708" cy="2215521"/>
          </a:xfrm>
          <a:prstGeom prst="rect">
            <a:avLst/>
          </a:prstGeom>
          <a:noFill/>
        </p:spPr>
      </p:pic>
      <p:pic>
        <p:nvPicPr>
          <p:cNvPr id="2050" name="Picture 2" descr="Image result for jembatan rajamandala">
            <a:extLst>
              <a:ext uri="{FF2B5EF4-FFF2-40B4-BE49-F238E27FC236}">
                <a16:creationId xmlns:a16="http://schemas.microsoft.com/office/drawing/2014/main" id="{FFA7183B-41E1-4384-9548-1FE8AD53F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437" y="4187809"/>
            <a:ext cx="3489205" cy="216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flyover grogol">
            <a:extLst>
              <a:ext uri="{FF2B5EF4-FFF2-40B4-BE49-F238E27FC236}">
                <a16:creationId xmlns:a16="http://schemas.microsoft.com/office/drawing/2014/main" id="{BF1E8D47-6CCB-44B6-AF60-82B16D5A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2430" y="4157399"/>
            <a:ext cx="2222273" cy="2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61.tinypic.com/2zqa9f5.jpg">
            <a:extLst>
              <a:ext uri="{FF2B5EF4-FFF2-40B4-BE49-F238E27FC236}">
                <a16:creationId xmlns:a16="http://schemas.microsoft.com/office/drawing/2014/main" id="{FE864193-216C-432C-B157-601237766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691" y="1317856"/>
            <a:ext cx="2980162" cy="2241082"/>
          </a:xfrm>
          <a:prstGeom prst="rect">
            <a:avLst/>
          </a:prstGeom>
          <a:noFill/>
        </p:spPr>
      </p:pic>
      <p:pic>
        <p:nvPicPr>
          <p:cNvPr id="2056" name="Picture 8" descr="Image result for sosrobahu jalan cawang priok">
            <a:extLst>
              <a:ext uri="{FF2B5EF4-FFF2-40B4-BE49-F238E27FC236}">
                <a16:creationId xmlns:a16="http://schemas.microsoft.com/office/drawing/2014/main" id="{4415644B-00E5-4E7A-80E1-1E1DB7297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991" y="4179133"/>
            <a:ext cx="3472301" cy="22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cdn1-a.production.images.static6.com/nkV0yZHxPKiErgbjRKnbzk-Y14A=/673x373/smart/filters:quality(75):strip_icc():format(jpeg)/liputan6-media-production/medias/903992/original/043131700_1434597436-Untitled-12.jpg">
            <a:extLst>
              <a:ext uri="{FF2B5EF4-FFF2-40B4-BE49-F238E27FC236}">
                <a16:creationId xmlns:a16="http://schemas.microsoft.com/office/drawing/2014/main" id="{57D9E6F6-7F79-4C12-BA70-84796AB1A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08530" y="1295300"/>
            <a:ext cx="1998721" cy="221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rosodaras.files.wordpress.com/2009/07/semanggi.jpg?w=470&amp;h=406">
            <a:extLst>
              <a:ext uri="{FF2B5EF4-FFF2-40B4-BE49-F238E27FC236}">
                <a16:creationId xmlns:a16="http://schemas.microsoft.com/office/drawing/2014/main" id="{149A4A4C-208F-4433-AD30-4F1C6FDB2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759" y="1297915"/>
            <a:ext cx="2564766" cy="2215521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F12E83-13E1-4C28-9E9D-D0046D429DDF}"/>
              </a:ext>
            </a:extLst>
          </p:cNvPr>
          <p:cNvSpPr txBox="1"/>
          <p:nvPr/>
        </p:nvSpPr>
        <p:spPr>
          <a:xfrm>
            <a:off x="545691" y="3558938"/>
            <a:ext cx="2980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Tiang</a:t>
            </a:r>
            <a:r>
              <a:rPr lang="en-US" dirty="0"/>
              <a:t> </a:t>
            </a:r>
            <a:r>
              <a:rPr lang="en-US" dirty="0" err="1"/>
              <a:t>Pancang</a:t>
            </a:r>
            <a:r>
              <a:rPr lang="en-US" dirty="0"/>
              <a:t> </a:t>
            </a:r>
            <a:r>
              <a:rPr lang="en-US" dirty="0" err="1"/>
              <a:t>Pracetak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Gedung </a:t>
            </a:r>
            <a:r>
              <a:rPr lang="en-US" dirty="0" err="1"/>
              <a:t>Sarinah</a:t>
            </a:r>
            <a:r>
              <a:rPr lang="en-US" dirty="0"/>
              <a:t> 1962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4B6720-66FD-4F28-BF13-D87090DF2AF6}"/>
              </a:ext>
            </a:extLst>
          </p:cNvPr>
          <p:cNvSpPr txBox="1"/>
          <p:nvPr/>
        </p:nvSpPr>
        <p:spPr>
          <a:xfrm>
            <a:off x="9211838" y="3558937"/>
            <a:ext cx="2980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Prategang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Gedung </a:t>
            </a:r>
            <a:r>
              <a:rPr lang="en-US" dirty="0" err="1"/>
              <a:t>Parlemen</a:t>
            </a:r>
            <a:r>
              <a:rPr lang="en-US" dirty="0"/>
              <a:t> 1965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D5739B-5197-4417-881F-2475D0076C96}"/>
              </a:ext>
            </a:extLst>
          </p:cNvPr>
          <p:cNvSpPr txBox="1"/>
          <p:nvPr/>
        </p:nvSpPr>
        <p:spPr>
          <a:xfrm>
            <a:off x="5109878" y="3576807"/>
            <a:ext cx="2980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Prategang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Jembatan</a:t>
            </a:r>
            <a:r>
              <a:rPr lang="en-US" dirty="0"/>
              <a:t> </a:t>
            </a:r>
            <a:r>
              <a:rPr lang="en-US" dirty="0" err="1"/>
              <a:t>Semanggi</a:t>
            </a:r>
            <a:r>
              <a:rPr lang="en-US" dirty="0"/>
              <a:t> 1962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C71FCD-3404-4885-B8AA-4C4991331824}"/>
              </a:ext>
            </a:extLst>
          </p:cNvPr>
          <p:cNvSpPr txBox="1"/>
          <p:nvPr/>
        </p:nvSpPr>
        <p:spPr>
          <a:xfrm>
            <a:off x="146057" y="6301146"/>
            <a:ext cx="5133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Prategang</a:t>
            </a:r>
            <a:r>
              <a:rPr lang="en-US" dirty="0"/>
              <a:t> </a:t>
            </a:r>
            <a:r>
              <a:rPr lang="en-US" dirty="0" err="1"/>
              <a:t>Metoda</a:t>
            </a:r>
            <a:r>
              <a:rPr lang="en-US" dirty="0"/>
              <a:t> </a:t>
            </a:r>
            <a:r>
              <a:rPr lang="en-US" dirty="0" err="1"/>
              <a:t>Kantilever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Jembatan</a:t>
            </a:r>
            <a:r>
              <a:rPr lang="en-US" dirty="0"/>
              <a:t> </a:t>
            </a:r>
            <a:r>
              <a:rPr lang="en-US" dirty="0" err="1"/>
              <a:t>Rajamandala</a:t>
            </a:r>
            <a:r>
              <a:rPr lang="en-US" dirty="0"/>
              <a:t> 1979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A94E4B-C71B-4CB7-A286-C606417284CD}"/>
              </a:ext>
            </a:extLst>
          </p:cNvPr>
          <p:cNvSpPr txBox="1"/>
          <p:nvPr/>
        </p:nvSpPr>
        <p:spPr>
          <a:xfrm>
            <a:off x="9385701" y="6475682"/>
            <a:ext cx="2175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Flyover Grogol 1989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766947-9B2C-4AF8-83C5-DAC266CA1395}"/>
              </a:ext>
            </a:extLst>
          </p:cNvPr>
          <p:cNvSpPr txBox="1"/>
          <p:nvPr/>
        </p:nvSpPr>
        <p:spPr>
          <a:xfrm>
            <a:off x="4564002" y="6319015"/>
            <a:ext cx="433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Tiang</a:t>
            </a:r>
            <a:r>
              <a:rPr lang="en-US" dirty="0"/>
              <a:t> </a:t>
            </a:r>
            <a:r>
              <a:rPr lang="en-US" dirty="0" err="1"/>
              <a:t>Pancang</a:t>
            </a:r>
            <a:r>
              <a:rPr lang="en-US" dirty="0"/>
              <a:t>, Girder,  </a:t>
            </a:r>
            <a:r>
              <a:rPr lang="en-US" dirty="0" err="1"/>
              <a:t>Sosrobahu</a:t>
            </a:r>
            <a:r>
              <a:rPr lang="en-US" dirty="0"/>
              <a:t> </a:t>
            </a:r>
          </a:p>
          <a:p>
            <a:r>
              <a:rPr lang="en-US" dirty="0" err="1"/>
              <a:t>Jalan</a:t>
            </a:r>
            <a:r>
              <a:rPr lang="en-US" dirty="0"/>
              <a:t> </a:t>
            </a:r>
            <a:r>
              <a:rPr lang="en-US" dirty="0" err="1"/>
              <a:t>Layang</a:t>
            </a:r>
            <a:r>
              <a:rPr lang="en-US" dirty="0"/>
              <a:t> </a:t>
            </a:r>
            <a:r>
              <a:rPr lang="en-US" dirty="0" err="1"/>
              <a:t>Cawang-Priuk</a:t>
            </a:r>
            <a:r>
              <a:rPr lang="en-US" dirty="0"/>
              <a:t> 1985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85F18-A1F1-4C04-9F6E-84838B599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KONSTRUKSI INDONEISA 2018, PADA ACARA SEMINAR RANTAI PASOK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0EAE5-1D3C-4E0C-9925-1D67A2E98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EC61-2806-452F-80A9-538FAF6585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83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2C36E-2636-4509-9359-8547EB9E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87" y="216484"/>
            <a:ext cx="8649602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III. SEJARAH PERKEMBANGAN</a:t>
            </a:r>
            <a:endParaRPr lang="en-GB" sz="3200" b="1" dirty="0"/>
          </a:p>
        </p:txBody>
      </p:sp>
      <p:pic>
        <p:nvPicPr>
          <p:cNvPr id="11" name="Picture 4" descr="F:\PROJECT JSS\PREST. CONC. CYLINDER PILES\PRODUKSI, DELIVERY &amp; INST\DSC00436-768x1024.jpeg">
            <a:extLst>
              <a:ext uri="{FF2B5EF4-FFF2-40B4-BE49-F238E27FC236}">
                <a16:creationId xmlns:a16="http://schemas.microsoft.com/office/drawing/2014/main" id="{3D1273A2-ACFE-4486-B534-CCB16728E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7285" y="1524000"/>
            <a:ext cx="2183652" cy="243840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1010737">
            <a:extLst>
              <a:ext uri="{FF2B5EF4-FFF2-40B4-BE49-F238E27FC236}">
                <a16:creationId xmlns:a16="http://schemas.microsoft.com/office/drawing/2014/main" id="{16CE0EE2-B6C5-4870-9DBA-340F8500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065" y="1524001"/>
            <a:ext cx="2895600" cy="171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CBF697F-69E4-403A-B782-E1E41DAE7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1563" y="2819401"/>
            <a:ext cx="3733800" cy="143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557339C9-E757-4EB1-888F-09AEDD279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2601" y="4309085"/>
            <a:ext cx="2971800" cy="225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2" descr="000_1574">
            <a:extLst>
              <a:ext uri="{FF2B5EF4-FFF2-40B4-BE49-F238E27FC236}">
                <a16:creationId xmlns:a16="http://schemas.microsoft.com/office/drawing/2014/main" id="{4D0BF6B0-6EC2-45E8-AD34-9DFE17707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267200"/>
            <a:ext cx="2743200" cy="224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C4C3F89A-F169-4DC2-8DF6-625C76EC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55" r="3134"/>
          <a:stretch>
            <a:fillRect/>
          </a:stretch>
        </p:blipFill>
        <p:spPr bwMode="auto">
          <a:xfrm>
            <a:off x="7917091" y="4266470"/>
            <a:ext cx="2590800" cy="219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713D91-B378-45C6-A9B9-12152BC2BB85}"/>
              </a:ext>
            </a:extLst>
          </p:cNvPr>
          <p:cNvSpPr txBox="1"/>
          <p:nvPr/>
        </p:nvSpPr>
        <p:spPr>
          <a:xfrm>
            <a:off x="8388863" y="2362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Bridge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AB7617-7B40-48AA-9935-8E5F8DDEE78B}"/>
              </a:ext>
            </a:extLst>
          </p:cNvPr>
          <p:cNvSpPr txBox="1"/>
          <p:nvPr/>
        </p:nvSpPr>
        <p:spPr>
          <a:xfrm>
            <a:off x="4946065" y="33528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Sheet Pile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243D2A-9473-42E5-8BCA-87CC85D63A56}"/>
              </a:ext>
            </a:extLst>
          </p:cNvPr>
          <p:cNvSpPr txBox="1"/>
          <p:nvPr/>
        </p:nvSpPr>
        <p:spPr>
          <a:xfrm>
            <a:off x="2550011" y="3962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Piles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EA4350-DBD2-4349-9718-7A444F47939E}"/>
              </a:ext>
            </a:extLst>
          </p:cNvPr>
          <p:cNvSpPr txBox="1"/>
          <p:nvPr/>
        </p:nvSpPr>
        <p:spPr>
          <a:xfrm>
            <a:off x="2133601" y="64886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/>
              <a:t>Building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DD05E9-D4F3-4289-8E27-3615E385A24B}"/>
              </a:ext>
            </a:extLst>
          </p:cNvPr>
          <p:cNvSpPr txBox="1"/>
          <p:nvPr/>
        </p:nvSpPr>
        <p:spPr>
          <a:xfrm>
            <a:off x="5143500" y="6488668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/>
              <a:t>Housing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5C9338-C9CC-4987-AADE-6B6CDF63E6B4}"/>
              </a:ext>
            </a:extLst>
          </p:cNvPr>
          <p:cNvSpPr txBox="1"/>
          <p:nvPr/>
        </p:nvSpPr>
        <p:spPr>
          <a:xfrm>
            <a:off x="7993291" y="639560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dirty="0"/>
              <a:t>Precast Rigid Pavement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25EC1D-7BCA-44EB-80DA-176C356676B1}"/>
              </a:ext>
            </a:extLst>
          </p:cNvPr>
          <p:cNvSpPr txBox="1"/>
          <p:nvPr/>
        </p:nvSpPr>
        <p:spPr>
          <a:xfrm>
            <a:off x="7342910" y="1447800"/>
            <a:ext cx="3311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Industri</a:t>
            </a:r>
            <a:r>
              <a:rPr lang="en-US" dirty="0"/>
              <a:t> </a:t>
            </a:r>
            <a:r>
              <a:rPr lang="en-US" dirty="0" err="1"/>
              <a:t>Beton</a:t>
            </a:r>
            <a:r>
              <a:rPr lang="en-US" dirty="0"/>
              <a:t> </a:t>
            </a:r>
            <a:r>
              <a:rPr lang="en-US" dirty="0" err="1"/>
              <a:t>Pracetak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Prategang</a:t>
            </a:r>
            <a:r>
              <a:rPr lang="en-US" dirty="0"/>
              <a:t> </a:t>
            </a:r>
            <a:r>
              <a:rPr lang="id-ID" dirty="0"/>
              <a:t>Start in 1974 with Precast Government Company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5E00DA-6411-42F5-AB47-D3A2A7CA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KONSTRUKSI INDONEISA 2018, PADA ACARA SEMINAR RANTAI PASOK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2DBC2-4257-4DA2-86D4-02E86C26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EC61-2806-452F-80A9-538FAF6585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101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2C36E-2636-4509-9359-8547EB9E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251" y="266958"/>
            <a:ext cx="8983349" cy="1325563"/>
          </a:xfrm>
        </p:spPr>
        <p:txBody>
          <a:bodyPr>
            <a:normAutofit/>
          </a:bodyPr>
          <a:lstStyle/>
          <a:p>
            <a:r>
              <a:rPr lang="en-US" sz="3200" dirty="0"/>
              <a:t>III. SEJARAH PERKEMBANGAN</a:t>
            </a:r>
            <a:endParaRPr lang="en-GB" sz="32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50A881-CF65-4185-A24D-DF3B960C3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2"/>
            <a:ext cx="8229600" cy="1295399"/>
          </a:xfrm>
        </p:spPr>
        <p:txBody>
          <a:bodyPr>
            <a:normAutofit/>
          </a:bodyPr>
          <a:lstStyle/>
          <a:p>
            <a:r>
              <a:rPr lang="id-ID" dirty="0"/>
              <a:t>Bridge Structures</a:t>
            </a:r>
          </a:p>
          <a:p>
            <a:pPr lvl="1"/>
            <a:r>
              <a:rPr lang="id-ID" sz="2000" dirty="0"/>
              <a:t>Long span bridge : prestress technology and engineering (Euro comparison study) in Barelang Bridge (1995)</a:t>
            </a:r>
          </a:p>
        </p:txBody>
      </p:sp>
      <p:pic>
        <p:nvPicPr>
          <p:cNvPr id="13" name="Picture 2" descr="http://3.bp.blogspot.com/_SB-7SbeNya0/S67xyVrB4eI/AAAAAAAAAA0/NNDk4qsM_0E/s1600/jembatan-barelang.jpg">
            <a:extLst>
              <a:ext uri="{FF2B5EF4-FFF2-40B4-BE49-F238E27FC236}">
                <a16:creationId xmlns:a16="http://schemas.microsoft.com/office/drawing/2014/main" id="{E2D59645-8962-4CF7-88D1-9F5CC6C0B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52600" y="2819401"/>
            <a:ext cx="3429000" cy="3565071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97143D-1C21-4BA9-AABF-98FDFFEADC2B}"/>
              </a:ext>
            </a:extLst>
          </p:cNvPr>
          <p:cNvSpPr txBox="1"/>
          <p:nvPr/>
        </p:nvSpPr>
        <p:spPr>
          <a:xfrm>
            <a:off x="1752600" y="64886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6 long span bridge in Riau Islands</a:t>
            </a:r>
          </a:p>
        </p:txBody>
      </p:sp>
      <p:pic>
        <p:nvPicPr>
          <p:cNvPr id="15" name="Picture 19" descr="100_7377">
            <a:extLst>
              <a:ext uri="{FF2B5EF4-FFF2-40B4-BE49-F238E27FC236}">
                <a16:creationId xmlns:a16="http://schemas.microsoft.com/office/drawing/2014/main" id="{5901213A-8A73-4E1B-8A93-5444A3DFF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81601" y="2895601"/>
            <a:ext cx="2337423" cy="1763889"/>
          </a:xfrm>
          <a:prstGeom prst="rect">
            <a:avLst/>
          </a:prstGeom>
          <a:noFill/>
        </p:spPr>
      </p:pic>
      <p:pic>
        <p:nvPicPr>
          <p:cNvPr id="16" name="Picture 4" descr="http://mariana.my.id/wp-content/uploads/2014/11/jembatan-suramadu1-1038x576.jpg">
            <a:extLst>
              <a:ext uri="{FF2B5EF4-FFF2-40B4-BE49-F238E27FC236}">
                <a16:creationId xmlns:a16="http://schemas.microsoft.com/office/drawing/2014/main" id="{B7CAEC27-F329-4AD3-8711-ECD4E80D2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746521" y="2895601"/>
            <a:ext cx="3158330" cy="1752600"/>
          </a:xfrm>
          <a:prstGeom prst="rect">
            <a:avLst/>
          </a:prstGeom>
          <a:noFill/>
        </p:spPr>
      </p:pic>
      <p:pic>
        <p:nvPicPr>
          <p:cNvPr id="17" name="Picture 5" descr="D:\SEMINAR\Seminar 2015\Konstruksi Indonesia 2015\Dokumentasi\Jalan Pracetak\jembatan soekarno.JPG">
            <a:extLst>
              <a:ext uri="{FF2B5EF4-FFF2-40B4-BE49-F238E27FC236}">
                <a16:creationId xmlns:a16="http://schemas.microsoft.com/office/drawing/2014/main" id="{08D9378D-09FE-451A-BA10-9C720957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181601" y="4953000"/>
            <a:ext cx="2623015" cy="1511300"/>
          </a:xfrm>
          <a:prstGeom prst="rect">
            <a:avLst/>
          </a:prstGeom>
          <a:noFill/>
        </p:spPr>
      </p:pic>
      <p:pic>
        <p:nvPicPr>
          <p:cNvPr id="18" name="Picture 6" descr="D:\SEMINAR\Seminar 2015\Konstruksi Indonesia 2015\Dokumentasi\Jalan Pracetak\jembatan merah putih.JPG">
            <a:extLst>
              <a:ext uri="{FF2B5EF4-FFF2-40B4-BE49-F238E27FC236}">
                <a16:creationId xmlns:a16="http://schemas.microsoft.com/office/drawing/2014/main" id="{C55C64B1-426A-4E08-9BC1-3DC29B64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955798" y="4953000"/>
            <a:ext cx="2712203" cy="1524000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B03E71-1DEB-454F-BF1A-72E5AA3F72FB}"/>
              </a:ext>
            </a:extLst>
          </p:cNvPr>
          <p:cNvSpPr txBox="1"/>
          <p:nvPr/>
        </p:nvSpPr>
        <p:spPr>
          <a:xfrm>
            <a:off x="5029200" y="464820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/>
              <a:t>Paspati Bridge,Bandung (2005)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27BE77-0C42-4B38-95C7-2A360705A6BD}"/>
              </a:ext>
            </a:extLst>
          </p:cNvPr>
          <p:cNvSpPr txBox="1"/>
          <p:nvPr/>
        </p:nvSpPr>
        <p:spPr>
          <a:xfrm>
            <a:off x="5105400" y="6550224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/>
              <a:t>Soekarno Bridge,Manado (2015)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027D0D-0145-4C1C-8EE5-29CB0988B877}"/>
              </a:ext>
            </a:extLst>
          </p:cNvPr>
          <p:cNvSpPr txBox="1"/>
          <p:nvPr/>
        </p:nvSpPr>
        <p:spPr>
          <a:xfrm>
            <a:off x="7924800" y="4648201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/>
              <a:t>Suramadu Bridge,Surabaya (2009)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95BAE4-3A46-49B6-B9F9-97FD1C0566AE}"/>
              </a:ext>
            </a:extLst>
          </p:cNvPr>
          <p:cNvSpPr txBox="1"/>
          <p:nvPr/>
        </p:nvSpPr>
        <p:spPr>
          <a:xfrm>
            <a:off x="7924800" y="6550224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dirty="0"/>
              <a:t>Merah Putih Bridge,Ambn (2015)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2D05B-5205-4DF4-8A58-42CC410C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KONSTRUKSI INDONEISA 2018, PADA ACARA SEMINAR RANTAI PASOK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1FAAE8-7E41-452A-A882-7A54FB4B8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5EC61-2806-452F-80A9-538FAF6585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099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26EF1-0EB7-4130-9396-223693CF5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III. Sejarah </a:t>
            </a:r>
            <a:r>
              <a:rPr lang="en-US" b="1" dirty="0" err="1"/>
              <a:t>Perkembangan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AE34-F8B0-42F1-9470-D20ABC435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88" y="1545454"/>
            <a:ext cx="10515600" cy="4351338"/>
          </a:xfrm>
        </p:spPr>
        <p:txBody>
          <a:bodyPr/>
          <a:lstStyle/>
          <a:p>
            <a:r>
              <a:rPr lang="en-US" dirty="0" err="1"/>
              <a:t>Parsial</a:t>
            </a:r>
            <a:endParaRPr lang="en-ID" dirty="0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33026BCD-77F5-436E-B68A-3759483C82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652" y="3185909"/>
            <a:ext cx="2574511" cy="15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281E7660-17F8-4DE3-B660-7AE7951FC4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6024" y="4869471"/>
            <a:ext cx="2651929" cy="159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9B5F58-1F4A-4B05-B5AE-4973C5170A8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3765" y="1579144"/>
            <a:ext cx="991743" cy="1763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8D4F8-2364-4F8E-928F-2367BEDA1A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2601" y="1613556"/>
            <a:ext cx="972820" cy="172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C99777-D1A6-497A-8DCF-2CF148EAAFC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4432" y="3429000"/>
            <a:ext cx="2581508" cy="14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007F99-C572-4DC9-8EF9-9DFFD6E92E3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632" y="4989252"/>
            <a:ext cx="2673108" cy="150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91459ECB-3E11-4746-8EBA-BDBC5CA8EB9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1138" y="2634763"/>
            <a:ext cx="22860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C00917D-569A-4219-A576-47EE0FEAE1F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1138" y="4834540"/>
            <a:ext cx="2223059" cy="167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93B82852-D14C-48EF-9569-196F7787622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1138" y="937362"/>
            <a:ext cx="2286000" cy="156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37A51AC5-68F0-4DD8-917D-52AEDD34F89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052" y="2527934"/>
            <a:ext cx="3478024" cy="1955961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7BB2B6B-B18B-4974-86A4-A18D166B2A5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8846" y="1579145"/>
            <a:ext cx="2644350" cy="14870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D0D842-DB6C-444C-AB90-BCF32815AF12}"/>
              </a:ext>
            </a:extLst>
          </p:cNvPr>
          <p:cNvSpPr txBox="1"/>
          <p:nvPr/>
        </p:nvSpPr>
        <p:spPr>
          <a:xfrm>
            <a:off x="6940397" y="6508851"/>
            <a:ext cx="2297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Preslab</a:t>
            </a:r>
            <a:r>
              <a:rPr lang="en-US" dirty="0"/>
              <a:t> – Half Slab</a:t>
            </a:r>
            <a:endParaRPr lang="en-ID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58CDC1-4087-4872-9CB9-4FE62A8FDE90}"/>
              </a:ext>
            </a:extLst>
          </p:cNvPr>
          <p:cNvSpPr txBox="1"/>
          <p:nvPr/>
        </p:nvSpPr>
        <p:spPr>
          <a:xfrm>
            <a:off x="4469011" y="6476844"/>
            <a:ext cx="1781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Dinding</a:t>
            </a:r>
            <a:r>
              <a:rPr lang="en-US" dirty="0"/>
              <a:t> </a:t>
            </a:r>
            <a:r>
              <a:rPr lang="en-US" dirty="0" err="1"/>
              <a:t>dalam</a:t>
            </a:r>
            <a:endParaRPr lang="en-ID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3BA86D-F22F-48D2-83ED-A0D929399885}"/>
              </a:ext>
            </a:extLst>
          </p:cNvPr>
          <p:cNvSpPr txBox="1"/>
          <p:nvPr/>
        </p:nvSpPr>
        <p:spPr>
          <a:xfrm>
            <a:off x="10321860" y="4570254"/>
            <a:ext cx="88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Facade</a:t>
            </a:r>
            <a:endParaRPr lang="en-ID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B03336-75F6-4D5B-8C9A-C83D44FBBF4A}"/>
              </a:ext>
            </a:extLst>
          </p:cNvPr>
          <p:cNvSpPr txBox="1"/>
          <p:nvPr/>
        </p:nvSpPr>
        <p:spPr>
          <a:xfrm>
            <a:off x="10151964" y="6493232"/>
            <a:ext cx="152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Kamar</a:t>
            </a:r>
            <a:r>
              <a:rPr lang="en-US" dirty="0"/>
              <a:t> Mandi</a:t>
            </a:r>
            <a:endParaRPr lang="en-ID" dirty="0"/>
          </a:p>
        </p:txBody>
      </p:sp>
      <p:sp>
        <p:nvSpPr>
          <p:cNvPr id="21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26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1557028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473634" y="1415069"/>
            <a:ext cx="5317587" cy="831881"/>
          </a:xfrm>
          <a:prstGeom prst="round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04911" y="1420838"/>
            <a:ext cx="5317587" cy="826112"/>
          </a:xfrm>
          <a:prstGeom prst="roundRect">
            <a:avLst/>
          </a:prstGeom>
          <a:solidFill>
            <a:schemeClr val="bg1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b="1" dirty="0"/>
              <a:t>III Sejarah </a:t>
            </a:r>
            <a:r>
              <a:rPr lang="en-US" sz="2400" b="1" dirty="0" err="1"/>
              <a:t>Perkembangan</a:t>
            </a:r>
            <a:r>
              <a:rPr lang="en-US" sz="2400" b="1" dirty="0"/>
              <a:t> – Indonesia – </a:t>
            </a:r>
            <a:r>
              <a:rPr lang="en-US" sz="2400" b="1" dirty="0" err="1"/>
              <a:t>Sistem</a:t>
            </a:r>
            <a:r>
              <a:rPr lang="en-US" sz="2400" b="1" dirty="0"/>
              <a:t> </a:t>
            </a:r>
            <a:r>
              <a:rPr lang="en-US" sz="2400" b="1" dirty="0" err="1"/>
              <a:t>Emulasi</a:t>
            </a:r>
            <a:endParaRPr lang="id-ID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262" y="1600339"/>
            <a:ext cx="6042870" cy="586865"/>
          </a:xfrm>
        </p:spPr>
        <p:txBody>
          <a:bodyPr>
            <a:normAutofit lnSpcReduction="10000"/>
          </a:bodyPr>
          <a:lstStyle/>
          <a:p>
            <a:pPr lvl="1"/>
            <a:r>
              <a:rPr lang="id-ID" sz="2000" dirty="0"/>
              <a:t>Brecast, Cortina</a:t>
            </a:r>
            <a:r>
              <a:rPr lang="en-US" sz="2000" dirty="0"/>
              <a:t> (1974), Waffle Crete (1995) – </a:t>
            </a:r>
            <a:r>
              <a:rPr lang="en-US" sz="2000" dirty="0" err="1"/>
              <a:t>Dinding</a:t>
            </a:r>
            <a:r>
              <a:rPr lang="en-US" sz="2000" dirty="0"/>
              <a:t> </a:t>
            </a:r>
            <a:r>
              <a:rPr lang="en-US" sz="2000" dirty="0" err="1"/>
              <a:t>Pemikul</a:t>
            </a:r>
            <a:r>
              <a:rPr lang="en-US" sz="2000" dirty="0"/>
              <a:t> </a:t>
            </a:r>
            <a:r>
              <a:rPr lang="en-US" sz="2000" dirty="0" err="1"/>
              <a:t>Perum</a:t>
            </a:r>
            <a:r>
              <a:rPr lang="en-US" sz="2000" dirty="0"/>
              <a:t> </a:t>
            </a:r>
            <a:r>
              <a:rPr lang="en-US" sz="2000" dirty="0" err="1"/>
              <a:t>Perumas</a:t>
            </a:r>
            <a:endParaRPr lang="id-ID" sz="2000" dirty="0"/>
          </a:p>
          <a:p>
            <a:pPr>
              <a:buNone/>
            </a:pPr>
            <a:endParaRPr lang="id-ID" dirty="0"/>
          </a:p>
          <a:p>
            <a:pPr>
              <a:buNone/>
            </a:pPr>
            <a:endParaRPr lang="id-ID" dirty="0"/>
          </a:p>
        </p:txBody>
      </p:sp>
      <p:pic>
        <p:nvPicPr>
          <p:cNvPr id="4" name="Picture 2" descr="H:\rusunawa\perumnas\klender29oktober2007\cortina\IMG_00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080" y="2527765"/>
            <a:ext cx="2385740" cy="178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:\rusunawa\perumnas\palembang16oktober2007\IMG_038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080" y="4532195"/>
            <a:ext cx="2385740" cy="1789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can000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7884" y="2467325"/>
            <a:ext cx="1296975" cy="1789305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G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9168" y="2462075"/>
            <a:ext cx="1296975" cy="1823006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 descr="G2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816" y="4532195"/>
            <a:ext cx="2538402" cy="169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000_0471">
            <a:extLst>
              <a:ext uri="{FF2B5EF4-FFF2-40B4-BE49-F238E27FC236}">
                <a16:creationId xmlns:a16="http://schemas.microsoft.com/office/drawing/2014/main" id="{B1BDECC0-6345-4729-B515-755F0A212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9733" y="2467612"/>
            <a:ext cx="2271606" cy="188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000_0487">
            <a:extLst>
              <a:ext uri="{FF2B5EF4-FFF2-40B4-BE49-F238E27FC236}">
                <a16:creationId xmlns:a16="http://schemas.microsoft.com/office/drawing/2014/main" id="{F868DE33-E1AC-4156-A040-2C842EAA1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3164" y="2492217"/>
            <a:ext cx="2271606" cy="183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000_0541">
            <a:extLst>
              <a:ext uri="{FF2B5EF4-FFF2-40B4-BE49-F238E27FC236}">
                <a16:creationId xmlns:a16="http://schemas.microsoft.com/office/drawing/2014/main" id="{2DE00C1A-78EA-4A31-B7E5-B3F928151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9733" y="4547103"/>
            <a:ext cx="2271606" cy="188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B3CA53-ECE6-41AB-96A3-F30480A55BDB}"/>
              </a:ext>
            </a:extLst>
          </p:cNvPr>
          <p:cNvSpPr txBox="1">
            <a:spLocks/>
          </p:cNvSpPr>
          <p:nvPr/>
        </p:nvSpPr>
        <p:spPr>
          <a:xfrm>
            <a:off x="6096000" y="1593822"/>
            <a:ext cx="6042870" cy="5868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err="1"/>
              <a:t>Sistem</a:t>
            </a:r>
            <a:r>
              <a:rPr lang="en-US" sz="2000" dirty="0"/>
              <a:t> </a:t>
            </a:r>
            <a:r>
              <a:rPr lang="en-US" sz="2000" dirty="0" err="1"/>
              <a:t>rangka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rumah</a:t>
            </a:r>
            <a:r>
              <a:rPr lang="en-US" sz="2000" dirty="0"/>
              <a:t> </a:t>
            </a:r>
            <a:r>
              <a:rPr lang="en-US" sz="2000" dirty="0" err="1"/>
              <a:t>susun</a:t>
            </a:r>
            <a:r>
              <a:rPr lang="en-US" sz="2000" dirty="0"/>
              <a:t> (1997-sekarang)</a:t>
            </a:r>
            <a:endParaRPr lang="id-ID" sz="2000" dirty="0"/>
          </a:p>
          <a:p>
            <a:pPr>
              <a:buFont typeface="Arial" panose="020B0604020202020204" pitchFamily="34" charset="0"/>
              <a:buNone/>
            </a:pPr>
            <a:endParaRPr lang="id-ID" dirty="0"/>
          </a:p>
          <a:p>
            <a:pPr>
              <a:buFont typeface="Arial" panose="020B0604020202020204" pitchFamily="34" charset="0"/>
              <a:buNone/>
            </a:pPr>
            <a:endParaRPr lang="id-ID" dirty="0"/>
          </a:p>
        </p:txBody>
      </p:sp>
      <p:pic>
        <p:nvPicPr>
          <p:cNvPr id="13" name="Picture 9" descr="srkt 12">
            <a:extLst>
              <a:ext uri="{FF2B5EF4-FFF2-40B4-BE49-F238E27FC236}">
                <a16:creationId xmlns:a16="http://schemas.microsoft.com/office/drawing/2014/main" id="{C73DB523-5A01-4D11-8584-84907827E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3164" y="4547103"/>
            <a:ext cx="2431152" cy="1834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27</a:t>
            </a:r>
            <a:endParaRPr sz="16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b="1" dirty="0"/>
              <a:t>III Sejarah </a:t>
            </a:r>
            <a:r>
              <a:rPr lang="en-US" sz="2400" b="1" dirty="0" err="1"/>
              <a:t>Perkembangan</a:t>
            </a:r>
            <a:r>
              <a:rPr lang="en-US" sz="2400" b="1" dirty="0"/>
              <a:t> – Indonesia – </a:t>
            </a:r>
            <a:r>
              <a:rPr lang="en-US" sz="2400" b="1" dirty="0" err="1"/>
              <a:t>Sistem</a:t>
            </a:r>
            <a:r>
              <a:rPr lang="en-US" sz="2400" b="1" dirty="0"/>
              <a:t> </a:t>
            </a:r>
            <a:r>
              <a:rPr lang="en-US" sz="2400" b="1" dirty="0" err="1"/>
              <a:t>Emulasi</a:t>
            </a:r>
            <a:endParaRPr lang="id-ID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261" y="1600339"/>
            <a:ext cx="8760903" cy="586865"/>
          </a:xfrm>
        </p:spPr>
        <p:txBody>
          <a:bodyPr>
            <a:normAutofit/>
          </a:bodyPr>
          <a:lstStyle/>
          <a:p>
            <a:pPr lvl="1"/>
            <a:r>
              <a:rPr lang="en-US" sz="2000" dirty="0" err="1"/>
              <a:t>Sistem</a:t>
            </a:r>
            <a:r>
              <a:rPr lang="en-US" sz="2000" dirty="0"/>
              <a:t> Ganda </a:t>
            </a:r>
            <a:r>
              <a:rPr lang="en-US" sz="2000" dirty="0" err="1"/>
              <a:t>dengan</a:t>
            </a:r>
            <a:r>
              <a:rPr lang="en-US" sz="2000" dirty="0"/>
              <a:t> </a:t>
            </a:r>
            <a:r>
              <a:rPr lang="en-US" sz="2000" dirty="0" err="1"/>
              <a:t>Rangka</a:t>
            </a:r>
            <a:r>
              <a:rPr lang="en-US" sz="2000" dirty="0"/>
              <a:t> </a:t>
            </a:r>
            <a:r>
              <a:rPr lang="en-US" sz="2000" dirty="0" err="1"/>
              <a:t>Pracetak</a:t>
            </a:r>
            <a:r>
              <a:rPr lang="en-US" sz="2000" dirty="0"/>
              <a:t> </a:t>
            </a:r>
            <a:r>
              <a:rPr lang="en-US" sz="2000" dirty="0" err="1"/>
              <a:t>untuk</a:t>
            </a:r>
            <a:r>
              <a:rPr lang="en-US" sz="2000" dirty="0"/>
              <a:t> </a:t>
            </a:r>
            <a:r>
              <a:rPr lang="en-US" sz="2000" dirty="0" err="1"/>
              <a:t>Bangunan</a:t>
            </a:r>
            <a:r>
              <a:rPr lang="en-US" sz="2000" dirty="0"/>
              <a:t> Tinggi (2007- ) </a:t>
            </a:r>
            <a:endParaRPr lang="id-ID" sz="2000" dirty="0"/>
          </a:p>
          <a:p>
            <a:pPr>
              <a:buNone/>
            </a:pPr>
            <a:endParaRPr lang="id-ID" dirty="0"/>
          </a:p>
          <a:p>
            <a:pPr>
              <a:buNone/>
            </a:pPr>
            <a:endParaRPr lang="id-ID" dirty="0"/>
          </a:p>
        </p:txBody>
      </p:sp>
      <p:pic>
        <p:nvPicPr>
          <p:cNvPr id="14" name="Picture 2" descr="F:\1000tower\RUSUNAMI PRIMA ONE LOGEBANG 16Lt\Foto-foto lapangan\1 Des 2009\IMG08419-20091201-0744.jpg">
            <a:extLst>
              <a:ext uri="{FF2B5EF4-FFF2-40B4-BE49-F238E27FC236}">
                <a16:creationId xmlns:a16="http://schemas.microsoft.com/office/drawing/2014/main" id="{766757D1-25FC-4A4D-A68D-BA16B6F33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97" y="2060847"/>
            <a:ext cx="2888395" cy="21662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F:\1000tower\RUSUNAMI PRIMA ONE LOGEBANG 16Lt\Foto-foto lapangan\b.JPG">
            <a:extLst>
              <a:ext uri="{FF2B5EF4-FFF2-40B4-BE49-F238E27FC236}">
                <a16:creationId xmlns:a16="http://schemas.microsoft.com/office/drawing/2014/main" id="{29CCD9D5-C0BB-4716-B078-6BB395F24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48" y="4293615"/>
            <a:ext cx="2649459" cy="19872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171E94C-3A81-4A93-B8AA-F3E2FAAC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7946" y="4454581"/>
            <a:ext cx="3047470" cy="1725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D82772C0-AA91-4FB8-82B7-529AC4D9B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2546" y="2187204"/>
            <a:ext cx="3642749" cy="2039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7589692E-9309-4503-A7DD-9E77AFCA5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930" y="4396593"/>
            <a:ext cx="3271164" cy="1841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114624B5-D741-484D-9A39-BD4D928C9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7932" y="2000987"/>
            <a:ext cx="3863471" cy="228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A28DE22E-0E9E-40A3-A60F-3185BA5A9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16759" y="4336969"/>
            <a:ext cx="2694319" cy="1943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E0A86F-784B-4FE2-BD4E-47CD9F3DDFDC}"/>
              </a:ext>
            </a:extLst>
          </p:cNvPr>
          <p:cNvSpPr txBox="1"/>
          <p:nvPr/>
        </p:nvSpPr>
        <p:spPr>
          <a:xfrm>
            <a:off x="1148076" y="6390679"/>
            <a:ext cx="301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Rusun</a:t>
            </a:r>
            <a:r>
              <a:rPr lang="en-US" dirty="0"/>
              <a:t> </a:t>
            </a:r>
            <a:r>
              <a:rPr lang="en-US" dirty="0" err="1"/>
              <a:t>Pulogebang</a:t>
            </a:r>
            <a:r>
              <a:rPr lang="en-US" dirty="0"/>
              <a:t> 16 </a:t>
            </a:r>
            <a:r>
              <a:rPr lang="en-US" dirty="0" err="1"/>
              <a:t>lantai</a:t>
            </a:r>
            <a:endParaRPr lang="en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832993-8560-402F-BAF7-A3F81750707B}"/>
              </a:ext>
            </a:extLst>
          </p:cNvPr>
          <p:cNvSpPr txBox="1"/>
          <p:nvPr/>
        </p:nvSpPr>
        <p:spPr>
          <a:xfrm>
            <a:off x="4253400" y="6376909"/>
            <a:ext cx="301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Rusun</a:t>
            </a:r>
            <a:r>
              <a:rPr lang="en-US" dirty="0"/>
              <a:t> </a:t>
            </a:r>
            <a:r>
              <a:rPr lang="en-US" dirty="0" err="1"/>
              <a:t>Rempoa</a:t>
            </a:r>
            <a:r>
              <a:rPr lang="en-US" dirty="0"/>
              <a:t> 10 </a:t>
            </a:r>
            <a:r>
              <a:rPr lang="en-US" dirty="0" err="1"/>
              <a:t>lantai</a:t>
            </a:r>
            <a:endParaRPr lang="en-ID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AF2CA-879A-493A-8E6C-384656ACD306}"/>
              </a:ext>
            </a:extLst>
          </p:cNvPr>
          <p:cNvSpPr txBox="1"/>
          <p:nvPr/>
        </p:nvSpPr>
        <p:spPr>
          <a:xfrm>
            <a:off x="7870453" y="6347565"/>
            <a:ext cx="301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Rusun</a:t>
            </a:r>
            <a:r>
              <a:rPr lang="en-US" dirty="0"/>
              <a:t> Bandung 8 </a:t>
            </a:r>
            <a:r>
              <a:rPr lang="en-US" dirty="0" err="1"/>
              <a:t>lantai</a:t>
            </a:r>
            <a:endParaRPr lang="en-ID" dirty="0"/>
          </a:p>
        </p:txBody>
      </p:sp>
      <p:sp>
        <p:nvSpPr>
          <p:cNvPr id="21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39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3766576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8200" y="1690688"/>
            <a:ext cx="4226169" cy="333147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2C36E-2636-4509-9359-8547EB9E4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III Sejarah </a:t>
            </a:r>
            <a:r>
              <a:rPr lang="en-US" sz="3600" b="1" dirty="0" err="1"/>
              <a:t>Perkembangan</a:t>
            </a:r>
            <a:r>
              <a:rPr lang="en-US" sz="3600" b="1" dirty="0"/>
              <a:t> – Indonesia – IAPPI &amp; AP3I</a:t>
            </a:r>
            <a:endParaRPr lang="en-GB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052AA-602A-44D1-8EEF-CE1DFD4E2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45858" cy="4351338"/>
          </a:xfrm>
        </p:spPr>
        <p:txBody>
          <a:bodyPr>
            <a:normAutofit/>
          </a:bodyPr>
          <a:lstStyle/>
          <a:p>
            <a:r>
              <a:rPr lang="en-US" sz="2000" dirty="0" err="1"/>
              <a:t>Pada</a:t>
            </a:r>
            <a:r>
              <a:rPr lang="en-US" sz="2000" dirty="0"/>
              <a:t> </a:t>
            </a:r>
            <a:r>
              <a:rPr lang="en-US" sz="2000" dirty="0" err="1"/>
              <a:t>tanggal</a:t>
            </a:r>
            <a:r>
              <a:rPr lang="en-US" sz="2000" dirty="0"/>
              <a:t> 17 Mei 1999, </a:t>
            </a:r>
            <a:r>
              <a:rPr lang="en-US" sz="2000" dirty="0" err="1"/>
              <a:t>dibentuk</a:t>
            </a:r>
            <a:r>
              <a:rPr lang="en-US" sz="2000" dirty="0"/>
              <a:t> </a:t>
            </a:r>
            <a:r>
              <a:rPr lang="en-US" sz="2000" dirty="0" err="1"/>
              <a:t>Ikatan</a:t>
            </a:r>
            <a:r>
              <a:rPr lang="en-US" sz="2000" dirty="0"/>
              <a:t> Ahli </a:t>
            </a:r>
            <a:r>
              <a:rPr lang="en-US" sz="2000" dirty="0" err="1"/>
              <a:t>Pracetak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Prategang</a:t>
            </a:r>
            <a:r>
              <a:rPr lang="en-US" sz="2000" dirty="0"/>
              <a:t> Indonesia (IAPPI), yang </a:t>
            </a:r>
            <a:r>
              <a:rPr lang="en-US" sz="2000" dirty="0" err="1"/>
              <a:t>merupakan</a:t>
            </a:r>
            <a:r>
              <a:rPr lang="en-US" sz="2000" dirty="0"/>
              <a:t> </a:t>
            </a:r>
            <a:r>
              <a:rPr lang="en-US" sz="2000" dirty="0" err="1"/>
              <a:t>asosiasi</a:t>
            </a:r>
            <a:r>
              <a:rPr lang="en-US" sz="2000" dirty="0"/>
              <a:t> </a:t>
            </a:r>
            <a:r>
              <a:rPr lang="en-US" sz="2000" dirty="0" err="1"/>
              <a:t>profesi</a:t>
            </a:r>
            <a:r>
              <a:rPr lang="en-US" sz="2000" dirty="0"/>
              <a:t> + (</a:t>
            </a:r>
            <a:r>
              <a:rPr lang="id-ID" sz="2000" dirty="0">
                <a:solidFill>
                  <a:srgbClr val="660066"/>
                </a:solidFill>
              </a:rPr>
              <a:t>w</a:t>
            </a:r>
            <a:r>
              <a:rPr lang="en-AU" sz="2000" dirty="0" err="1">
                <a:solidFill>
                  <a:srgbClr val="660066"/>
                </a:solidFill>
              </a:rPr>
              <a:t>adah</a:t>
            </a:r>
            <a:r>
              <a:rPr lang="en-AU" sz="2000" dirty="0">
                <a:solidFill>
                  <a:srgbClr val="660066"/>
                </a:solidFill>
              </a:rPr>
              <a:t> </a:t>
            </a:r>
            <a:r>
              <a:rPr lang="id-ID" sz="2000" dirty="0">
                <a:solidFill>
                  <a:srgbClr val="660066"/>
                </a:solidFill>
              </a:rPr>
              <a:t>b</a:t>
            </a:r>
            <a:r>
              <a:rPr lang="en-AU" sz="2000" dirty="0" err="1">
                <a:solidFill>
                  <a:srgbClr val="660066"/>
                </a:solidFill>
              </a:rPr>
              <a:t>erhimpunnya</a:t>
            </a:r>
            <a:r>
              <a:rPr lang="en-AU" sz="2000" dirty="0">
                <a:solidFill>
                  <a:srgbClr val="660066"/>
                </a:solidFill>
              </a:rPr>
              <a:t> </a:t>
            </a:r>
            <a:r>
              <a:rPr lang="en-AU" sz="2000" dirty="0" err="1">
                <a:solidFill>
                  <a:srgbClr val="660066"/>
                </a:solidFill>
              </a:rPr>
              <a:t>seluruh</a:t>
            </a:r>
            <a:r>
              <a:rPr lang="en-AU" sz="2000" dirty="0">
                <a:solidFill>
                  <a:srgbClr val="660066"/>
                </a:solidFill>
              </a:rPr>
              <a:t> stakeholder : </a:t>
            </a:r>
            <a:r>
              <a:rPr lang="en-AU" sz="2000" dirty="0" err="1">
                <a:solidFill>
                  <a:srgbClr val="660066"/>
                </a:solidFill>
              </a:rPr>
              <a:t>Pemerhati</a:t>
            </a:r>
            <a:r>
              <a:rPr lang="en-AU" sz="2000" dirty="0">
                <a:solidFill>
                  <a:srgbClr val="660066"/>
                </a:solidFill>
              </a:rPr>
              <a:t>, </a:t>
            </a:r>
            <a:r>
              <a:rPr lang="en-AU" sz="2000" dirty="0" err="1">
                <a:solidFill>
                  <a:srgbClr val="660066"/>
                </a:solidFill>
              </a:rPr>
              <a:t>Peminat</a:t>
            </a:r>
            <a:r>
              <a:rPr lang="en-AU" sz="2000" dirty="0">
                <a:solidFill>
                  <a:srgbClr val="660066"/>
                </a:solidFill>
              </a:rPr>
              <a:t>, Ahli, </a:t>
            </a:r>
            <a:r>
              <a:rPr lang="en-AU" sz="2000" dirty="0" err="1">
                <a:solidFill>
                  <a:srgbClr val="660066"/>
                </a:solidFill>
              </a:rPr>
              <a:t>dan</a:t>
            </a:r>
            <a:r>
              <a:rPr lang="en-AU" sz="2000" dirty="0">
                <a:solidFill>
                  <a:srgbClr val="660066"/>
                </a:solidFill>
              </a:rPr>
              <a:t> </a:t>
            </a:r>
            <a:r>
              <a:rPr lang="en-AU" sz="2000" dirty="0" err="1">
                <a:solidFill>
                  <a:srgbClr val="660066"/>
                </a:solidFill>
              </a:rPr>
              <a:t>Pelaku</a:t>
            </a:r>
            <a:r>
              <a:rPr lang="en-AU" sz="2000" dirty="0">
                <a:solidFill>
                  <a:srgbClr val="660066"/>
                </a:solidFill>
              </a:rPr>
              <a:t> Individual </a:t>
            </a:r>
            <a:r>
              <a:rPr lang="en-AU" sz="2000" dirty="0" err="1">
                <a:solidFill>
                  <a:srgbClr val="660066"/>
                </a:solidFill>
              </a:rPr>
              <a:t>Maupun</a:t>
            </a:r>
            <a:r>
              <a:rPr lang="en-AU" sz="2000" dirty="0">
                <a:solidFill>
                  <a:srgbClr val="660066"/>
                </a:solidFill>
              </a:rPr>
              <a:t> </a:t>
            </a:r>
            <a:r>
              <a:rPr lang="en-AU" sz="2000" dirty="0" err="1">
                <a:solidFill>
                  <a:srgbClr val="660066"/>
                </a:solidFill>
              </a:rPr>
              <a:t>Badan</a:t>
            </a:r>
            <a:r>
              <a:rPr lang="en-AU" sz="2000" dirty="0">
                <a:solidFill>
                  <a:srgbClr val="660066"/>
                </a:solidFill>
              </a:rPr>
              <a:t>/Perusahaan yang </a:t>
            </a:r>
            <a:r>
              <a:rPr lang="en-AU" sz="2000" dirty="0" err="1">
                <a:solidFill>
                  <a:srgbClr val="660066"/>
                </a:solidFill>
              </a:rPr>
              <a:t>Bergerak</a:t>
            </a:r>
            <a:r>
              <a:rPr lang="en-AU" sz="2000" dirty="0">
                <a:solidFill>
                  <a:srgbClr val="660066"/>
                </a:solidFill>
              </a:rPr>
              <a:t> </a:t>
            </a:r>
            <a:r>
              <a:rPr lang="en-AU" sz="2000" dirty="0" err="1">
                <a:solidFill>
                  <a:srgbClr val="660066"/>
                </a:solidFill>
              </a:rPr>
              <a:t>dalam</a:t>
            </a:r>
            <a:r>
              <a:rPr lang="en-AU" sz="2000" dirty="0">
                <a:solidFill>
                  <a:srgbClr val="660066"/>
                </a:solidFill>
              </a:rPr>
              <a:t> Teknik </a:t>
            </a:r>
            <a:r>
              <a:rPr lang="en-AU" sz="2000" dirty="0" err="1">
                <a:solidFill>
                  <a:srgbClr val="660066"/>
                </a:solidFill>
              </a:rPr>
              <a:t>Pracetak</a:t>
            </a:r>
            <a:r>
              <a:rPr lang="en-AU" sz="2000" dirty="0">
                <a:solidFill>
                  <a:srgbClr val="660066"/>
                </a:solidFill>
              </a:rPr>
              <a:t>, </a:t>
            </a:r>
            <a:r>
              <a:rPr lang="en-AU" sz="2000" dirty="0" err="1">
                <a:solidFill>
                  <a:srgbClr val="660066"/>
                </a:solidFill>
              </a:rPr>
              <a:t>Perancah</a:t>
            </a:r>
            <a:r>
              <a:rPr lang="en-AU" sz="2000" dirty="0">
                <a:solidFill>
                  <a:srgbClr val="660066"/>
                </a:solidFill>
              </a:rPr>
              <a:t> </a:t>
            </a:r>
            <a:r>
              <a:rPr lang="en-AU" sz="2000" dirty="0" err="1">
                <a:solidFill>
                  <a:srgbClr val="660066"/>
                </a:solidFill>
              </a:rPr>
              <a:t>dan</a:t>
            </a:r>
            <a:r>
              <a:rPr lang="en-AU" sz="2000" dirty="0">
                <a:solidFill>
                  <a:srgbClr val="660066"/>
                </a:solidFill>
              </a:rPr>
              <a:t> </a:t>
            </a:r>
            <a:r>
              <a:rPr lang="en-AU" sz="2000" dirty="0" err="1">
                <a:solidFill>
                  <a:srgbClr val="660066"/>
                </a:solidFill>
              </a:rPr>
              <a:t>Prategang</a:t>
            </a:r>
            <a:r>
              <a:rPr lang="en-AU" sz="2000" dirty="0">
                <a:solidFill>
                  <a:srgbClr val="660066"/>
                </a:solidFill>
              </a:rPr>
              <a:t>) </a:t>
            </a:r>
            <a:r>
              <a:rPr lang="en-US" sz="2000" dirty="0"/>
              <a:t>yang </a:t>
            </a:r>
            <a:r>
              <a:rPr lang="en-US" sz="2000" dirty="0" err="1"/>
              <a:t>dikukuhkan</a:t>
            </a:r>
            <a:r>
              <a:rPr lang="en-US" sz="2000" dirty="0"/>
              <a:t> </a:t>
            </a:r>
            <a:r>
              <a:rPr lang="en-US" sz="2000" dirty="0" err="1"/>
              <a:t>oleh</a:t>
            </a:r>
            <a:r>
              <a:rPr lang="en-US" sz="2000" dirty="0"/>
              <a:t> Kementerian </a:t>
            </a:r>
            <a:r>
              <a:rPr lang="en-US" sz="2000" dirty="0" err="1"/>
              <a:t>Pekerjaan</a:t>
            </a:r>
            <a:r>
              <a:rPr lang="en-US" sz="2000" dirty="0"/>
              <a:t> </a:t>
            </a:r>
            <a:r>
              <a:rPr lang="en-US" sz="2000" dirty="0" err="1"/>
              <a:t>Umum</a:t>
            </a:r>
            <a:endParaRPr lang="en-GB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F7C2985-444E-4086-BFA9-7C5E49376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4058" y="1693030"/>
            <a:ext cx="3110511" cy="425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2D6076E-FE2B-4D00-9A03-EDE69E032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5434" y="1670485"/>
            <a:ext cx="2897192" cy="428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28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2575839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2C36E-2636-4509-9359-8547EB9E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56343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III Sejarah </a:t>
            </a:r>
            <a:r>
              <a:rPr lang="en-US" sz="4000" b="1" dirty="0" err="1"/>
              <a:t>Perkembangan</a:t>
            </a:r>
            <a:r>
              <a:rPr lang="en-US" sz="4000" b="1" dirty="0"/>
              <a:t> – Indonesia – IAPPI &amp; AP3I</a:t>
            </a:r>
            <a:endParaRPr lang="en-GB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052AA-602A-44D1-8EEF-CE1DFD4E2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53032"/>
          </a:xfrm>
        </p:spPr>
        <p:txBody>
          <a:bodyPr>
            <a:normAutofit/>
          </a:bodyPr>
          <a:lstStyle/>
          <a:p>
            <a:r>
              <a:rPr lang="en-AU" sz="2000" dirty="0" err="1">
                <a:solidFill>
                  <a:srgbClr val="FF9900"/>
                </a:solidFill>
              </a:rPr>
              <a:t>Telah</a:t>
            </a:r>
            <a:r>
              <a:rPr lang="en-AU" sz="2000" dirty="0">
                <a:solidFill>
                  <a:srgbClr val="FF9900"/>
                </a:solidFill>
              </a:rPr>
              <a:t> </a:t>
            </a:r>
            <a:r>
              <a:rPr lang="en-AU" sz="2000" dirty="0" err="1">
                <a:solidFill>
                  <a:srgbClr val="FF9900"/>
                </a:solidFill>
              </a:rPr>
              <a:t>berhasil</a:t>
            </a:r>
            <a:r>
              <a:rPr lang="en-AU" sz="2000" dirty="0">
                <a:solidFill>
                  <a:srgbClr val="FF9900"/>
                </a:solidFill>
              </a:rPr>
              <a:t> </a:t>
            </a:r>
            <a:r>
              <a:rPr lang="en-AU" sz="2000" dirty="0" err="1">
                <a:solidFill>
                  <a:srgbClr val="FF9900"/>
                </a:solidFill>
              </a:rPr>
              <a:t>mendorong</a:t>
            </a:r>
            <a:r>
              <a:rPr lang="en-AU" sz="2000" dirty="0">
                <a:solidFill>
                  <a:srgbClr val="FF9900"/>
                </a:solidFill>
              </a:rPr>
              <a:t> </a:t>
            </a:r>
            <a:r>
              <a:rPr lang="en-AU" sz="2000" dirty="0" err="1">
                <a:solidFill>
                  <a:srgbClr val="FF9900"/>
                </a:solidFill>
              </a:rPr>
              <a:t>penggunaan</a:t>
            </a:r>
            <a:r>
              <a:rPr lang="en-AU" sz="2000" dirty="0">
                <a:solidFill>
                  <a:srgbClr val="FF9900"/>
                </a:solidFill>
              </a:rPr>
              <a:t> </a:t>
            </a:r>
            <a:r>
              <a:rPr lang="en-AU" sz="2000" dirty="0" err="1">
                <a:solidFill>
                  <a:srgbClr val="FF9900"/>
                </a:solidFill>
              </a:rPr>
              <a:t>sistem</a:t>
            </a:r>
            <a:r>
              <a:rPr lang="en-AU" sz="2000" dirty="0">
                <a:solidFill>
                  <a:srgbClr val="FF9900"/>
                </a:solidFill>
              </a:rPr>
              <a:t> </a:t>
            </a:r>
            <a:r>
              <a:rPr lang="en-AU" sz="2000" dirty="0" err="1">
                <a:solidFill>
                  <a:srgbClr val="FF9900"/>
                </a:solidFill>
              </a:rPr>
              <a:t>pracetak</a:t>
            </a:r>
            <a:r>
              <a:rPr lang="en-AU" sz="2000" dirty="0">
                <a:solidFill>
                  <a:srgbClr val="FF9900"/>
                </a:solidFill>
              </a:rPr>
              <a:t> </a:t>
            </a:r>
            <a:r>
              <a:rPr lang="en-AU" sz="2000" dirty="0" err="1">
                <a:solidFill>
                  <a:srgbClr val="FF9900"/>
                </a:solidFill>
              </a:rPr>
              <a:t>pada</a:t>
            </a:r>
            <a:r>
              <a:rPr lang="en-AU" sz="2000" dirty="0">
                <a:solidFill>
                  <a:srgbClr val="FF9900"/>
                </a:solidFill>
              </a:rPr>
              <a:t> </a:t>
            </a:r>
            <a:r>
              <a:rPr lang="en-AU" sz="2000" dirty="0" err="1">
                <a:solidFill>
                  <a:srgbClr val="FF9900"/>
                </a:solidFill>
              </a:rPr>
              <a:t>bangunan</a:t>
            </a:r>
            <a:r>
              <a:rPr lang="en-AU" sz="2000" dirty="0">
                <a:solidFill>
                  <a:srgbClr val="FF9900"/>
                </a:solidFill>
              </a:rPr>
              <a:t> </a:t>
            </a:r>
            <a:r>
              <a:rPr lang="en-AU" sz="2000" dirty="0" err="1">
                <a:solidFill>
                  <a:srgbClr val="FF9900"/>
                </a:solidFill>
              </a:rPr>
              <a:t>pemerintah</a:t>
            </a:r>
            <a:r>
              <a:rPr lang="id-ID" sz="2000" dirty="0">
                <a:solidFill>
                  <a:srgbClr val="FF9900"/>
                </a:solidFill>
              </a:rPr>
              <a:t> dan</a:t>
            </a:r>
            <a:r>
              <a:rPr lang="en-AU" sz="2000" dirty="0">
                <a:solidFill>
                  <a:srgbClr val="FF9900"/>
                </a:solidFill>
              </a:rPr>
              <a:t> </a:t>
            </a:r>
            <a:r>
              <a:rPr lang="en-AU" sz="2000" dirty="0" err="1">
                <a:solidFill>
                  <a:srgbClr val="FF9900"/>
                </a:solidFill>
              </a:rPr>
              <a:t>swasta</a:t>
            </a:r>
            <a:r>
              <a:rPr lang="en-AU" sz="2000" dirty="0">
                <a:solidFill>
                  <a:srgbClr val="FF9900"/>
                </a:solidFill>
              </a:rPr>
              <a:t>, </a:t>
            </a:r>
            <a:r>
              <a:rPr lang="en-AU" sz="2000" dirty="0" err="1">
                <a:solidFill>
                  <a:srgbClr val="FF9900"/>
                </a:solidFill>
              </a:rPr>
              <a:t>regulasi</a:t>
            </a:r>
            <a:r>
              <a:rPr lang="en-AU" sz="2000" dirty="0">
                <a:solidFill>
                  <a:srgbClr val="FF9900"/>
                </a:solidFill>
              </a:rPr>
              <a:t> </a:t>
            </a:r>
            <a:r>
              <a:rPr lang="en-AU" sz="2000" dirty="0" err="1">
                <a:solidFill>
                  <a:srgbClr val="FF9900"/>
                </a:solidFill>
              </a:rPr>
              <a:t>khusus</a:t>
            </a:r>
            <a:r>
              <a:rPr lang="en-AU" sz="2000" dirty="0">
                <a:solidFill>
                  <a:srgbClr val="FF9900"/>
                </a:solidFill>
              </a:rPr>
              <a:t> </a:t>
            </a:r>
            <a:r>
              <a:rPr lang="en-AU" sz="2000" dirty="0" err="1">
                <a:solidFill>
                  <a:srgbClr val="FF9900"/>
                </a:solidFill>
              </a:rPr>
              <a:t>untuk</a:t>
            </a:r>
            <a:r>
              <a:rPr lang="en-AU" sz="2000" dirty="0">
                <a:solidFill>
                  <a:srgbClr val="FF9900"/>
                </a:solidFill>
              </a:rPr>
              <a:t> </a:t>
            </a:r>
            <a:r>
              <a:rPr lang="en-AU" sz="2000" dirty="0" err="1">
                <a:solidFill>
                  <a:srgbClr val="FF9900"/>
                </a:solidFill>
              </a:rPr>
              <a:t>sistem</a:t>
            </a:r>
            <a:r>
              <a:rPr lang="en-AU" sz="2000" dirty="0">
                <a:solidFill>
                  <a:srgbClr val="FF9900"/>
                </a:solidFill>
              </a:rPr>
              <a:t> </a:t>
            </a:r>
            <a:r>
              <a:rPr lang="en-AU" sz="2000" dirty="0" err="1">
                <a:solidFill>
                  <a:srgbClr val="FF9900"/>
                </a:solidFill>
              </a:rPr>
              <a:t>pracetak</a:t>
            </a:r>
            <a:r>
              <a:rPr lang="id-ID" sz="2000" dirty="0">
                <a:solidFill>
                  <a:srgbClr val="FF9900"/>
                </a:solidFill>
              </a:rPr>
              <a:t>, dan pelatihan serta sertifikasi tenaga kerja konstruksi</a:t>
            </a:r>
            <a:endParaRPr lang="id-ID" sz="2000" dirty="0"/>
          </a:p>
        </p:txBody>
      </p:sp>
      <p:pic>
        <p:nvPicPr>
          <p:cNvPr id="6" name="Picture 7" descr="G32">
            <a:extLst>
              <a:ext uri="{FF2B5EF4-FFF2-40B4-BE49-F238E27FC236}">
                <a16:creationId xmlns:a16="http://schemas.microsoft.com/office/drawing/2014/main" id="{5F785A4C-B632-418F-BDB7-7DE5EB184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81" y="2566358"/>
            <a:ext cx="2372208" cy="172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447626D-F1DF-44D7-81D4-C1D3889D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424" y="2465002"/>
            <a:ext cx="2372208" cy="3272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CONCEDO EVGS IDE\Documents\Project 2014\Precast Post Tension Unbonded\Join Test\Foto\Join Eksterior\Join eksterior Presssindo drift 0.1%.JPG">
            <a:extLst>
              <a:ext uri="{FF2B5EF4-FFF2-40B4-BE49-F238E27FC236}">
                <a16:creationId xmlns:a16="http://schemas.microsoft.com/office/drawing/2014/main" id="{1E76C041-4A41-4E86-8220-9460394BF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81" y="4767592"/>
            <a:ext cx="2309884" cy="1725283"/>
          </a:xfrm>
          <a:prstGeom prst="rect">
            <a:avLst/>
          </a:prstGeom>
          <a:noFill/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5A94773-8ECF-4383-BA6A-951A843F1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1638" y="3440823"/>
            <a:ext cx="2321736" cy="3259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4B04671-4B27-43CD-92BF-3A8824195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9370" y="2395244"/>
            <a:ext cx="2176155" cy="304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 descr="I:\seminar\pelatihanpengawasprecast26maret2007\foto\Day 01\IAPPI day 01 (45).jpg">
            <a:extLst>
              <a:ext uri="{FF2B5EF4-FFF2-40B4-BE49-F238E27FC236}">
                <a16:creationId xmlns:a16="http://schemas.microsoft.com/office/drawing/2014/main" id="{705D2F10-28E7-4A3C-80EF-446B942FC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0117" y="2421449"/>
            <a:ext cx="1888373" cy="126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3BA659-7FB3-4822-8707-1A72686CF6B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576" y="3795134"/>
            <a:ext cx="2209963" cy="12431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B01924-8518-491D-AD2C-18DA2FB334F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557" y="4919173"/>
            <a:ext cx="1896159" cy="14221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396723-5505-4263-8A87-E97EDF244A4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326" y="4919173"/>
            <a:ext cx="2427199" cy="13664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6AA5CD-9E11-404A-A1E7-06997C3C3E3F}"/>
              </a:ext>
            </a:extLst>
          </p:cNvPr>
          <p:cNvSpPr txBox="1"/>
          <p:nvPr/>
        </p:nvSpPr>
        <p:spPr>
          <a:xfrm>
            <a:off x="544943" y="4291641"/>
            <a:ext cx="169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Alih</a:t>
            </a:r>
            <a:r>
              <a:rPr lang="en-US" dirty="0"/>
              <a:t> </a:t>
            </a:r>
            <a:r>
              <a:rPr lang="en-US" dirty="0" err="1"/>
              <a:t>Teknologi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C69913-2E7C-4D2C-B9BC-607598ABCD83}"/>
              </a:ext>
            </a:extLst>
          </p:cNvPr>
          <p:cNvSpPr txBox="1"/>
          <p:nvPr/>
        </p:nvSpPr>
        <p:spPr>
          <a:xfrm>
            <a:off x="2951939" y="5846544"/>
            <a:ext cx="169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Pengembangan</a:t>
            </a:r>
            <a:r>
              <a:rPr lang="en-US" dirty="0"/>
              <a:t> </a:t>
            </a:r>
            <a:r>
              <a:rPr lang="en-US" dirty="0" err="1"/>
              <a:t>Teknologi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67500F-3389-41E1-950C-8813C63F6FBE}"/>
              </a:ext>
            </a:extLst>
          </p:cNvPr>
          <p:cNvSpPr txBox="1"/>
          <p:nvPr/>
        </p:nvSpPr>
        <p:spPr>
          <a:xfrm>
            <a:off x="5109467" y="2564523"/>
            <a:ext cx="2343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Pembuatan</a:t>
            </a:r>
            <a:r>
              <a:rPr lang="en-US" dirty="0"/>
              <a:t> </a:t>
            </a:r>
            <a:r>
              <a:rPr lang="en-US" dirty="0" err="1"/>
              <a:t>Standar</a:t>
            </a:r>
            <a:r>
              <a:rPr lang="en-US" dirty="0"/>
              <a:t> </a:t>
            </a:r>
            <a:r>
              <a:rPr lang="en-US" dirty="0" err="1"/>
              <a:t>Teknis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Standar</a:t>
            </a:r>
            <a:r>
              <a:rPr lang="en-US" dirty="0"/>
              <a:t> </a:t>
            </a:r>
            <a:r>
              <a:rPr lang="en-US" dirty="0" err="1"/>
              <a:t>Kompetensi</a:t>
            </a:r>
            <a:r>
              <a:rPr lang="en-US" dirty="0"/>
              <a:t> </a:t>
            </a:r>
            <a:r>
              <a:rPr lang="en-US" dirty="0" err="1"/>
              <a:t>Kerja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3C0D28-6686-4BFA-BA94-D1ADD89FC062}"/>
              </a:ext>
            </a:extLst>
          </p:cNvPr>
          <p:cNvSpPr txBox="1"/>
          <p:nvPr/>
        </p:nvSpPr>
        <p:spPr>
          <a:xfrm>
            <a:off x="5869858" y="6242733"/>
            <a:ext cx="621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Pelatihan</a:t>
            </a:r>
            <a:r>
              <a:rPr lang="en-US" dirty="0"/>
              <a:t>/</a:t>
            </a:r>
            <a:r>
              <a:rPr lang="en-US" dirty="0" err="1"/>
              <a:t>Bimbingan</a:t>
            </a:r>
            <a:r>
              <a:rPr lang="en-US" dirty="0"/>
              <a:t> </a:t>
            </a:r>
            <a:r>
              <a:rPr lang="en-US" dirty="0" err="1"/>
              <a:t>Teknis</a:t>
            </a:r>
            <a:r>
              <a:rPr lang="en-US" dirty="0"/>
              <a:t>/</a:t>
            </a:r>
            <a:r>
              <a:rPr lang="en-US" dirty="0" err="1"/>
              <a:t>Pembinaan</a:t>
            </a:r>
            <a:r>
              <a:rPr lang="en-US" dirty="0"/>
              <a:t> </a:t>
            </a:r>
            <a:r>
              <a:rPr lang="en-US" dirty="0" err="1"/>
              <a:t>Profesi</a:t>
            </a:r>
            <a:r>
              <a:rPr lang="en-US" dirty="0"/>
              <a:t> </a:t>
            </a:r>
            <a:r>
              <a:rPr lang="en-US" dirty="0" err="1"/>
              <a:t>Berkelanjutan</a:t>
            </a:r>
            <a:r>
              <a:rPr lang="en-US" dirty="0"/>
              <a:t> (PPB)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Sertifikasi</a:t>
            </a:r>
            <a:r>
              <a:rPr lang="en-US" dirty="0"/>
              <a:t> Tenaga Ahli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Terampil</a:t>
            </a:r>
            <a:endParaRPr lang="en-GB" dirty="0"/>
          </a:p>
        </p:txBody>
      </p:sp>
      <p:sp>
        <p:nvSpPr>
          <p:cNvPr id="21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29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1829188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>
            <a:spLocks noGrp="1"/>
          </p:cNvSpPr>
          <p:nvPr>
            <p:ph type="title" idx="2"/>
          </p:nvPr>
        </p:nvSpPr>
        <p:spPr>
          <a:xfrm>
            <a:off x="4940331" y="538833"/>
            <a:ext cx="4610800" cy="40132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-US" b="1" dirty="0">
                <a:solidFill>
                  <a:srgbClr val="666666"/>
                </a:solidFill>
              </a:rPr>
              <a:t>DAFTAR ISI</a:t>
            </a:r>
            <a:endParaRPr b="1" dirty="0">
              <a:solidFill>
                <a:srgbClr val="DAD2C0"/>
              </a:solidFill>
            </a:endParaRPr>
          </a:p>
        </p:txBody>
      </p:sp>
      <p:sp>
        <p:nvSpPr>
          <p:cNvPr id="219" name="Google Shape;219;p28"/>
          <p:cNvSpPr txBox="1">
            <a:spLocks noGrp="1"/>
          </p:cNvSpPr>
          <p:nvPr>
            <p:ph type="title"/>
          </p:nvPr>
        </p:nvSpPr>
        <p:spPr>
          <a:xfrm>
            <a:off x="4940331" y="1193396"/>
            <a:ext cx="5440400" cy="309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-US" b="1" dirty="0">
                <a:solidFill>
                  <a:srgbClr val="666666"/>
                </a:solidFill>
              </a:rPr>
              <a:t>PENDAHULUAN</a:t>
            </a:r>
            <a:endParaRPr b="1" dirty="0">
              <a:solidFill>
                <a:srgbClr val="666666"/>
              </a:solidFill>
            </a:endParaRPr>
          </a:p>
        </p:txBody>
      </p:sp>
      <p:sp>
        <p:nvSpPr>
          <p:cNvPr id="220" name="Google Shape;220;p28"/>
          <p:cNvSpPr txBox="1">
            <a:spLocks noGrp="1"/>
          </p:cNvSpPr>
          <p:nvPr>
            <p:ph type="title" idx="3"/>
          </p:nvPr>
        </p:nvSpPr>
        <p:spPr>
          <a:xfrm>
            <a:off x="4931864" y="1755834"/>
            <a:ext cx="5440400" cy="309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-US" b="1" dirty="0">
                <a:solidFill>
                  <a:srgbClr val="666666"/>
                </a:solidFill>
              </a:rPr>
              <a:t>DEFINISI SISTEM PRACETAK DAN PRATEGANG</a:t>
            </a:r>
            <a:endParaRPr b="1" dirty="0">
              <a:solidFill>
                <a:srgbClr val="666666"/>
              </a:solidFill>
            </a:endParaRPr>
          </a:p>
        </p:txBody>
      </p:sp>
      <p:sp>
        <p:nvSpPr>
          <p:cNvPr id="221" name="Google Shape;221;p28"/>
          <p:cNvSpPr txBox="1">
            <a:spLocks noGrp="1"/>
          </p:cNvSpPr>
          <p:nvPr>
            <p:ph type="title" idx="4"/>
          </p:nvPr>
        </p:nvSpPr>
        <p:spPr>
          <a:xfrm>
            <a:off x="4931864" y="4789212"/>
            <a:ext cx="5440400" cy="309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r>
              <a:rPr lang="en-US" b="1" dirty="0">
                <a:solidFill>
                  <a:srgbClr val="666666"/>
                </a:solidFill>
              </a:rPr>
              <a:t>PENUTUP</a:t>
            </a:r>
            <a:endParaRPr b="1" dirty="0">
              <a:solidFill>
                <a:srgbClr val="666666"/>
              </a:solidFill>
            </a:endParaRPr>
          </a:p>
        </p:txBody>
      </p:sp>
      <p:sp>
        <p:nvSpPr>
          <p:cNvPr id="222" name="Google Shape;222;p28"/>
          <p:cNvSpPr txBox="1">
            <a:spLocks noGrp="1"/>
          </p:cNvSpPr>
          <p:nvPr>
            <p:ph type="title" idx="8"/>
          </p:nvPr>
        </p:nvSpPr>
        <p:spPr>
          <a:xfrm>
            <a:off x="2733809" y="1470339"/>
            <a:ext cx="1640800" cy="606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US" dirty="0"/>
              <a:t>02</a:t>
            </a:r>
            <a:endParaRPr dirty="0">
              <a:solidFill>
                <a:srgbClr val="666666"/>
              </a:solidFill>
            </a:endParaRPr>
          </a:p>
        </p:txBody>
      </p:sp>
      <p:sp>
        <p:nvSpPr>
          <p:cNvPr id="223" name="Google Shape;223;p28"/>
          <p:cNvSpPr txBox="1">
            <a:spLocks noGrp="1"/>
          </p:cNvSpPr>
          <p:nvPr>
            <p:ph type="title" idx="9"/>
          </p:nvPr>
        </p:nvSpPr>
        <p:spPr>
          <a:xfrm>
            <a:off x="2733809" y="4489323"/>
            <a:ext cx="1640800" cy="606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US" dirty="0"/>
              <a:t>07</a:t>
            </a:r>
            <a:endParaRPr dirty="0">
              <a:solidFill>
                <a:srgbClr val="666666"/>
              </a:solidFill>
            </a:endParaRPr>
          </a:p>
        </p:txBody>
      </p:sp>
      <p:sp>
        <p:nvSpPr>
          <p:cNvPr id="224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fld id="{00000000-1234-1234-1234-123412341234}" type="slidenum">
              <a:rPr lang="en-US" b="1">
                <a:solidFill>
                  <a:schemeClr val="bg1">
                    <a:lumMod val="65000"/>
                  </a:schemeClr>
                </a:solidFill>
              </a:rPr>
              <a:pPr>
                <a:buClr>
                  <a:srgbClr val="000000"/>
                </a:buClr>
                <a:buSzPts val="1100"/>
              </a:pPr>
              <a:t>2</a:t>
            </a:fld>
            <a:endParaRPr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5" name="Google Shape;225;p28"/>
          <p:cNvSpPr txBox="1">
            <a:spLocks noGrp="1"/>
          </p:cNvSpPr>
          <p:nvPr>
            <p:ph type="title" idx="7"/>
          </p:nvPr>
        </p:nvSpPr>
        <p:spPr>
          <a:xfrm>
            <a:off x="2742276" y="907049"/>
            <a:ext cx="1640800" cy="606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US" dirty="0"/>
              <a:t>01</a:t>
            </a:r>
            <a:endParaRPr dirty="0"/>
          </a:p>
        </p:txBody>
      </p:sp>
      <p:sp>
        <p:nvSpPr>
          <p:cNvPr id="18" name="Google Shape;220;p28"/>
          <p:cNvSpPr txBox="1">
            <a:spLocks/>
          </p:cNvSpPr>
          <p:nvPr/>
        </p:nvSpPr>
        <p:spPr>
          <a:xfrm>
            <a:off x="4940331" y="2319124"/>
            <a:ext cx="5440400" cy="309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67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9pPr>
          </a:lstStyle>
          <a:p>
            <a:r>
              <a:rPr lang="en-US" b="1" dirty="0"/>
              <a:t>SEJARAH PERKEMBANGAN</a:t>
            </a:r>
          </a:p>
        </p:txBody>
      </p:sp>
      <p:sp>
        <p:nvSpPr>
          <p:cNvPr id="19" name="Google Shape;222;p28"/>
          <p:cNvSpPr txBox="1">
            <a:spLocks/>
          </p:cNvSpPr>
          <p:nvPr/>
        </p:nvSpPr>
        <p:spPr>
          <a:xfrm>
            <a:off x="2742276" y="2033629"/>
            <a:ext cx="1640800" cy="606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dirty="0"/>
              <a:t>03</a:t>
            </a:r>
          </a:p>
        </p:txBody>
      </p:sp>
      <p:sp>
        <p:nvSpPr>
          <p:cNvPr id="20" name="Google Shape;220;p28"/>
          <p:cNvSpPr txBox="1">
            <a:spLocks/>
          </p:cNvSpPr>
          <p:nvPr/>
        </p:nvSpPr>
        <p:spPr>
          <a:xfrm>
            <a:off x="4931864" y="2925124"/>
            <a:ext cx="5440400" cy="309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67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9pPr>
          </a:lstStyle>
          <a:p>
            <a:r>
              <a:rPr lang="en-US" b="1" dirty="0"/>
              <a:t>KONSTRUKSI PADA MASA ADAPTASI KEBIASAAN BARU</a:t>
            </a:r>
          </a:p>
        </p:txBody>
      </p:sp>
      <p:sp>
        <p:nvSpPr>
          <p:cNvPr id="21" name="Google Shape;222;p28"/>
          <p:cNvSpPr txBox="1">
            <a:spLocks/>
          </p:cNvSpPr>
          <p:nvPr/>
        </p:nvSpPr>
        <p:spPr>
          <a:xfrm>
            <a:off x="2733809" y="2639629"/>
            <a:ext cx="1640800" cy="606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dirty="0"/>
              <a:t>04</a:t>
            </a:r>
          </a:p>
        </p:txBody>
      </p:sp>
      <p:sp>
        <p:nvSpPr>
          <p:cNvPr id="22" name="Google Shape;220;p28"/>
          <p:cNvSpPr txBox="1">
            <a:spLocks/>
          </p:cNvSpPr>
          <p:nvPr/>
        </p:nvSpPr>
        <p:spPr>
          <a:xfrm>
            <a:off x="4931864" y="3546971"/>
            <a:ext cx="5440400" cy="309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67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9pPr>
          </a:lstStyle>
          <a:p>
            <a:r>
              <a:rPr lang="en-US" b="1" dirty="0"/>
              <a:t>KONSEP INOVASI YANG DIAPRESIASI PASAR</a:t>
            </a:r>
          </a:p>
        </p:txBody>
      </p:sp>
      <p:sp>
        <p:nvSpPr>
          <p:cNvPr id="23" name="Google Shape;222;p28"/>
          <p:cNvSpPr txBox="1">
            <a:spLocks/>
          </p:cNvSpPr>
          <p:nvPr/>
        </p:nvSpPr>
        <p:spPr>
          <a:xfrm>
            <a:off x="2733809" y="3261476"/>
            <a:ext cx="1640800" cy="606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dirty="0"/>
              <a:t>05</a:t>
            </a:r>
          </a:p>
        </p:txBody>
      </p:sp>
      <p:sp>
        <p:nvSpPr>
          <p:cNvPr id="24" name="Google Shape;220;p28"/>
          <p:cNvSpPr txBox="1">
            <a:spLocks/>
          </p:cNvSpPr>
          <p:nvPr/>
        </p:nvSpPr>
        <p:spPr>
          <a:xfrm>
            <a:off x="4931864" y="4141666"/>
            <a:ext cx="5440400" cy="309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67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666666"/>
                </a:solidFill>
              </a:defRPr>
            </a:lvl9pPr>
          </a:lstStyle>
          <a:p>
            <a:r>
              <a:rPr lang="en-US" b="1" dirty="0"/>
              <a:t>LINK &amp; MATCH</a:t>
            </a:r>
          </a:p>
        </p:txBody>
      </p:sp>
      <p:sp>
        <p:nvSpPr>
          <p:cNvPr id="25" name="Google Shape;222;p28"/>
          <p:cNvSpPr txBox="1">
            <a:spLocks/>
          </p:cNvSpPr>
          <p:nvPr/>
        </p:nvSpPr>
        <p:spPr>
          <a:xfrm>
            <a:off x="2733809" y="3856171"/>
            <a:ext cx="1640800" cy="606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2400" kern="1200">
                <a:solidFill>
                  <a:srgbClr val="666666"/>
                </a:solidFill>
                <a:latin typeface="+mj-lt"/>
                <a:ea typeface="+mj-ea"/>
                <a:cs typeface="+mj-c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en-US" dirty="0"/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362305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2C36E-2636-4509-9359-8547EB9E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0493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III Sejarah </a:t>
            </a:r>
            <a:r>
              <a:rPr lang="en-US" sz="4000" b="1" dirty="0" err="1"/>
              <a:t>Perkembangan</a:t>
            </a:r>
            <a:r>
              <a:rPr lang="en-US" sz="4000" b="1" dirty="0"/>
              <a:t> – Indonesia – IAPPI &amp; AP3I</a:t>
            </a:r>
            <a:endParaRPr lang="en-GB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052AA-602A-44D1-8EEF-CE1DFD4E2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53032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rgbClr val="FF9900"/>
                </a:solidFill>
              </a:rPr>
              <a:t>Studi</a:t>
            </a:r>
            <a:r>
              <a:rPr lang="en-US" sz="2000" dirty="0">
                <a:solidFill>
                  <a:srgbClr val="FF9900"/>
                </a:solidFill>
              </a:rPr>
              <a:t> Banding, </a:t>
            </a:r>
            <a:r>
              <a:rPr lang="en-US" sz="2000" dirty="0" err="1">
                <a:solidFill>
                  <a:srgbClr val="FF9900"/>
                </a:solidFill>
              </a:rPr>
              <a:t>Publikasi</a:t>
            </a:r>
            <a:r>
              <a:rPr lang="en-US" sz="2000" dirty="0">
                <a:solidFill>
                  <a:srgbClr val="FF9900"/>
                </a:solidFill>
              </a:rPr>
              <a:t> Seminar, </a:t>
            </a:r>
            <a:r>
              <a:rPr lang="en-US" sz="2000" dirty="0" err="1">
                <a:solidFill>
                  <a:srgbClr val="FF9900"/>
                </a:solidFill>
              </a:rPr>
              <a:t>Jurnal</a:t>
            </a:r>
            <a:r>
              <a:rPr lang="en-US" sz="2000" dirty="0">
                <a:solidFill>
                  <a:srgbClr val="FF9900"/>
                </a:solidFill>
              </a:rPr>
              <a:t> </a:t>
            </a:r>
            <a:r>
              <a:rPr lang="en-US" sz="2000" dirty="0" err="1">
                <a:solidFill>
                  <a:srgbClr val="FF9900"/>
                </a:solidFill>
              </a:rPr>
              <a:t>dan</a:t>
            </a:r>
            <a:r>
              <a:rPr lang="en-US" sz="2000" dirty="0">
                <a:solidFill>
                  <a:srgbClr val="FF9900"/>
                </a:solidFill>
              </a:rPr>
              <a:t> </a:t>
            </a:r>
            <a:r>
              <a:rPr lang="en-US" sz="2000" dirty="0" err="1">
                <a:solidFill>
                  <a:srgbClr val="FF9900"/>
                </a:solidFill>
              </a:rPr>
              <a:t>Pameran</a:t>
            </a:r>
            <a:r>
              <a:rPr lang="en-US" sz="2000" dirty="0">
                <a:solidFill>
                  <a:srgbClr val="FF9900"/>
                </a:solidFill>
              </a:rPr>
              <a:t> </a:t>
            </a:r>
            <a:r>
              <a:rPr lang="en-US" sz="2000" dirty="0" err="1">
                <a:solidFill>
                  <a:srgbClr val="FF9900"/>
                </a:solidFill>
              </a:rPr>
              <a:t>Internasional</a:t>
            </a:r>
            <a:endParaRPr lang="id-ID" sz="20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258566E-F719-4651-AB47-8E6B7612D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91" y="2275167"/>
            <a:ext cx="1645195" cy="219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B3E2E28-E0AF-4A60-8952-0C6116EAE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91" y="4617519"/>
            <a:ext cx="1748445" cy="131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 descr="H:\Data Oktober 2014\Seminar\Seminar 2010\Highrise Towers and Tall Building 14-16 April 2010 Munich\germany tour 12 - 19 april 2010\conference\15 april\foto\Penulis dan Pembicara dari berbagai negara.jpg">
            <a:extLst>
              <a:ext uri="{FF2B5EF4-FFF2-40B4-BE49-F238E27FC236}">
                <a16:creationId xmlns:a16="http://schemas.microsoft.com/office/drawing/2014/main" id="{BC768D18-4A4E-4A12-9E3E-C2D3E6403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1202" y="2280892"/>
            <a:ext cx="1505479" cy="2259277"/>
          </a:xfrm>
          <a:prstGeom prst="rect">
            <a:avLst/>
          </a:prstGeom>
          <a:noFill/>
        </p:spPr>
      </p:pic>
      <p:pic>
        <p:nvPicPr>
          <p:cNvPr id="15" name="Picture 2" descr="C:\a - I A P P I - JUNI 09\11. KEGIATAN\HTTB 2010\LAPORAN DIKTI PA HARI\FOTO2\Presentation in Munich.jpg">
            <a:extLst>
              <a:ext uri="{FF2B5EF4-FFF2-40B4-BE49-F238E27FC236}">
                <a16:creationId xmlns:a16="http://schemas.microsoft.com/office/drawing/2014/main" id="{24A3D6E3-EA39-45DD-9EAE-EC67FB1EA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195" y="4630840"/>
            <a:ext cx="1622386" cy="121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G:\iappi\rencana international conference of Tall and Highrise Buildings april 2010\netherland tour 20 - 24 april 2010\Hurks Beton\Plant\2004201011137.jpg">
            <a:extLst>
              <a:ext uri="{FF2B5EF4-FFF2-40B4-BE49-F238E27FC236}">
                <a16:creationId xmlns:a16="http://schemas.microsoft.com/office/drawing/2014/main" id="{74F0522E-4A01-4696-A97B-9D21CD0F4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06236" y="2684229"/>
            <a:ext cx="2072321" cy="1554241"/>
          </a:xfrm>
          <a:prstGeom prst="rect">
            <a:avLst/>
          </a:prstGeom>
          <a:noFill/>
        </p:spPr>
      </p:pic>
      <p:pic>
        <p:nvPicPr>
          <p:cNvPr id="17" name="Picture 3" descr="G:\iappi\rencana international conference of Tall and Highrise Buildings april 2010\netherland tour 20 - 24 april 2010\Hurks Beton\Plant\2004201011079.jpg">
            <a:extLst>
              <a:ext uri="{FF2B5EF4-FFF2-40B4-BE49-F238E27FC236}">
                <a16:creationId xmlns:a16="http://schemas.microsoft.com/office/drawing/2014/main" id="{05A3AEF4-2E6D-4104-96AA-94111435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332" y="4596430"/>
            <a:ext cx="1748633" cy="13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2">
            <a:extLst>
              <a:ext uri="{FF2B5EF4-FFF2-40B4-BE49-F238E27FC236}">
                <a16:creationId xmlns:a16="http://schemas.microsoft.com/office/drawing/2014/main" id="{AE7DAEEC-3A2F-4096-BA16-D90055E2CDE6}"/>
              </a:ext>
            </a:extLst>
          </p:cNvPr>
          <p:cNvGrpSpPr>
            <a:grpSpLocks/>
          </p:cNvGrpSpPr>
          <p:nvPr/>
        </p:nvGrpSpPr>
        <p:grpSpPr bwMode="auto">
          <a:xfrm>
            <a:off x="6297288" y="2229647"/>
            <a:ext cx="2281626" cy="2008823"/>
            <a:chOff x="3851921" y="1707257"/>
            <a:chExt cx="5112567" cy="4576173"/>
          </a:xfrm>
        </p:grpSpPr>
        <p:pic>
          <p:nvPicPr>
            <p:cNvPr id="19" name="Picture 6">
              <a:extLst>
                <a:ext uri="{FF2B5EF4-FFF2-40B4-BE49-F238E27FC236}">
                  <a16:creationId xmlns:a16="http://schemas.microsoft.com/office/drawing/2014/main" id="{216E9DBC-9275-4C7E-A836-B4C29936F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1" y="1707257"/>
              <a:ext cx="2592287" cy="172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7">
              <a:extLst>
                <a:ext uri="{FF2B5EF4-FFF2-40B4-BE49-F238E27FC236}">
                  <a16:creationId xmlns:a16="http://schemas.microsoft.com/office/drawing/2014/main" id="{FD53B21D-9DCC-41B1-A048-D27ACC038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1" y="1707257"/>
              <a:ext cx="2592287" cy="1721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4FAF045D-622D-4AA7-B1E5-91AC7D945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2" y="3573016"/>
              <a:ext cx="1800200" cy="2710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4F111016-3ECA-433B-8086-051C0BFD9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3573017"/>
              <a:ext cx="1800200" cy="2710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1F484D17-D960-4E62-B734-ED869087D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432" y="3573018"/>
              <a:ext cx="1797056" cy="2705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16">
            <a:extLst>
              <a:ext uri="{FF2B5EF4-FFF2-40B4-BE49-F238E27FC236}">
                <a16:creationId xmlns:a16="http://schemas.microsoft.com/office/drawing/2014/main" id="{D4256EC6-D20B-4D21-99EE-B93D4230D239}"/>
              </a:ext>
            </a:extLst>
          </p:cNvPr>
          <p:cNvGrpSpPr>
            <a:grpSpLocks/>
          </p:cNvGrpSpPr>
          <p:nvPr/>
        </p:nvGrpSpPr>
        <p:grpSpPr bwMode="auto">
          <a:xfrm>
            <a:off x="6226660" y="4505091"/>
            <a:ext cx="2481582" cy="1468391"/>
            <a:chOff x="31760" y="1700807"/>
            <a:chExt cx="9076744" cy="4571988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535169D0-FFDE-4479-B11A-B1FC7F9A7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9" y="3225536"/>
              <a:ext cx="2257836" cy="1499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0A32D04A-4D67-4432-98D8-F0132DDFDD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0" y="1700808"/>
              <a:ext cx="2276747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985B50B7-EDC3-41EB-8E65-BC39165D4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013" y="1703628"/>
              <a:ext cx="2272499" cy="1509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97F5239E-04F9-4C18-B361-A0D14A333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6006" y="1703628"/>
              <a:ext cx="2272498" cy="1509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id="{C66A6E42-94F3-4D06-876B-25DCFD0FD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261" y="1700807"/>
              <a:ext cx="2276745" cy="1512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A2393BEC-8A20-48B8-B4CB-96B77068D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7012" y="3225535"/>
              <a:ext cx="2272499" cy="1509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10">
              <a:extLst>
                <a:ext uri="{FF2B5EF4-FFF2-40B4-BE49-F238E27FC236}">
                  <a16:creationId xmlns:a16="http://schemas.microsoft.com/office/drawing/2014/main" id="{15DDE3B6-E36A-4017-B4DA-8E9754934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888" y="3225535"/>
              <a:ext cx="2257838" cy="1499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11">
              <a:extLst>
                <a:ext uri="{FF2B5EF4-FFF2-40B4-BE49-F238E27FC236}">
                  <a16:creationId xmlns:a16="http://schemas.microsoft.com/office/drawing/2014/main" id="{F63F9C20-E2EC-4FD7-886C-6E698E18C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9379" y="3212974"/>
              <a:ext cx="2189125" cy="1512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12">
              <a:extLst>
                <a:ext uri="{FF2B5EF4-FFF2-40B4-BE49-F238E27FC236}">
                  <a16:creationId xmlns:a16="http://schemas.microsoft.com/office/drawing/2014/main" id="{63BD0121-7E23-46A7-81BF-25A8D0F96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60" y="4748336"/>
              <a:ext cx="2295253" cy="1524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13">
              <a:extLst>
                <a:ext uri="{FF2B5EF4-FFF2-40B4-BE49-F238E27FC236}">
                  <a16:creationId xmlns:a16="http://schemas.microsoft.com/office/drawing/2014/main" id="{6AFEFB0A-E3AB-4050-AE4C-5104B6273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8589" y="4748336"/>
              <a:ext cx="2295253" cy="1524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4">
              <a:extLst>
                <a:ext uri="{FF2B5EF4-FFF2-40B4-BE49-F238E27FC236}">
                  <a16:creationId xmlns:a16="http://schemas.microsoft.com/office/drawing/2014/main" id="{92B21A20-2681-43DD-B7D0-E9EE825CD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4746869"/>
              <a:ext cx="2297461" cy="152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7B9B1AA9-C8A0-4CDA-A9F2-8B1992896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4730" y="4756950"/>
              <a:ext cx="2133773" cy="1515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7" name="Picture 2" descr="C:\Users\CONCEDO EVGS IDE\Documents\Seminar 2013\Bauma 2013\Foto BAUMA\14 April\IMG-20130414-12973.jpg">
            <a:extLst>
              <a:ext uri="{FF2B5EF4-FFF2-40B4-BE49-F238E27FC236}">
                <a16:creationId xmlns:a16="http://schemas.microsoft.com/office/drawing/2014/main" id="{014AC485-EF63-4306-8F7A-8C015C3D4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7243" y="2210997"/>
            <a:ext cx="2815544" cy="2084234"/>
          </a:xfrm>
          <a:prstGeom prst="rect">
            <a:avLst/>
          </a:prstGeom>
          <a:noFill/>
        </p:spPr>
      </p:pic>
      <p:pic>
        <p:nvPicPr>
          <p:cNvPr id="38" name="Picture 2" descr="C:\Users\CONCEDO EVGS IDE\Documents\Seminar 2013\Bauma 2013\Foto BAUMA\15 April\IMG-20130415-13020.jpg">
            <a:extLst>
              <a:ext uri="{FF2B5EF4-FFF2-40B4-BE49-F238E27FC236}">
                <a16:creationId xmlns:a16="http://schemas.microsoft.com/office/drawing/2014/main" id="{FBD54280-42A7-46A4-9C1B-DBB477B1C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7044" y="4408415"/>
            <a:ext cx="2086756" cy="156506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1FD095-FD4B-424B-B935-4DC8C574FC03}"/>
              </a:ext>
            </a:extLst>
          </p:cNvPr>
          <p:cNvSpPr txBox="1"/>
          <p:nvPr/>
        </p:nvSpPr>
        <p:spPr>
          <a:xfrm>
            <a:off x="125791" y="6157452"/>
            <a:ext cx="1645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Beijing 2008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73F3E2-13C3-4152-84C8-0C04EA70958C}"/>
              </a:ext>
            </a:extLst>
          </p:cNvPr>
          <p:cNvSpPr txBox="1"/>
          <p:nvPr/>
        </p:nvSpPr>
        <p:spPr>
          <a:xfrm>
            <a:off x="1901644" y="6168293"/>
            <a:ext cx="188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Muenchen</a:t>
            </a:r>
            <a:r>
              <a:rPr lang="en-US" dirty="0"/>
              <a:t> 2010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77FB1B-F0CD-414A-A0FE-5E965547B214}"/>
              </a:ext>
            </a:extLst>
          </p:cNvPr>
          <p:cNvSpPr txBox="1"/>
          <p:nvPr/>
        </p:nvSpPr>
        <p:spPr>
          <a:xfrm>
            <a:off x="3995904" y="6123543"/>
            <a:ext cx="188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Netherland 2010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1DFC32-BB3F-4C91-9575-D0B566749F07}"/>
              </a:ext>
            </a:extLst>
          </p:cNvPr>
          <p:cNvSpPr txBox="1"/>
          <p:nvPr/>
        </p:nvSpPr>
        <p:spPr>
          <a:xfrm>
            <a:off x="6354728" y="6157452"/>
            <a:ext cx="216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Lisbon, Finland 2012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AC1D1C-6524-4373-A351-0E75E55047E9}"/>
              </a:ext>
            </a:extLst>
          </p:cNvPr>
          <p:cNvSpPr txBox="1"/>
          <p:nvPr/>
        </p:nvSpPr>
        <p:spPr>
          <a:xfrm>
            <a:off x="9187055" y="6157452"/>
            <a:ext cx="246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Bauma</a:t>
            </a:r>
            <a:r>
              <a:rPr lang="en-US" dirty="0"/>
              <a:t> Germany 2013</a:t>
            </a:r>
            <a:endParaRPr lang="en-GB" dirty="0"/>
          </a:p>
        </p:txBody>
      </p:sp>
      <p:sp>
        <p:nvSpPr>
          <p:cNvPr id="43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30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2643722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2C36E-2636-4509-9359-8547EB9E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9395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III Sejarah </a:t>
            </a:r>
            <a:r>
              <a:rPr lang="en-US" sz="4000" b="1" dirty="0" err="1"/>
              <a:t>Perkembangan</a:t>
            </a:r>
            <a:r>
              <a:rPr lang="en-US" sz="4000" b="1" dirty="0"/>
              <a:t> – Indonesia – IAPPI &amp; AP3I</a:t>
            </a:r>
            <a:endParaRPr lang="en-GB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052AA-602A-44D1-8EEF-CE1DFD4E2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403"/>
            <a:ext cx="10515600" cy="653032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rgbClr val="FF9900"/>
                </a:solidFill>
              </a:rPr>
              <a:t>Studi</a:t>
            </a:r>
            <a:r>
              <a:rPr lang="en-US" sz="2000" dirty="0">
                <a:solidFill>
                  <a:srgbClr val="FF9900"/>
                </a:solidFill>
              </a:rPr>
              <a:t> Banding, </a:t>
            </a:r>
            <a:r>
              <a:rPr lang="en-US" sz="2000" dirty="0" err="1">
                <a:solidFill>
                  <a:srgbClr val="FF9900"/>
                </a:solidFill>
              </a:rPr>
              <a:t>Publikasi</a:t>
            </a:r>
            <a:r>
              <a:rPr lang="en-US" sz="2000" dirty="0">
                <a:solidFill>
                  <a:srgbClr val="FF9900"/>
                </a:solidFill>
              </a:rPr>
              <a:t> Seminar, </a:t>
            </a:r>
            <a:r>
              <a:rPr lang="en-US" sz="2000" dirty="0" err="1">
                <a:solidFill>
                  <a:srgbClr val="FF9900"/>
                </a:solidFill>
              </a:rPr>
              <a:t>Jurnal</a:t>
            </a:r>
            <a:r>
              <a:rPr lang="en-US" sz="2000" dirty="0">
                <a:solidFill>
                  <a:srgbClr val="FF9900"/>
                </a:solidFill>
              </a:rPr>
              <a:t> </a:t>
            </a:r>
            <a:r>
              <a:rPr lang="en-US" sz="2000" dirty="0" err="1">
                <a:solidFill>
                  <a:srgbClr val="FF9900"/>
                </a:solidFill>
              </a:rPr>
              <a:t>dan</a:t>
            </a:r>
            <a:r>
              <a:rPr lang="en-US" sz="2000" dirty="0">
                <a:solidFill>
                  <a:srgbClr val="FF9900"/>
                </a:solidFill>
              </a:rPr>
              <a:t> </a:t>
            </a:r>
            <a:r>
              <a:rPr lang="en-US" sz="2000" dirty="0" err="1">
                <a:solidFill>
                  <a:srgbClr val="FF9900"/>
                </a:solidFill>
              </a:rPr>
              <a:t>Pameran</a:t>
            </a:r>
            <a:r>
              <a:rPr lang="en-US" sz="2000" dirty="0">
                <a:solidFill>
                  <a:srgbClr val="FF9900"/>
                </a:solidFill>
              </a:rPr>
              <a:t> </a:t>
            </a:r>
            <a:r>
              <a:rPr lang="en-US" sz="2000" dirty="0" err="1">
                <a:solidFill>
                  <a:srgbClr val="FF9900"/>
                </a:solidFill>
              </a:rPr>
              <a:t>Internasional</a:t>
            </a:r>
            <a:endParaRPr lang="id-ID" sz="2000" dirty="0"/>
          </a:p>
        </p:txBody>
      </p:sp>
      <p:pic>
        <p:nvPicPr>
          <p:cNvPr id="39" name="Picture 2" descr="C:\Users\CONCEDO EVGS IDE\Documents\Seminar 2013\Bauma 2013\KIT\KIT-5.jpg">
            <a:extLst>
              <a:ext uri="{FF2B5EF4-FFF2-40B4-BE49-F238E27FC236}">
                <a16:creationId xmlns:a16="http://schemas.microsoft.com/office/drawing/2014/main" id="{CD05FC87-8FF7-476B-94C1-418C9C01C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8" y="2045525"/>
            <a:ext cx="2562482" cy="3523937"/>
          </a:xfrm>
          <a:prstGeom prst="rect">
            <a:avLst/>
          </a:prstGeom>
          <a:noFill/>
        </p:spPr>
      </p:pic>
      <p:pic>
        <p:nvPicPr>
          <p:cNvPr id="40" name="Picture 7" descr="G:\Data Oktober 2014\Seminar\Seminar 2015\IAPPI\USA Trip\Foto\27 April 2015 Chicago\IMG_0086.JPG">
            <a:extLst>
              <a:ext uri="{FF2B5EF4-FFF2-40B4-BE49-F238E27FC236}">
                <a16:creationId xmlns:a16="http://schemas.microsoft.com/office/drawing/2014/main" id="{9FB0EDA1-CCF8-47B7-A8C1-B8F46FE7F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2386" y="1766208"/>
            <a:ext cx="2428860" cy="1814149"/>
          </a:xfrm>
          <a:prstGeom prst="rect">
            <a:avLst/>
          </a:prstGeom>
          <a:noFill/>
        </p:spPr>
      </p:pic>
      <p:pic>
        <p:nvPicPr>
          <p:cNvPr id="41" name="Picture 8" descr="G:\Data Oktober 2014\Seminar\Seminar 2015\IAPPI\USA Trip\Foto\6 Mei 2015 San Francisco - Sacramento - San Jose - Los Angeles\IMG_2364.JPG">
            <a:extLst>
              <a:ext uri="{FF2B5EF4-FFF2-40B4-BE49-F238E27FC236}">
                <a16:creationId xmlns:a16="http://schemas.microsoft.com/office/drawing/2014/main" id="{160A1B90-6E2D-40A9-AB7F-E16547194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606" y="2966500"/>
            <a:ext cx="2428860" cy="1814149"/>
          </a:xfrm>
          <a:prstGeom prst="rect">
            <a:avLst/>
          </a:prstGeom>
          <a:noFill/>
        </p:spPr>
      </p:pic>
      <p:pic>
        <p:nvPicPr>
          <p:cNvPr id="42" name="Picture 5" descr="G:\Data Oktober 2014\Seminar\Seminar 2015\IAPPI\USA Trip\Foto\7 Mei 2015 Los Angeles\IMG_2473.JPG">
            <a:extLst>
              <a:ext uri="{FF2B5EF4-FFF2-40B4-BE49-F238E27FC236}">
                <a16:creationId xmlns:a16="http://schemas.microsoft.com/office/drawing/2014/main" id="{A1E6700B-C63A-4BF5-9960-C5DD00C81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8542" y="4124645"/>
            <a:ext cx="2428861" cy="181414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C16169-E5AA-4FDA-A3BE-ED99124A28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179" y="1786972"/>
            <a:ext cx="1858588" cy="1393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69186C-EB10-4F3B-90D4-44E4DF18475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567" y="2269529"/>
            <a:ext cx="1890791" cy="1393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8D962C-9160-4A1F-B143-2DF5AD0097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182" y="4523565"/>
            <a:ext cx="1886972" cy="1415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2BD933-87AE-4851-96AF-53A31463E9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5822" y="1777326"/>
            <a:ext cx="2649510" cy="41635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1A6657-6C3E-4EB0-A73B-747AF52BCB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8191" y="1453666"/>
            <a:ext cx="2428860" cy="1361044"/>
          </a:xfrm>
          <a:prstGeom prst="rect">
            <a:avLst/>
          </a:prstGeom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277D74EC-4C71-400D-B32F-ACE4267152A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355" y="2882468"/>
            <a:ext cx="1971330" cy="1479496"/>
          </a:xfrm>
          <a:prstGeom prst="rect">
            <a:avLst/>
          </a:prstGeom>
        </p:spPr>
      </p:pic>
      <p:pic>
        <p:nvPicPr>
          <p:cNvPr id="45" name="Picture 14">
            <a:extLst>
              <a:ext uri="{FF2B5EF4-FFF2-40B4-BE49-F238E27FC236}">
                <a16:creationId xmlns:a16="http://schemas.microsoft.com/office/drawing/2014/main" id="{AD4ADCB8-4F89-42BD-AA19-D448B58EDF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199" y="4429722"/>
            <a:ext cx="1957486" cy="146910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6513609-AE2D-45D1-9A84-F0AC3F62F6D8}"/>
              </a:ext>
            </a:extLst>
          </p:cNvPr>
          <p:cNvSpPr txBox="1"/>
          <p:nvPr/>
        </p:nvSpPr>
        <p:spPr>
          <a:xfrm>
            <a:off x="-63200" y="5594536"/>
            <a:ext cx="246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Kalsruhe</a:t>
            </a:r>
            <a:r>
              <a:rPr lang="en-US" dirty="0"/>
              <a:t> Germany 2013</a:t>
            </a:r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BEE8C38-B2C7-4C31-8532-6A5F01207DBC}"/>
              </a:ext>
            </a:extLst>
          </p:cNvPr>
          <p:cNvSpPr txBox="1"/>
          <p:nvPr/>
        </p:nvSpPr>
        <p:spPr>
          <a:xfrm>
            <a:off x="2636668" y="5938794"/>
            <a:ext cx="179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USA Tour 2015</a:t>
            </a:r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F761006-9190-4B4B-A5CC-AEC56588A022}"/>
              </a:ext>
            </a:extLst>
          </p:cNvPr>
          <p:cNvSpPr txBox="1"/>
          <p:nvPr/>
        </p:nvSpPr>
        <p:spPr>
          <a:xfrm>
            <a:off x="5018053" y="5938794"/>
            <a:ext cx="1792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Santiago 2017</a:t>
            </a:r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65AF4B5-AC0D-4A3E-B96C-D4B55CB3A2CA}"/>
              </a:ext>
            </a:extLst>
          </p:cNvPr>
          <p:cNvSpPr txBox="1"/>
          <p:nvPr/>
        </p:nvSpPr>
        <p:spPr>
          <a:xfrm>
            <a:off x="6905822" y="5963868"/>
            <a:ext cx="2797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International Journal 2017</a:t>
            </a:r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5393D13-B7DE-471B-B65E-5E1C0E8BA107}"/>
              </a:ext>
            </a:extLst>
          </p:cNvPr>
          <p:cNvSpPr txBox="1"/>
          <p:nvPr/>
        </p:nvSpPr>
        <p:spPr>
          <a:xfrm>
            <a:off x="9394015" y="5963868"/>
            <a:ext cx="2797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VSL Academy Bangkok 2018</a:t>
            </a:r>
            <a:endParaRPr lang="en-GB" dirty="0"/>
          </a:p>
        </p:txBody>
      </p:sp>
      <p:sp>
        <p:nvSpPr>
          <p:cNvPr id="21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31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1208459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188" y="214294"/>
            <a:ext cx="9891623" cy="1143000"/>
          </a:xfrm>
        </p:spPr>
        <p:txBody>
          <a:bodyPr>
            <a:normAutofit/>
          </a:bodyPr>
          <a:lstStyle/>
          <a:p>
            <a:r>
              <a:rPr lang="en-US" sz="3600" b="1" dirty="0"/>
              <a:t>III Sejarah </a:t>
            </a:r>
            <a:r>
              <a:rPr lang="en-US" sz="3600" b="1" dirty="0" err="1"/>
              <a:t>Perkembangan</a:t>
            </a:r>
            <a:r>
              <a:rPr lang="en-US" sz="3600" b="1" dirty="0"/>
              <a:t> – Indonesia – IAPPI &amp; AP3I</a:t>
            </a:r>
            <a:br>
              <a:rPr lang="id-ID" sz="3600" b="1" dirty="0">
                <a:sym typeface="Wingdings" pitchFamily="2" charset="2"/>
              </a:rPr>
            </a:br>
            <a:endParaRPr lang="id-ID" sz="3600" b="1" dirty="0"/>
          </a:p>
        </p:txBody>
      </p:sp>
      <p:pic>
        <p:nvPicPr>
          <p:cNvPr id="17410" name="Picture 2" descr="C:\Users\CONCEDO EVGS IDE\Documents\Seminar 2013\Bauma 2013\Foto BAUMA\16 April\#bauma semua peralatan mold pakai magnet 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80181" y="1357294"/>
            <a:ext cx="2786050" cy="2089538"/>
          </a:xfrm>
          <a:prstGeom prst="rect">
            <a:avLst/>
          </a:prstGeom>
          <a:noFill/>
        </p:spPr>
      </p:pic>
      <p:pic>
        <p:nvPicPr>
          <p:cNvPr id="17411" name="Picture 3" descr="C:\Users\CONCEDO EVGS IDE\Documents\Seminar 2013\Bauma 2013\Foto BAUMA\16 April\#bauma ratec battery system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57854" y="842744"/>
            <a:ext cx="2000264" cy="2667018"/>
          </a:xfrm>
          <a:prstGeom prst="rect">
            <a:avLst/>
          </a:prstGeom>
          <a:noFill/>
        </p:spPr>
      </p:pic>
      <p:pic>
        <p:nvPicPr>
          <p:cNvPr id="17412" name="Picture 4" descr="C:\Users\CONCEDO EVGS IDE\Documents\Seminar 2013\Bauma 2013\Foto BAUMA\16 April\#bauma mesin press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9742" y="1050722"/>
            <a:ext cx="2000264" cy="2667018"/>
          </a:xfrm>
          <a:prstGeom prst="rect">
            <a:avLst/>
          </a:prstGeom>
          <a:noFill/>
        </p:spPr>
      </p:pic>
      <p:pic>
        <p:nvPicPr>
          <p:cNvPr id="17413" name="Picture 5" descr="C:\Users\CONCEDO EVGS IDE\Documents\Seminar 2013\Bauma 2013\Foto BAUMA\16 April\#bauma masa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44446" y="3921520"/>
            <a:ext cx="2857520" cy="2143140"/>
          </a:xfrm>
          <a:prstGeom prst="rect">
            <a:avLst/>
          </a:prstGeom>
          <a:noFill/>
        </p:spPr>
      </p:pic>
      <p:pic>
        <p:nvPicPr>
          <p:cNvPr id="17414" name="Picture 6" descr="C:\Users\CONCEDO EVGS IDE\Documents\Seminar 2013\Bauma 2013\Foto BAUMA\16 April\#bauma masa, tapi berat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5400000">
            <a:off x="3278075" y="3944968"/>
            <a:ext cx="2667018" cy="2000264"/>
          </a:xfrm>
          <a:prstGeom prst="rect">
            <a:avLst/>
          </a:prstGeom>
          <a:noFill/>
        </p:spPr>
      </p:pic>
      <p:pic>
        <p:nvPicPr>
          <p:cNvPr id="17415" name="Picture 7" descr="C:\Users\CONCEDO EVGS IDE\Documents\Seminar 2013\Bauma 2013\Foto BAUMA\16 April\#bauma mesin sieve raksasa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645924" y="3992958"/>
            <a:ext cx="2762269" cy="2071702"/>
          </a:xfrm>
          <a:prstGeom prst="rect">
            <a:avLst/>
          </a:prstGeom>
          <a:noFill/>
        </p:spPr>
      </p:pic>
      <p:pic>
        <p:nvPicPr>
          <p:cNvPr id="9" name="Picture 2" descr="C:\Users\CONCEDO EVGS IDE\Documents\Seminar 2013\Bauma 2013\Foto BAUMA\14 April\IMG-20130414-12973.jpg">
            <a:extLst>
              <a:ext uri="{FF2B5EF4-FFF2-40B4-BE49-F238E27FC236}">
                <a16:creationId xmlns:a16="http://schemas.microsoft.com/office/drawing/2014/main" id="{59C9C223-5698-440F-B785-9F556DC89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3906" y="1143482"/>
            <a:ext cx="3334112" cy="2468109"/>
          </a:xfrm>
          <a:prstGeom prst="rect">
            <a:avLst/>
          </a:prstGeom>
          <a:noFill/>
        </p:spPr>
      </p:pic>
      <p:pic>
        <p:nvPicPr>
          <p:cNvPr id="10" name="Picture 2" descr="C:\Users\CONCEDO EVGS IDE\Documents\Seminar 2013\Bauma 2013\Foto BAUMA\15 April\IMG-20130415-13020.jpg">
            <a:extLst>
              <a:ext uri="{FF2B5EF4-FFF2-40B4-BE49-F238E27FC236}">
                <a16:creationId xmlns:a16="http://schemas.microsoft.com/office/drawing/2014/main" id="{B450CC04-9F9A-401D-9374-BBC490EE0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7679" y="3992958"/>
            <a:ext cx="2965083" cy="2223812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FD7BC3-FAB4-4006-8F06-EEC87CBD64E9}"/>
              </a:ext>
            </a:extLst>
          </p:cNvPr>
          <p:cNvSpPr txBox="1"/>
          <p:nvPr/>
        </p:nvSpPr>
        <p:spPr>
          <a:xfrm>
            <a:off x="391064" y="6198040"/>
            <a:ext cx="11800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Menuju</a:t>
            </a:r>
            <a:r>
              <a:rPr lang="en-US" dirty="0"/>
              <a:t> </a:t>
            </a:r>
            <a:r>
              <a:rPr lang="en-US" dirty="0" err="1"/>
              <a:t>Industri</a:t>
            </a:r>
            <a:r>
              <a:rPr lang="en-US" dirty="0"/>
              <a:t> </a:t>
            </a:r>
            <a:r>
              <a:rPr lang="en-US" dirty="0" err="1"/>
              <a:t>Konstruksi</a:t>
            </a:r>
            <a:r>
              <a:rPr lang="en-US" dirty="0"/>
              <a:t> </a:t>
            </a:r>
            <a:r>
              <a:rPr lang="en-US" dirty="0" err="1"/>
              <a:t>Berbasis</a:t>
            </a:r>
            <a:r>
              <a:rPr lang="en-US" dirty="0"/>
              <a:t> </a:t>
            </a:r>
            <a:r>
              <a:rPr lang="en-US" dirty="0" err="1"/>
              <a:t>Manufaktur</a:t>
            </a:r>
            <a:r>
              <a:rPr lang="en-US" dirty="0"/>
              <a:t> </a:t>
            </a:r>
            <a:r>
              <a:rPr lang="en-US" dirty="0" err="1"/>
              <a:t>Kemen</a:t>
            </a:r>
            <a:r>
              <a:rPr lang="en-US" dirty="0"/>
              <a:t> PU PR : Visit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Bauma</a:t>
            </a:r>
            <a:r>
              <a:rPr lang="en-US" dirty="0"/>
              <a:t> Bersama stakeholder 2013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Gambaran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bahwa</a:t>
            </a:r>
            <a:r>
              <a:rPr lang="en-US" dirty="0">
                <a:sym typeface="Wingdings" panose="05000000000000000000" pitchFamily="2" charset="2"/>
              </a:rPr>
              <a:t> Indonesia </a:t>
            </a:r>
            <a:r>
              <a:rPr lang="en-US" dirty="0" err="1">
                <a:sym typeface="Wingdings" panose="05000000000000000000" pitchFamily="2" charset="2"/>
              </a:rPr>
              <a:t>harus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segera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mengadopsi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karakter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manufaktur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dalam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industri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konstruksi</a:t>
            </a:r>
            <a:endParaRPr lang="en-GB" dirty="0"/>
          </a:p>
        </p:txBody>
      </p:sp>
      <p:sp>
        <p:nvSpPr>
          <p:cNvPr id="13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32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1398647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96D4-D937-6D43-9B00-A12716FED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40" y="135473"/>
            <a:ext cx="10818962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III Sejarah </a:t>
            </a:r>
            <a:r>
              <a:rPr lang="en-US" sz="4000" b="1" dirty="0" err="1"/>
              <a:t>Perkembangan</a:t>
            </a:r>
            <a:r>
              <a:rPr lang="en-US" sz="4000" b="1" dirty="0"/>
              <a:t> – Indonesia – IAPPI &amp; AP3I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68403-A67C-9845-AFDC-085808E50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1557"/>
            <a:ext cx="10979989" cy="4351338"/>
          </a:xfrm>
        </p:spPr>
        <p:txBody>
          <a:bodyPr/>
          <a:lstStyle/>
          <a:p>
            <a:r>
              <a:rPr lang="id-ID" dirty="0"/>
              <a:t>Pencanangan Industri Konstruksi Berbasis Manufaktur oleh Kemen PU PR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2A055-6B7F-4C94-99AB-9B0C6FAD6F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70860"/>
            <a:ext cx="3085553" cy="4473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7BBCB8-4DB7-45BE-92BA-7FF26B2171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7064" y="2138173"/>
            <a:ext cx="3085554" cy="4397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E79435-2E24-4E2B-8ADC-7662015BA8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353" y="2204859"/>
            <a:ext cx="3022049" cy="443997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84896BC-35F1-4F57-BFC8-3E5064A50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5097" y="1869287"/>
            <a:ext cx="3229689" cy="2139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602C22-FD67-4CB7-B2AB-5E8DB040D819}"/>
              </a:ext>
            </a:extLst>
          </p:cNvPr>
          <p:cNvSpPr/>
          <p:nvPr/>
        </p:nvSpPr>
        <p:spPr>
          <a:xfrm>
            <a:off x="9106449" y="4101190"/>
            <a:ext cx="30220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d-ID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Anggota Perusahaan </a:t>
            </a:r>
            <a:r>
              <a:rPr lang="id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Ikatan Ahli Pracetak dan Prategang Indonesia (IAPPI) </a:t>
            </a:r>
            <a:r>
              <a:rPr lang="id-ID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dipisahkan dari keanggotaan IAPPI dalam </a:t>
            </a:r>
            <a:r>
              <a:rPr lang="id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Asosiasi Perusahaan Pracetak dan Prategang Indonesia (AP3I) </a:t>
            </a:r>
            <a:r>
              <a:rPr lang="id-ID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yang dibentuk pada tanggal </a:t>
            </a:r>
            <a:r>
              <a:rPr lang="id-ID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Juli 2013</a:t>
            </a:r>
            <a:r>
              <a:rPr lang="id-ID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0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33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805096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96D4-D937-6D43-9B00-A12716FED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40" y="135473"/>
            <a:ext cx="10818962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III Sejarah </a:t>
            </a:r>
            <a:r>
              <a:rPr lang="en-US" sz="4000" b="1" dirty="0" err="1"/>
              <a:t>Perkembangan</a:t>
            </a:r>
            <a:r>
              <a:rPr lang="en-US" sz="4000" b="1" dirty="0"/>
              <a:t> – Indonesia – IAPPI &amp; AP3I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68403-A67C-9845-AFDC-085808E50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1557"/>
            <a:ext cx="10979989" cy="4351338"/>
          </a:xfrm>
        </p:spPr>
        <p:txBody>
          <a:bodyPr/>
          <a:lstStyle/>
          <a:p>
            <a:r>
              <a:rPr lang="id-ID" dirty="0"/>
              <a:t>Pencanangan Industri Konstruksi Berbasis Manufaktur oleh Kemen PU PR</a:t>
            </a:r>
          </a:p>
        </p:txBody>
      </p:sp>
      <p:pic>
        <p:nvPicPr>
          <p:cNvPr id="9" name="Picture 2" descr="D:\SEMINAR\Seminar 2015\IAPPI\Rapat AP3I 15 Jan 2015\photo 1.JPG">
            <a:extLst>
              <a:ext uri="{FF2B5EF4-FFF2-40B4-BE49-F238E27FC236}">
                <a16:creationId xmlns:a16="http://schemas.microsoft.com/office/drawing/2014/main" id="{5903C6FC-3AF5-4D69-8088-954A7E349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650" y="2031601"/>
            <a:ext cx="2360604" cy="1763076"/>
          </a:xfrm>
          <a:prstGeom prst="rect">
            <a:avLst/>
          </a:prstGeom>
          <a:noFill/>
        </p:spPr>
      </p:pic>
      <p:pic>
        <p:nvPicPr>
          <p:cNvPr id="10" name="Picture 3" descr="D:\SEMINAR\Seminar 2015\IAPPI\Rapat AP3I 15 Jan 2015\photo 2.JPG">
            <a:extLst>
              <a:ext uri="{FF2B5EF4-FFF2-40B4-BE49-F238E27FC236}">
                <a16:creationId xmlns:a16="http://schemas.microsoft.com/office/drawing/2014/main" id="{DB4E2170-EE90-4C81-82B7-1A8D4320C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858700" y="2207338"/>
            <a:ext cx="1890013" cy="1411603"/>
          </a:xfrm>
          <a:prstGeom prst="rect">
            <a:avLst/>
          </a:prstGeom>
          <a:noFill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578C599-2E0F-4C58-B2A3-A8EF9E698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609" y="3896630"/>
            <a:ext cx="3963031" cy="274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857FF0-BB88-4CCE-AE52-30AFEA06A9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0811" y="2153981"/>
            <a:ext cx="5621054" cy="4183901"/>
          </a:xfrm>
          <a:prstGeom prst="rect">
            <a:avLst/>
          </a:prstGeom>
        </p:spPr>
      </p:pic>
      <p:sp>
        <p:nvSpPr>
          <p:cNvPr id="13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34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997485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9385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dirty="0"/>
              <a:t>III Sejarah </a:t>
            </a:r>
            <a:r>
              <a:rPr lang="en-US" sz="3200" b="1" dirty="0" err="1"/>
              <a:t>Perkembangan</a:t>
            </a:r>
            <a:r>
              <a:rPr lang="en-US" sz="3200" b="1" dirty="0"/>
              <a:t> – Indonesia – IAPPI &amp; AP3I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152" y="1253331"/>
            <a:ext cx="10515600" cy="4351338"/>
          </a:xfrm>
        </p:spPr>
        <p:txBody>
          <a:bodyPr/>
          <a:lstStyle/>
          <a:p>
            <a:r>
              <a:rPr lang="id-ID" dirty="0"/>
              <a:t>Perhitungan asumsi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1820232"/>
            <a:ext cx="5922914" cy="4165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6026989" y="1791656"/>
            <a:ext cx="6308367" cy="4222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540" y="6130506"/>
            <a:ext cx="1165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30% </a:t>
            </a:r>
            <a:r>
              <a:rPr lang="en-US" dirty="0" err="1"/>
              <a:t>ditetapkan</a:t>
            </a:r>
            <a:r>
              <a:rPr lang="en-US" dirty="0"/>
              <a:t> </a:t>
            </a:r>
            <a:r>
              <a:rPr lang="en-US" dirty="0" err="1"/>
              <a:t>berdasarkan</a:t>
            </a:r>
            <a:r>
              <a:rPr lang="en-US" dirty="0"/>
              <a:t> </a:t>
            </a:r>
            <a:r>
              <a:rPr lang="en-US" dirty="0" err="1"/>
              <a:t>kapasitas</a:t>
            </a:r>
            <a:r>
              <a:rPr lang="en-US" dirty="0"/>
              <a:t> </a:t>
            </a:r>
            <a:r>
              <a:rPr lang="en-US" dirty="0" err="1"/>
              <a:t>produksi</a:t>
            </a:r>
            <a:r>
              <a:rPr lang="en-US" dirty="0"/>
              <a:t> </a:t>
            </a:r>
            <a:r>
              <a:rPr lang="en-US" dirty="0" err="1"/>
              <a:t>Industri</a:t>
            </a:r>
            <a:r>
              <a:rPr lang="en-US" dirty="0"/>
              <a:t> 22.65 </a:t>
            </a:r>
            <a:r>
              <a:rPr lang="en-US" dirty="0" err="1"/>
              <a:t>juta</a:t>
            </a:r>
            <a:r>
              <a:rPr lang="en-US" dirty="0"/>
              <a:t> ton (16.55%) -2014 </a:t>
            </a:r>
            <a:r>
              <a:rPr lang="en-US" dirty="0" err="1"/>
              <a:t>menjadi</a:t>
            </a:r>
            <a:r>
              <a:rPr lang="en-US" dirty="0"/>
              <a:t> 41 </a:t>
            </a:r>
            <a:r>
              <a:rPr lang="en-US" dirty="0" err="1"/>
              <a:t>juta</a:t>
            </a:r>
            <a:r>
              <a:rPr lang="en-US" dirty="0"/>
              <a:t> ton (30%) </a:t>
            </a:r>
            <a:endParaRPr lang="en-GB" dirty="0"/>
          </a:p>
        </p:txBody>
      </p:sp>
      <p:sp>
        <p:nvSpPr>
          <p:cNvPr id="8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35</a:t>
            </a:r>
            <a:endParaRPr sz="16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MRT Tunnel</a:t>
            </a:r>
          </a:p>
        </p:txBody>
      </p:sp>
      <p:pic>
        <p:nvPicPr>
          <p:cNvPr id="10" name="Picture 9" descr="A group of people standing in front of a building&#10;&#10;Description automatically generated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067959" y="3549446"/>
            <a:ext cx="3356574" cy="2507071"/>
          </a:xfrm>
          <a:prstGeom prst="rect">
            <a:avLst/>
          </a:prstGeom>
        </p:spPr>
      </p:pic>
      <p:pic>
        <p:nvPicPr>
          <p:cNvPr id="12" name="Picture 11" descr="A group of people walking in a city&#10;&#10;Description automatically generated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67958" y="921928"/>
            <a:ext cx="3356575" cy="2507072"/>
          </a:xfrm>
          <a:prstGeom prst="rect">
            <a:avLst/>
          </a:prstGeom>
        </p:spPr>
      </p:pic>
      <p:pic>
        <p:nvPicPr>
          <p:cNvPr id="14" name="Picture 13" descr="A close up of an old building&#10;&#10;Description automatically generated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759120" y="921928"/>
            <a:ext cx="3391022" cy="2532800"/>
          </a:xfrm>
          <a:prstGeom prst="rect">
            <a:avLst/>
          </a:prstGeom>
        </p:spPr>
      </p:pic>
      <p:pic>
        <p:nvPicPr>
          <p:cNvPr id="16" name="Picture 15" descr="A picture containing indoor, floor, cabinet, wall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776609" y="3527190"/>
            <a:ext cx="3356573" cy="2507070"/>
          </a:xfrm>
          <a:prstGeom prst="rect">
            <a:avLst/>
          </a:prstGeom>
        </p:spPr>
      </p:pic>
      <p:pic>
        <p:nvPicPr>
          <p:cNvPr id="18" name="Picture 17" descr="A picture containing indoor&#10;&#10;Description automatically generated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 rot="5400000">
            <a:off x="-618475" y="2822898"/>
            <a:ext cx="5471132" cy="2427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9837" y="6151547"/>
            <a:ext cx="673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Pembuatan</a:t>
            </a:r>
            <a:r>
              <a:rPr lang="en-US" dirty="0"/>
              <a:t> </a:t>
            </a:r>
            <a:r>
              <a:rPr lang="en-US" dirty="0" err="1"/>
              <a:t>terowongan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Tunnel Boring Machine dan </a:t>
            </a:r>
            <a:r>
              <a:rPr lang="en-US" dirty="0" err="1"/>
              <a:t>dilapisi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precast panel -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lebih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bagus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dari</a:t>
            </a:r>
            <a:r>
              <a:rPr lang="en-US" dirty="0">
                <a:sym typeface="Wingdings" panose="05000000000000000000" pitchFamily="2" charset="2"/>
              </a:rPr>
              <a:t> MRT Singapura</a:t>
            </a:r>
            <a:endParaRPr lang="en-GB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7454" y="187882"/>
            <a:ext cx="11472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MRT : Precast Tunneling &amp; Elevated Construction</a:t>
            </a:r>
            <a:endParaRPr lang="id-ID" sz="4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55EC61-2806-452F-80A9-538FAF658596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95919" y="4356157"/>
            <a:ext cx="2296389" cy="1722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023556" y="996148"/>
            <a:ext cx="2832845" cy="57253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659642" y="1065347"/>
            <a:ext cx="3151537" cy="2363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809070" y="2969962"/>
            <a:ext cx="2120430" cy="10160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811286" y="1086354"/>
            <a:ext cx="2067058" cy="15287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28776" y="1086354"/>
            <a:ext cx="1580198" cy="3200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4453" y="4415785"/>
            <a:ext cx="3198460" cy="15392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3980656" y="1086354"/>
            <a:ext cx="1524584" cy="3140772"/>
          </a:xfrm>
          <a:prstGeom prst="rect">
            <a:avLst/>
          </a:prstGeom>
        </p:spPr>
      </p:pic>
      <p:pic>
        <p:nvPicPr>
          <p:cNvPr id="4" name="Picture 3" descr="A large long train on a rail&#10;&#10;Description automatically generated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5651097" y="3767934"/>
            <a:ext cx="3151537" cy="236365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97454" y="187882"/>
            <a:ext cx="11472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LRT : Elevated Construction</a:t>
            </a:r>
            <a:endParaRPr lang="id-ID" sz="44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134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55EC61-2806-452F-80A9-538FAF658596}" type="slidenum">
              <a:rPr lang="en-US" smtClean="0"/>
              <a:t>28</a:t>
            </a:fld>
            <a:endParaRPr lang="en-US"/>
          </a:p>
        </p:txBody>
      </p:sp>
      <p:pic>
        <p:nvPicPr>
          <p:cNvPr id="13" name="Picture 4" descr="LRT Kelapa gadi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746673" y="957323"/>
            <a:ext cx="4921695" cy="278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64" y="957323"/>
            <a:ext cx="6249219" cy="2786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64" y="3799482"/>
            <a:ext cx="4660543" cy="2629154"/>
          </a:xfrm>
          <a:prstGeom prst="rect">
            <a:avLst/>
          </a:prstGeom>
        </p:spPr>
      </p:pic>
      <p:pic>
        <p:nvPicPr>
          <p:cNvPr id="9" name="Picture 8" descr="A large long train on a steel track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069503" y="3772254"/>
            <a:ext cx="3445463" cy="2584097"/>
          </a:xfrm>
          <a:prstGeom prst="rect">
            <a:avLst/>
          </a:prstGeom>
        </p:spPr>
      </p:pic>
      <p:pic>
        <p:nvPicPr>
          <p:cNvPr id="12" name="Picture 11" descr="A group of people standing in front of a building&#10;&#10;Description automatically generated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8660257" y="3772254"/>
            <a:ext cx="3356727" cy="25175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28996" y="6484297"/>
            <a:ext cx="320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LRT </a:t>
            </a:r>
            <a:r>
              <a:rPr lang="en-US" dirty="0" err="1"/>
              <a:t>Kelapa</a:t>
            </a:r>
            <a:r>
              <a:rPr lang="en-US" dirty="0"/>
              <a:t> </a:t>
            </a:r>
            <a:r>
              <a:rPr lang="en-US" dirty="0" err="1"/>
              <a:t>Gading</a:t>
            </a:r>
            <a:r>
              <a:rPr lang="en-US" dirty="0"/>
              <a:t> - Velodrome</a:t>
            </a:r>
            <a:endParaRPr lang="en-GB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5360" y="688455"/>
            <a:ext cx="2671360" cy="2782008"/>
          </a:xfrm>
          <a:prstGeom prst="rect">
            <a:avLst/>
          </a:prstGeom>
          <a:ln>
            <a:solidFill>
              <a:srgbClr val="0000CC"/>
            </a:solidFill>
            <a:prstDash val="sysDash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bject 7"/>
          <p:cNvSpPr txBox="1"/>
          <p:nvPr/>
        </p:nvSpPr>
        <p:spPr>
          <a:xfrm>
            <a:off x="-581416" y="285716"/>
            <a:ext cx="5989739" cy="4027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algn="ctr">
              <a:lnSpc>
                <a:spcPts val="3355"/>
              </a:lnSpc>
              <a:defRPr sz="3600" b="1" spc="-5">
                <a:solidFill>
                  <a:srgbClr val="FFFF00"/>
                </a:solidFill>
                <a:latin typeface="Berlin Sans FB Demi" panose="020E0802020502020306"/>
                <a:cs typeface="Berlin Sans FB Demi" panose="020E0802020502020306"/>
              </a:defRPr>
            </a:lvl1pPr>
          </a:lstStyle>
          <a:p>
            <a:r>
              <a:rPr lang="en-US" sz="2700" dirty="0">
                <a:solidFill>
                  <a:srgbClr val="FF0000"/>
                </a:solidFill>
              </a:rPr>
              <a:t>LRT PALEMBANG</a:t>
            </a:r>
          </a:p>
        </p:txBody>
      </p:sp>
      <p:pic>
        <p:nvPicPr>
          <p:cNvPr id="10" name="Content Placeholder 3"/>
          <p:cNvPicPr>
            <a:picLocks noGrp="1"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5360" y="3599434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72674" y="3502572"/>
            <a:ext cx="1638872" cy="29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65871" y="713035"/>
            <a:ext cx="2052478" cy="273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large long train on a highway&#10;&#10;Description automatically generated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119008" y="877038"/>
            <a:ext cx="3303429" cy="2467376"/>
          </a:xfrm>
          <a:prstGeom prst="rect">
            <a:avLst/>
          </a:prstGeom>
        </p:spPr>
      </p:pic>
      <p:pic>
        <p:nvPicPr>
          <p:cNvPr id="6" name="Picture 5" descr="A picture containing sky, outdoor, train, tree&#10;&#10;Description automatically generated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119008" y="3613666"/>
            <a:ext cx="3245001" cy="2423735"/>
          </a:xfrm>
          <a:prstGeom prst="rect">
            <a:avLst/>
          </a:prstGeom>
        </p:spPr>
      </p:pic>
      <p:pic>
        <p:nvPicPr>
          <p:cNvPr id="16" name="Picture 15" descr="A group of people walking on a bridge&#10;&#10;Description automatically generated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611588" y="877038"/>
            <a:ext cx="3303429" cy="2467376"/>
          </a:xfrm>
          <a:prstGeom prst="rect">
            <a:avLst/>
          </a:prstGeom>
        </p:spPr>
      </p:pic>
      <p:pic>
        <p:nvPicPr>
          <p:cNvPr id="18" name="Picture 17" descr="A person standing on a train track&#10;&#10;Description automatically generated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611588" y="3557226"/>
            <a:ext cx="3245001" cy="242373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471490" y="6298115"/>
            <a:ext cx="2405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LRT </a:t>
            </a:r>
            <a:r>
              <a:rPr lang="en-US" dirty="0" err="1"/>
              <a:t>Jakabaring</a:t>
            </a:r>
            <a:r>
              <a:rPr lang="en-US" dirty="0"/>
              <a:t> - Airport</a:t>
            </a: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 txBox="1">
            <a:spLocks noGrp="1"/>
          </p:cNvSpPr>
          <p:nvPr>
            <p:ph type="title"/>
          </p:nvPr>
        </p:nvSpPr>
        <p:spPr>
          <a:xfrm>
            <a:off x="1238580" y="1738665"/>
            <a:ext cx="9639600" cy="164847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9600" dirty="0">
                <a:solidFill>
                  <a:schemeClr val="bg1">
                    <a:lumMod val="85000"/>
                  </a:schemeClr>
                </a:solidFill>
              </a:rPr>
              <a:t>01-</a:t>
            </a:r>
            <a:r>
              <a:rPr lang="en-US" sz="9600" dirty="0"/>
              <a:t>PENDAHULUAN</a:t>
            </a:r>
            <a:endParaRPr sz="9600" dirty="0">
              <a:solidFill>
                <a:srgbClr val="DAD2C0"/>
              </a:solidFill>
            </a:endParaRPr>
          </a:p>
        </p:txBody>
      </p:sp>
      <p:sp>
        <p:nvSpPr>
          <p:cNvPr id="321" name="Google Shape;321;p36"/>
          <p:cNvSpPr txBox="1">
            <a:spLocks noGrp="1"/>
          </p:cNvSpPr>
          <p:nvPr>
            <p:ph type="sldNum" idx="4294967295"/>
          </p:nvPr>
        </p:nvSpPr>
        <p:spPr>
          <a:xfrm>
            <a:off x="8778241" y="6377940"/>
            <a:ext cx="2804000" cy="342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3</a:t>
            </a:fld>
            <a:endParaRPr/>
          </a:p>
        </p:txBody>
      </p:sp>
      <p:sp>
        <p:nvSpPr>
          <p:cNvPr id="4" name="Google Shape;231;p29"/>
          <p:cNvSpPr txBox="1">
            <a:spLocks/>
          </p:cNvSpPr>
          <p:nvPr/>
        </p:nvSpPr>
        <p:spPr>
          <a:xfrm flipH="1">
            <a:off x="1577154" y="3176788"/>
            <a:ext cx="9037692" cy="175152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5657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299" y="365126"/>
            <a:ext cx="10123293" cy="777875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RUSUN WISMA ATLIT KEMAYORAN</a:t>
            </a: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2975731" y="6161877"/>
            <a:ext cx="8846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10 </a:t>
            </a:r>
            <a:r>
              <a:rPr lang="en-US" alt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blok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rumah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susun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tingkat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tinggi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18 – 32 </a:t>
            </a:r>
            <a:r>
              <a:rPr lang="en-US" alt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lantai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diselesaikan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dalam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waktu</a:t>
            </a: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 17 </a:t>
            </a:r>
            <a:r>
              <a:rPr lang="en-US" alt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bulan</a:t>
            </a: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Content Placeholder 5" descr="A tall building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71081" y="1274260"/>
            <a:ext cx="2872986" cy="215474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5400000">
            <a:off x="-40803" y="4084831"/>
            <a:ext cx="2752049" cy="2064037"/>
          </a:xfrm>
          <a:prstGeom prst="rect">
            <a:avLst/>
          </a:prstGeom>
        </p:spPr>
      </p:pic>
      <p:pic>
        <p:nvPicPr>
          <p:cNvPr id="10" name="Picture 9" descr="A bedroom with a bed and a window&#10;&#10;Description automatically generated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672530" y="3726075"/>
            <a:ext cx="2780563" cy="2085422"/>
          </a:xfrm>
          <a:prstGeom prst="rect">
            <a:avLst/>
          </a:prstGeom>
        </p:spPr>
      </p:pic>
      <p:pic>
        <p:nvPicPr>
          <p:cNvPr id="12" name="Picture 11" descr="A group of people standing in front of a building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394095" y="1402572"/>
            <a:ext cx="2780563" cy="2085422"/>
          </a:xfrm>
          <a:prstGeom prst="rect">
            <a:avLst/>
          </a:prstGeom>
        </p:spPr>
      </p:pic>
      <p:pic>
        <p:nvPicPr>
          <p:cNvPr id="14" name="Picture 13" descr="A group of people standing in front of a building&#10;&#10;Description automatically generated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426364" y="1402572"/>
            <a:ext cx="2780563" cy="2085422"/>
          </a:xfrm>
          <a:prstGeom prst="rect">
            <a:avLst/>
          </a:prstGeom>
        </p:spPr>
      </p:pic>
      <p:pic>
        <p:nvPicPr>
          <p:cNvPr id="16" name="Picture 15" descr="A view of a tall building&#10;&#10;Description automatically generated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829300" y="3747565"/>
            <a:ext cx="2780563" cy="2085422"/>
          </a:xfrm>
          <a:prstGeom prst="rect">
            <a:avLst/>
          </a:prstGeom>
        </p:spPr>
      </p:pic>
      <p:pic>
        <p:nvPicPr>
          <p:cNvPr id="18" name="Picture 17" descr="A group of people standing in a room&#10;&#10;Description automatically generated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9387840" y="1402572"/>
            <a:ext cx="2872988" cy="2154741"/>
          </a:xfrm>
          <a:prstGeom prst="rect">
            <a:avLst/>
          </a:prstGeom>
        </p:spPr>
      </p:pic>
      <p:pic>
        <p:nvPicPr>
          <p:cNvPr id="20" name="Picture 19" descr="A group of people standing in a room&#10;&#10;Description automatically generated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9015811" y="3677405"/>
            <a:ext cx="2872986" cy="215474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18454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060140" y="14671"/>
            <a:ext cx="4102938" cy="5190375"/>
          </a:xfrm>
        </p:spPr>
        <p:txBody>
          <a:bodyPr>
            <a:normAutofit fontScale="47500" lnSpcReduction="20000"/>
          </a:bodyPr>
          <a:lstStyle/>
          <a:p>
            <a:pPr marL="365760" lvl="1" indent="0">
              <a:buNone/>
            </a:pPr>
            <a:r>
              <a:rPr lang="en-US" sz="3800" b="1" dirty="0"/>
              <a:t>1. </a:t>
            </a:r>
            <a:r>
              <a:rPr lang="en-US" sz="3800" dirty="0" err="1"/>
              <a:t>Dikembangkan</a:t>
            </a:r>
            <a:r>
              <a:rPr lang="en-US" sz="3800" dirty="0"/>
              <a:t> (1994-2002) </a:t>
            </a:r>
            <a:r>
              <a:rPr lang="en-US" sz="3800" dirty="0" err="1"/>
              <a:t>karena</a:t>
            </a:r>
            <a:r>
              <a:rPr lang="en-US" sz="3800" dirty="0"/>
              <a:t> </a:t>
            </a:r>
            <a:r>
              <a:rPr lang="en-US" sz="3800" dirty="0" err="1"/>
              <a:t>sistem</a:t>
            </a:r>
            <a:r>
              <a:rPr lang="en-US" sz="3800" dirty="0"/>
              <a:t> </a:t>
            </a:r>
            <a:r>
              <a:rPr lang="en-US" sz="3800" dirty="0" err="1"/>
              <a:t>tahan</a:t>
            </a:r>
            <a:r>
              <a:rPr lang="en-US" sz="3800" dirty="0"/>
              <a:t> </a:t>
            </a:r>
            <a:r>
              <a:rPr lang="en-US" sz="3800" dirty="0" err="1"/>
              <a:t>gempa</a:t>
            </a:r>
            <a:r>
              <a:rPr lang="en-US" sz="3800" dirty="0"/>
              <a:t> </a:t>
            </a:r>
            <a:r>
              <a:rPr lang="en-US" sz="3800" dirty="0" err="1"/>
              <a:t>klasik</a:t>
            </a:r>
            <a:r>
              <a:rPr lang="en-US" sz="3800" dirty="0"/>
              <a:t> </a:t>
            </a:r>
            <a:r>
              <a:rPr lang="en-US" sz="3800" dirty="0" err="1"/>
              <a:t>kinerjanya</a:t>
            </a:r>
            <a:r>
              <a:rPr lang="en-US" sz="3800" dirty="0"/>
              <a:t> di complain </a:t>
            </a:r>
            <a:r>
              <a:rPr lang="en-US" sz="3800" dirty="0" err="1"/>
              <a:t>publik</a:t>
            </a:r>
            <a:r>
              <a:rPr lang="en-US" sz="3800" dirty="0"/>
              <a:t> USA pada </a:t>
            </a:r>
            <a:r>
              <a:rPr lang="en-US" sz="3800" dirty="0" err="1"/>
              <a:t>Gempa</a:t>
            </a:r>
            <a:r>
              <a:rPr lang="en-US" sz="3800" dirty="0"/>
              <a:t> Loma </a:t>
            </a:r>
            <a:r>
              <a:rPr lang="en-US" sz="3800" dirty="0" err="1"/>
              <a:t>Prieta</a:t>
            </a:r>
            <a:r>
              <a:rPr lang="en-US" sz="3800" dirty="0"/>
              <a:t> (1989) dan Northridge (1994) . </a:t>
            </a:r>
            <a:r>
              <a:rPr lang="en-US" sz="3800" dirty="0" err="1"/>
              <a:t>Konsep</a:t>
            </a:r>
            <a:r>
              <a:rPr lang="en-US" sz="3800" dirty="0"/>
              <a:t> </a:t>
            </a:r>
            <a:r>
              <a:rPr lang="en-US" sz="3800" dirty="0" err="1"/>
              <a:t>boleh</a:t>
            </a:r>
            <a:r>
              <a:rPr lang="en-US" sz="3800" dirty="0"/>
              <a:t> </a:t>
            </a:r>
            <a:r>
              <a:rPr lang="en-US" sz="3800" dirty="0" err="1"/>
              <a:t>rusak</a:t>
            </a:r>
            <a:r>
              <a:rPr lang="en-US" sz="3800" dirty="0"/>
              <a:t> </a:t>
            </a:r>
            <a:r>
              <a:rPr lang="en-US" sz="3800" dirty="0" err="1"/>
              <a:t>berat</a:t>
            </a:r>
            <a:r>
              <a:rPr lang="en-US" sz="3800" dirty="0"/>
              <a:t> </a:t>
            </a:r>
            <a:r>
              <a:rPr lang="en-US" sz="3800" dirty="0" err="1"/>
              <a:t>tapi</a:t>
            </a:r>
            <a:r>
              <a:rPr lang="en-US" sz="3800" dirty="0"/>
              <a:t> </a:t>
            </a:r>
            <a:r>
              <a:rPr lang="en-US" sz="3800" dirty="0" err="1"/>
              <a:t>tidak</a:t>
            </a:r>
            <a:r>
              <a:rPr lang="en-US" sz="3800" dirty="0"/>
              <a:t> </a:t>
            </a:r>
            <a:r>
              <a:rPr lang="en-US" sz="3800" dirty="0" err="1"/>
              <a:t>rubuh</a:t>
            </a:r>
            <a:r>
              <a:rPr lang="en-US" sz="3800" dirty="0"/>
              <a:t> pada </a:t>
            </a:r>
            <a:r>
              <a:rPr lang="en-US" sz="3800" dirty="0" err="1"/>
              <a:t>gempa</a:t>
            </a:r>
            <a:r>
              <a:rPr lang="en-US" sz="3800" dirty="0"/>
              <a:t> </a:t>
            </a:r>
            <a:r>
              <a:rPr lang="en-US" sz="3800" dirty="0" err="1"/>
              <a:t>kuat</a:t>
            </a:r>
            <a:r>
              <a:rPr lang="en-US" sz="3800" dirty="0"/>
              <a:t> (near collapse) </a:t>
            </a:r>
            <a:r>
              <a:rPr lang="en-US" sz="3800" dirty="0" err="1"/>
              <a:t>mengeliminir</a:t>
            </a:r>
            <a:r>
              <a:rPr lang="en-US" sz="3800" dirty="0"/>
              <a:t> korban </a:t>
            </a:r>
            <a:r>
              <a:rPr lang="en-US" sz="3800" dirty="0" err="1"/>
              <a:t>jiwa</a:t>
            </a:r>
            <a:r>
              <a:rPr lang="en-US" sz="3800" dirty="0"/>
              <a:t> </a:t>
            </a:r>
            <a:r>
              <a:rPr lang="en-US" sz="3800" dirty="0" err="1"/>
              <a:t>tapi</a:t>
            </a:r>
            <a:r>
              <a:rPr lang="en-US" sz="3800" dirty="0"/>
              <a:t> </a:t>
            </a:r>
            <a:r>
              <a:rPr lang="en-US" sz="3800" dirty="0" err="1"/>
              <a:t>tidak</a:t>
            </a:r>
            <a:r>
              <a:rPr lang="en-US" sz="3800" dirty="0"/>
              <a:t> bis </a:t>
            </a:r>
            <a:r>
              <a:rPr lang="en-US" sz="3800" dirty="0" err="1"/>
              <a:t>menghindarkan</a:t>
            </a:r>
            <a:r>
              <a:rPr lang="en-US" sz="3800" dirty="0"/>
              <a:t> “business interruptible”</a:t>
            </a:r>
          </a:p>
          <a:p>
            <a:pPr marL="365760" lvl="1" indent="0">
              <a:buNone/>
            </a:pPr>
            <a:r>
              <a:rPr lang="en-US" sz="3800" b="1" dirty="0"/>
              <a:t>2. </a:t>
            </a:r>
            <a:r>
              <a:rPr lang="en-US" sz="3800" dirty="0"/>
              <a:t>S</a:t>
            </a:r>
            <a:r>
              <a:rPr lang="id-ID" sz="3800" dirty="0"/>
              <a:t>ambung dengan prategang paska-tarik </a:t>
            </a:r>
            <a:r>
              <a:rPr lang="en-US" sz="3800" dirty="0" err="1"/>
              <a:t>tanpa</a:t>
            </a:r>
            <a:r>
              <a:rPr lang="en-US" sz="3800" dirty="0"/>
              <a:t> </a:t>
            </a:r>
            <a:r>
              <a:rPr lang="en-US" sz="3800" dirty="0" err="1"/>
              <a:t>lekatan</a:t>
            </a:r>
            <a:r>
              <a:rPr lang="id-ID" sz="3800" dirty="0"/>
              <a:t> yang mempunyai kemampuan “self centering”, sehingga dapat mencegah kerusakan komponen sekunder</a:t>
            </a:r>
            <a:endParaRPr lang="en-US" sz="3800" dirty="0"/>
          </a:p>
          <a:p>
            <a:pPr marL="365760" lvl="1" indent="0">
              <a:buNone/>
            </a:pPr>
            <a:r>
              <a:rPr lang="en-US" sz="3800" b="1" dirty="0"/>
              <a:t>3. </a:t>
            </a:r>
            <a:r>
              <a:rPr lang="id-ID" sz="3800" dirty="0"/>
              <a:t>Sistem ini dapat dikombinasikan dengan perilaku daktail, yang dikenal sebagai System Hybrid. </a:t>
            </a:r>
            <a:endParaRPr lang="en-US" sz="3800" dirty="0"/>
          </a:p>
          <a:p>
            <a:pPr marL="365760" lvl="1" indent="0">
              <a:buNone/>
            </a:pPr>
            <a:r>
              <a:rPr lang="en-US" sz="3800" b="1" dirty="0"/>
              <a:t>4. </a:t>
            </a:r>
            <a:r>
              <a:rPr lang="en-US" sz="3800" dirty="0" err="1"/>
              <a:t>Kinerja</a:t>
            </a:r>
            <a:r>
              <a:rPr lang="en-US" sz="3800" dirty="0"/>
              <a:t> </a:t>
            </a:r>
            <a:r>
              <a:rPr lang="en-US" sz="3800" dirty="0" err="1"/>
              <a:t>sistem</a:t>
            </a:r>
            <a:r>
              <a:rPr lang="en-US" sz="3800" dirty="0"/>
              <a:t> </a:t>
            </a:r>
            <a:r>
              <a:rPr lang="en-US" sz="3800" dirty="0" err="1"/>
              <a:t>dapat</a:t>
            </a:r>
            <a:r>
              <a:rPr lang="en-US" sz="3800" dirty="0"/>
              <a:t> </a:t>
            </a:r>
            <a:r>
              <a:rPr lang="en-US" sz="3800" dirty="0" err="1"/>
              <a:t>diset</a:t>
            </a:r>
            <a:r>
              <a:rPr lang="en-US" sz="3800" dirty="0"/>
              <a:t> </a:t>
            </a:r>
            <a:r>
              <a:rPr lang="en-US" sz="3800" dirty="0" err="1"/>
              <a:t>pada</a:t>
            </a:r>
            <a:r>
              <a:rPr lang="en-US" sz="3800" dirty="0"/>
              <a:t> Immediate Occupancy </a:t>
            </a:r>
            <a:r>
              <a:rPr lang="en-US" sz="3800" dirty="0" err="1"/>
              <a:t>pada</a:t>
            </a:r>
            <a:r>
              <a:rPr lang="en-US" sz="3800" dirty="0"/>
              <a:t> </a:t>
            </a:r>
            <a:r>
              <a:rPr lang="en-US" sz="3800" dirty="0" err="1"/>
              <a:t>beban</a:t>
            </a:r>
            <a:r>
              <a:rPr lang="en-US" sz="3800" dirty="0"/>
              <a:t> </a:t>
            </a:r>
            <a:r>
              <a:rPr lang="en-US" sz="3800" dirty="0" err="1"/>
              <a:t>gempa</a:t>
            </a:r>
            <a:r>
              <a:rPr lang="en-US" sz="3800" dirty="0"/>
              <a:t> </a:t>
            </a:r>
            <a:r>
              <a:rPr lang="en-US" sz="3800" dirty="0" err="1"/>
              <a:t>desain</a:t>
            </a:r>
            <a:r>
              <a:rPr lang="en-US" sz="3800" dirty="0"/>
              <a:t> </a:t>
            </a:r>
            <a:r>
              <a:rPr lang="en-US" sz="3800" dirty="0" err="1"/>
              <a:t>dengan</a:t>
            </a:r>
            <a:r>
              <a:rPr lang="en-US" sz="3800" dirty="0"/>
              <a:t> </a:t>
            </a:r>
            <a:r>
              <a:rPr lang="en-US" sz="3800" dirty="0" err="1"/>
              <a:t>investasi</a:t>
            </a:r>
            <a:r>
              <a:rPr lang="en-US" sz="3800" dirty="0"/>
              <a:t> </a:t>
            </a:r>
            <a:r>
              <a:rPr lang="en-US" sz="3800" dirty="0" err="1"/>
              <a:t>awal</a:t>
            </a:r>
            <a:r>
              <a:rPr lang="en-US" sz="3800" dirty="0"/>
              <a:t> yang </a:t>
            </a:r>
            <a:r>
              <a:rPr lang="en-US" sz="3800" dirty="0" err="1"/>
              <a:t>ekonomis</a:t>
            </a:r>
            <a:r>
              <a:rPr lang="en-US" sz="3800" dirty="0"/>
              <a:t>. </a:t>
            </a:r>
            <a:r>
              <a:rPr lang="en-US" sz="3800" dirty="0" err="1"/>
              <a:t>Sistem</a:t>
            </a:r>
            <a:r>
              <a:rPr lang="en-US" sz="3800" dirty="0"/>
              <a:t> </a:t>
            </a:r>
            <a:r>
              <a:rPr lang="en-US" sz="3800" dirty="0" err="1"/>
              <a:t>ini</a:t>
            </a:r>
            <a:r>
              <a:rPr lang="en-US" sz="3800" dirty="0"/>
              <a:t> </a:t>
            </a:r>
            <a:r>
              <a:rPr lang="en-US" sz="3800" dirty="0" err="1"/>
              <a:t>masuk</a:t>
            </a:r>
            <a:r>
              <a:rPr lang="en-US" sz="3800" dirty="0"/>
              <a:t> di ACI Code </a:t>
            </a:r>
            <a:r>
              <a:rPr lang="en-US" sz="3800" dirty="0" err="1"/>
              <a:t>sejak</a:t>
            </a:r>
            <a:r>
              <a:rPr lang="en-US" sz="3800" dirty="0"/>
              <a:t> </a:t>
            </a:r>
            <a:r>
              <a:rPr lang="en-US" sz="3800" dirty="0" err="1"/>
              <a:t>tahun</a:t>
            </a:r>
            <a:r>
              <a:rPr lang="en-US" sz="3800" dirty="0"/>
              <a:t> 2002</a:t>
            </a:r>
            <a:endParaRPr lang="id-ID" sz="3800" dirty="0"/>
          </a:p>
          <a:p>
            <a:pPr marL="822960" lvl="1" indent="-457200">
              <a:buNone/>
            </a:pPr>
            <a:endParaRPr lang="id-ID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48172" y="82299"/>
            <a:ext cx="5324820" cy="65563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b="1" dirty="0"/>
              <a:t>Sejarah </a:t>
            </a:r>
            <a:r>
              <a:rPr lang="en-US" sz="3200" b="1" dirty="0" err="1"/>
              <a:t>Perkembangan</a:t>
            </a:r>
            <a:endParaRPr lang="en-US" sz="3200" b="1" cap="small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50" r="13850" b="12121"/>
          <a:stretch>
            <a:fillRect/>
          </a:stretch>
        </p:blipFill>
        <p:spPr bwMode="auto">
          <a:xfrm>
            <a:off x="1750488" y="809965"/>
            <a:ext cx="6071149" cy="1999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0418" y="2838441"/>
            <a:ext cx="3286293" cy="183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7606" y="5078437"/>
            <a:ext cx="5278634" cy="1550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DFD7B20-D034-4ACE-A2C6-356166336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26" r="51076"/>
          <a:stretch/>
        </p:blipFill>
        <p:spPr bwMode="auto">
          <a:xfrm>
            <a:off x="6944353" y="4533868"/>
            <a:ext cx="1666324" cy="242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E6F8745-12D1-4062-8A14-0B68B1918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8453" y="2766413"/>
            <a:ext cx="3557789" cy="206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62EB4E7-7983-4564-8C45-C888784F5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5620" y="4562029"/>
            <a:ext cx="1430104" cy="214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C4ABDF61-A75A-4FF8-9A0A-B41F587FE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99116" y="4562028"/>
            <a:ext cx="1485053" cy="218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1609745" y="689770"/>
            <a:ext cx="9431897" cy="401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08660" lvl="1" indent="-342900"/>
            <a:r>
              <a:rPr lang="id-ID" dirty="0"/>
              <a:t>S</a:t>
            </a:r>
            <a:r>
              <a:rPr lang="en-US" dirty="0" err="1"/>
              <a:t>istem</a:t>
            </a:r>
            <a:r>
              <a:rPr lang="en-US" dirty="0"/>
              <a:t> </a:t>
            </a:r>
            <a:r>
              <a:rPr lang="en-US" dirty="0" err="1"/>
              <a:t>pracetak</a:t>
            </a:r>
            <a:r>
              <a:rPr lang="en-US" dirty="0"/>
              <a:t> </a:t>
            </a:r>
            <a:r>
              <a:rPr lang="en-US" dirty="0" err="1"/>
              <a:t>tahan</a:t>
            </a:r>
            <a:r>
              <a:rPr lang="en-US" dirty="0"/>
              <a:t> </a:t>
            </a:r>
            <a:r>
              <a:rPr lang="en-US" dirty="0" err="1"/>
              <a:t>gempa</a:t>
            </a:r>
            <a:r>
              <a:rPr lang="en-US" dirty="0"/>
              <a:t> </a:t>
            </a:r>
            <a:r>
              <a:rPr lang="en-US" dirty="0" err="1"/>
              <a:t>kinerja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</a:t>
            </a:r>
          </a:p>
          <a:p>
            <a:pPr marL="822960" lvl="1" indent="-457200">
              <a:buFont typeface="Arial" panose="020B0604020202020204" pitchFamily="34" charset="0"/>
              <a:buNone/>
            </a:pPr>
            <a:endParaRPr lang="id-ID" sz="1100" dirty="0"/>
          </a:p>
        </p:txBody>
      </p:sp>
      <p:sp>
        <p:nvSpPr>
          <p:cNvPr id="15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17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2593148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9193" y="87680"/>
            <a:ext cx="7666149" cy="65563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z="3200" b="1" dirty="0"/>
              <a:t>Sejarah </a:t>
            </a:r>
            <a:r>
              <a:rPr lang="en-US" sz="3200" b="1" dirty="0" err="1"/>
              <a:t>Perkembangan</a:t>
            </a:r>
            <a:endParaRPr lang="en-ID" sz="3200" b="1" dirty="0"/>
          </a:p>
        </p:txBody>
      </p:sp>
      <p:sp>
        <p:nvSpPr>
          <p:cNvPr id="253958" name="Rectangle 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256211-741E-47D8-A99D-7B294EF8A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189" y="1159099"/>
            <a:ext cx="3460124" cy="2420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3F6619-09B2-482B-8693-E4103616CA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582" y="1159099"/>
            <a:ext cx="3836829" cy="25070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658E82-7687-43A3-BF4E-02654BE9A7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4689" y="1110922"/>
            <a:ext cx="3410046" cy="24886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0CF76E-EA76-4A6E-8461-AE601E3643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045" y="3851177"/>
            <a:ext cx="4371108" cy="2756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68E6F5-ED85-4DCA-9FAD-D05318F1C1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4439" y="3911951"/>
            <a:ext cx="4094397" cy="27163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01B6C6-E6E7-4BC3-AD9B-F9CADD501928}"/>
              </a:ext>
            </a:extLst>
          </p:cNvPr>
          <p:cNvSpPr txBox="1"/>
          <p:nvPr/>
        </p:nvSpPr>
        <p:spPr>
          <a:xfrm>
            <a:off x="287265" y="3560403"/>
            <a:ext cx="3159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Tasikmalaya</a:t>
            </a:r>
            <a:r>
              <a:rPr lang="en-US" dirty="0"/>
              <a:t> 2 September 2009 </a:t>
            </a:r>
            <a:endParaRPr lang="en-ID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1D0A3E-4612-41D1-9E9B-6AE32EA34B82}"/>
              </a:ext>
            </a:extLst>
          </p:cNvPr>
          <p:cNvSpPr txBox="1"/>
          <p:nvPr/>
        </p:nvSpPr>
        <p:spPr>
          <a:xfrm>
            <a:off x="369193" y="704038"/>
            <a:ext cx="942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Kinerja</a:t>
            </a:r>
            <a:r>
              <a:rPr lang="en-US" dirty="0"/>
              <a:t> Real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Pracetak</a:t>
            </a:r>
            <a:r>
              <a:rPr lang="en-US" dirty="0"/>
              <a:t> di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Gempa</a:t>
            </a:r>
            <a:r>
              <a:rPr lang="en-US" dirty="0"/>
              <a:t> </a:t>
            </a:r>
            <a:r>
              <a:rPr lang="en-US" dirty="0" err="1"/>
              <a:t>Kuat</a:t>
            </a:r>
            <a:r>
              <a:rPr lang="en-US" dirty="0"/>
              <a:t> di Indonesia (yang </a:t>
            </a:r>
            <a:r>
              <a:rPr lang="en-US" dirty="0" err="1"/>
              <a:t>semakin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)</a:t>
            </a:r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BF6049-1F1A-4C84-A5C4-241AA144EDAD}"/>
              </a:ext>
            </a:extLst>
          </p:cNvPr>
          <p:cNvSpPr txBox="1"/>
          <p:nvPr/>
        </p:nvSpPr>
        <p:spPr>
          <a:xfrm>
            <a:off x="4279716" y="3580043"/>
            <a:ext cx="3159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Yogyakarta 27 Mei 2006</a:t>
            </a:r>
            <a:endParaRPr lang="en-ID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7DA5B0-A40E-47EB-AECE-68F47F6AE4F8}"/>
              </a:ext>
            </a:extLst>
          </p:cNvPr>
          <p:cNvSpPr txBox="1"/>
          <p:nvPr/>
        </p:nvSpPr>
        <p:spPr>
          <a:xfrm>
            <a:off x="8802347" y="3599590"/>
            <a:ext cx="3159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Padang 30 September 2009</a:t>
            </a:r>
            <a:endParaRPr lang="en-ID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0C3E33-205A-49A2-96BE-32F1BAB9756C}"/>
              </a:ext>
            </a:extLst>
          </p:cNvPr>
          <p:cNvSpPr txBox="1"/>
          <p:nvPr/>
        </p:nvSpPr>
        <p:spPr>
          <a:xfrm>
            <a:off x="1967251" y="6581794"/>
            <a:ext cx="3159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Lombok 29 </a:t>
            </a:r>
            <a:r>
              <a:rPr lang="en-US" dirty="0" err="1"/>
              <a:t>Juli</a:t>
            </a:r>
            <a:r>
              <a:rPr lang="en-US" dirty="0"/>
              <a:t> 2018</a:t>
            </a:r>
            <a:endParaRPr lang="en-ID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739A6A-2C99-4DE8-B5E3-1B7D6177DBB2}"/>
              </a:ext>
            </a:extLst>
          </p:cNvPr>
          <p:cNvSpPr txBox="1"/>
          <p:nvPr/>
        </p:nvSpPr>
        <p:spPr>
          <a:xfrm>
            <a:off x="7439696" y="6523602"/>
            <a:ext cx="382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Palu</a:t>
            </a:r>
            <a:r>
              <a:rPr lang="en-US" dirty="0"/>
              <a:t> </a:t>
            </a:r>
            <a:r>
              <a:rPr lang="en-US" dirty="0" err="1"/>
              <a:t>Donggala</a:t>
            </a:r>
            <a:r>
              <a:rPr lang="en-US" dirty="0"/>
              <a:t> 28 September 2018</a:t>
            </a:r>
            <a:endParaRPr lang="en-ID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7C8C666-32CC-4A1A-8581-4736643A721E}"/>
              </a:ext>
            </a:extLst>
          </p:cNvPr>
          <p:cNvCxnSpPr/>
          <p:nvPr/>
        </p:nvCxnSpPr>
        <p:spPr>
          <a:xfrm>
            <a:off x="3730581" y="2232338"/>
            <a:ext cx="4847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E7F4A5-5234-43D6-9B78-1D98CA595467}"/>
              </a:ext>
            </a:extLst>
          </p:cNvPr>
          <p:cNvCxnSpPr/>
          <p:nvPr/>
        </p:nvCxnSpPr>
        <p:spPr>
          <a:xfrm>
            <a:off x="7639678" y="2182969"/>
            <a:ext cx="484741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7F9CA69-7572-440B-B413-AB7FD6F03EEA}"/>
              </a:ext>
            </a:extLst>
          </p:cNvPr>
          <p:cNvCxnSpPr>
            <a:cxnSpLocks/>
          </p:cNvCxnSpPr>
          <p:nvPr/>
        </p:nvCxnSpPr>
        <p:spPr>
          <a:xfrm>
            <a:off x="5538275" y="5344732"/>
            <a:ext cx="90545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436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26EF1-0EB7-4130-9396-223693CF5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61" y="321848"/>
            <a:ext cx="10515600" cy="1325563"/>
          </a:xfrm>
        </p:spPr>
        <p:txBody>
          <a:bodyPr/>
          <a:lstStyle/>
          <a:p>
            <a:r>
              <a:rPr lang="en-US" b="1" dirty="0"/>
              <a:t>Sejarah </a:t>
            </a:r>
            <a:r>
              <a:rPr lang="en-US" b="1" dirty="0" err="1"/>
              <a:t>Perkembangan</a:t>
            </a:r>
            <a:r>
              <a:rPr lang="en-US" b="1" dirty="0"/>
              <a:t> - </a:t>
            </a:r>
            <a:r>
              <a:rPr lang="en-US" b="1" dirty="0" err="1"/>
              <a:t>Sistem</a:t>
            </a:r>
            <a:r>
              <a:rPr lang="en-US" b="1" dirty="0"/>
              <a:t> </a:t>
            </a:r>
            <a:r>
              <a:rPr lang="en-US" b="1" dirty="0" err="1"/>
              <a:t>Kinerja</a:t>
            </a:r>
            <a:r>
              <a:rPr lang="en-US" b="1" dirty="0"/>
              <a:t> Tinggi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AE34-F8B0-42F1-9470-D20ABC435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989" y="1320905"/>
            <a:ext cx="11279697" cy="4351338"/>
          </a:xfrm>
        </p:spPr>
        <p:txBody>
          <a:bodyPr>
            <a:normAutofit/>
          </a:bodyPr>
          <a:lstStyle/>
          <a:p>
            <a:r>
              <a:rPr lang="en-US" sz="2400" dirty="0"/>
              <a:t>Gedung Kantor The Hive 12 </a:t>
            </a:r>
            <a:r>
              <a:rPr lang="en-US" sz="2400" dirty="0" err="1"/>
              <a:t>lantai</a:t>
            </a:r>
            <a:r>
              <a:rPr lang="en-US" sz="2400" dirty="0"/>
              <a:t> + 3 basement : Full Off Site Construction (2014)</a:t>
            </a:r>
            <a:endParaRPr lang="en-ID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EC2CE3-67E8-4549-BBE2-00F402FD6586}"/>
              </a:ext>
            </a:extLst>
          </p:cNvPr>
          <p:cNvSpPr/>
          <p:nvPr/>
        </p:nvSpPr>
        <p:spPr bwMode="auto">
          <a:xfrm>
            <a:off x="0" y="1283147"/>
            <a:ext cx="3435051" cy="4680721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 descr="D:\PROYEK BINA KARYA\Gambar BINA KARYA\FOR TENDER ~ 8 Agustus 2014 (Dari Dimas ke reza)\Scene-7-2.jpg">
            <a:extLst>
              <a:ext uri="{FF2B5EF4-FFF2-40B4-BE49-F238E27FC236}">
                <a16:creationId xmlns:a16="http://schemas.microsoft.com/office/drawing/2014/main" id="{DB3C54B4-9452-4827-833A-108572E0F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124899" y="1864719"/>
            <a:ext cx="2861139" cy="3807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1AE26-B6F4-4618-86DA-44CCEDCD3F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714" y="1884368"/>
            <a:ext cx="2586031" cy="19602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3FF6AB-3A37-4EF2-AFF3-192D28B1EE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714" y="3922796"/>
            <a:ext cx="2586031" cy="1991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311487-8BF7-4736-A1EC-A380973C34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900" y="1864719"/>
            <a:ext cx="2588259" cy="1991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754A75-BDDF-4C07-83B5-89E4E4A7460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536" y="3922796"/>
            <a:ext cx="2617094" cy="19705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2E06F1-C2A7-4D00-AEEC-919B4956824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675" y="3864727"/>
            <a:ext cx="2713864" cy="1980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EE0957-E130-4241-9B5E-7866188AD24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8487" y="1884368"/>
            <a:ext cx="2795191" cy="19220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4D24DC-D840-4F99-A421-E59A91BC7399}"/>
              </a:ext>
            </a:extLst>
          </p:cNvPr>
          <p:cNvSpPr txBox="1"/>
          <p:nvPr/>
        </p:nvSpPr>
        <p:spPr>
          <a:xfrm>
            <a:off x="3949489" y="5963868"/>
            <a:ext cx="20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Hollow core slab</a:t>
            </a:r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D172F4-0CAD-4987-8C0B-17F352794394}"/>
              </a:ext>
            </a:extLst>
          </p:cNvPr>
          <p:cNvSpPr txBox="1"/>
          <p:nvPr/>
        </p:nvSpPr>
        <p:spPr>
          <a:xfrm>
            <a:off x="6157755" y="5963868"/>
            <a:ext cx="100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Kolom</a:t>
            </a:r>
            <a:endParaRPr lang="en-ID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B4B0D-AB6E-48F8-83D3-E718C9448BE7}"/>
              </a:ext>
            </a:extLst>
          </p:cNvPr>
          <p:cNvSpPr txBox="1"/>
          <p:nvPr/>
        </p:nvSpPr>
        <p:spPr>
          <a:xfrm>
            <a:off x="7662886" y="5963868"/>
            <a:ext cx="1004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Balok</a:t>
            </a:r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118427-33BB-4C0F-BF84-AB0EB78C123A}"/>
              </a:ext>
            </a:extLst>
          </p:cNvPr>
          <p:cNvSpPr txBox="1"/>
          <p:nvPr/>
        </p:nvSpPr>
        <p:spPr>
          <a:xfrm>
            <a:off x="8421037" y="5952378"/>
            <a:ext cx="3913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Sambungan</a:t>
            </a:r>
            <a:r>
              <a:rPr lang="en-US" dirty="0"/>
              <a:t> </a:t>
            </a:r>
            <a:r>
              <a:rPr lang="en-US" dirty="0" err="1"/>
              <a:t>paskatarik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lekatan</a:t>
            </a:r>
            <a:endParaRPr lang="en-ID" dirty="0"/>
          </a:p>
        </p:txBody>
      </p:sp>
      <p:sp>
        <p:nvSpPr>
          <p:cNvPr id="19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40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28370182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b="1" dirty="0"/>
              <a:t>Sejarah </a:t>
            </a:r>
            <a:r>
              <a:rPr lang="en-US" sz="2400" b="1" dirty="0" err="1"/>
              <a:t>Perkembangan</a:t>
            </a:r>
            <a:r>
              <a:rPr lang="en-US" sz="2400" b="1" dirty="0"/>
              <a:t> – Indonesia – </a:t>
            </a:r>
            <a:r>
              <a:rPr lang="en-US" sz="2400" b="1" dirty="0" err="1"/>
              <a:t>Sistem</a:t>
            </a:r>
            <a:r>
              <a:rPr lang="en-US" sz="2400" b="1" dirty="0"/>
              <a:t> </a:t>
            </a:r>
            <a:r>
              <a:rPr lang="en-US" sz="2400" b="1" dirty="0" err="1"/>
              <a:t>Kinerja</a:t>
            </a:r>
            <a:r>
              <a:rPr lang="en-US" sz="2400" b="1" dirty="0"/>
              <a:t> Tinggi</a:t>
            </a:r>
            <a:endParaRPr lang="id-ID" sz="2400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D23782-0B0A-4256-877A-09C5A8E7B83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0449" y="1301313"/>
            <a:ext cx="105156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2015 - 2016</a:t>
            </a:r>
            <a:endParaRPr lang="en-ID" dirty="0"/>
          </a:p>
        </p:txBody>
      </p:sp>
      <p:pic>
        <p:nvPicPr>
          <p:cNvPr id="8" name="Picture 4" descr="D:\PROJECT\Project 2015\Rusun PUPR\Cililitan\12. Cililitan.jpg">
            <a:extLst>
              <a:ext uri="{FF2B5EF4-FFF2-40B4-BE49-F238E27FC236}">
                <a16:creationId xmlns:a16="http://schemas.microsoft.com/office/drawing/2014/main" id="{C5C78BB2-A74B-451F-BC9E-C388C0FE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139" y="2223784"/>
            <a:ext cx="2420162" cy="135831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D54B69-5F6B-4F4F-9F62-BD84FE73AC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39" y="4091552"/>
            <a:ext cx="2420162" cy="18151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F0C98A-E6F2-4962-A75F-01291732D5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4831" y="2490183"/>
            <a:ext cx="24384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B1EA51-B317-42C4-9AD1-58F4B6BE31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0489" y="1547360"/>
            <a:ext cx="2207004" cy="1655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3A3EF8-D8B7-4A6A-8ADE-8614C8950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085" y="5140360"/>
            <a:ext cx="2265727" cy="12744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2C7526-49C9-4E6C-93A2-6C4D8BAE57D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605" y="1564114"/>
            <a:ext cx="1791284" cy="23883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01D582-07BF-4D2C-B656-F3CA2FCDFED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2605" y="4053256"/>
            <a:ext cx="1346200" cy="23932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3DDEC-3D6E-44D2-B857-ABA10DB782F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447" y="3343860"/>
            <a:ext cx="2207004" cy="16552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47FAD5-16EE-48C1-8230-15392944EDA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9521" y="4652596"/>
            <a:ext cx="2105153" cy="1578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0C56AB-AF6C-4470-8857-DCDE96A8C49D}"/>
              </a:ext>
            </a:extLst>
          </p:cNvPr>
          <p:cNvSpPr txBox="1"/>
          <p:nvPr/>
        </p:nvSpPr>
        <p:spPr>
          <a:xfrm>
            <a:off x="678738" y="3582100"/>
            <a:ext cx="197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Rusun</a:t>
            </a:r>
            <a:r>
              <a:rPr lang="en-US" dirty="0"/>
              <a:t> TNI </a:t>
            </a:r>
            <a:r>
              <a:rPr lang="en-US" dirty="0" err="1"/>
              <a:t>Cawang</a:t>
            </a:r>
            <a:endParaRPr lang="en-ID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EF8716-4F1C-492F-9D86-BD8F67A12AB8}"/>
              </a:ext>
            </a:extLst>
          </p:cNvPr>
          <p:cNvSpPr txBox="1"/>
          <p:nvPr/>
        </p:nvSpPr>
        <p:spPr>
          <a:xfrm>
            <a:off x="4798431" y="6488668"/>
            <a:ext cx="5012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Rusun</a:t>
            </a:r>
            <a:r>
              <a:rPr lang="en-US" dirty="0"/>
              <a:t> </a:t>
            </a:r>
            <a:r>
              <a:rPr lang="en-US" dirty="0" err="1"/>
              <a:t>Polri</a:t>
            </a:r>
            <a:r>
              <a:rPr lang="en-US" dirty="0"/>
              <a:t> </a:t>
            </a:r>
            <a:r>
              <a:rPr lang="en-US" dirty="0" err="1"/>
              <a:t>Banyuasin</a:t>
            </a:r>
            <a:r>
              <a:rPr lang="en-US" dirty="0"/>
              <a:t>, </a:t>
            </a:r>
            <a:r>
              <a:rPr lang="en-US" dirty="0" err="1"/>
              <a:t>Rohul</a:t>
            </a:r>
            <a:r>
              <a:rPr lang="en-US" dirty="0"/>
              <a:t>, </a:t>
            </a:r>
            <a:r>
              <a:rPr lang="en-US" dirty="0" err="1"/>
              <a:t>Nias</a:t>
            </a:r>
            <a:r>
              <a:rPr lang="en-US" dirty="0"/>
              <a:t>, </a:t>
            </a:r>
            <a:r>
              <a:rPr lang="en-US" dirty="0" err="1"/>
              <a:t>Natuna</a:t>
            </a:r>
            <a:r>
              <a:rPr lang="en-US" dirty="0"/>
              <a:t>, </a:t>
            </a:r>
            <a:r>
              <a:rPr lang="en-US" dirty="0" err="1"/>
              <a:t>Cikeas</a:t>
            </a:r>
            <a:endParaRPr lang="en-ID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963AA8-780F-4425-8EB8-4BBCB6D890F7}"/>
              </a:ext>
            </a:extLst>
          </p:cNvPr>
          <p:cNvSpPr/>
          <p:nvPr/>
        </p:nvSpPr>
        <p:spPr>
          <a:xfrm>
            <a:off x="677879" y="6123543"/>
            <a:ext cx="4120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Serang</a:t>
            </a:r>
            <a:r>
              <a:rPr lang="en-US" dirty="0"/>
              <a:t>, </a:t>
            </a:r>
            <a:r>
              <a:rPr lang="en-US" dirty="0" err="1"/>
              <a:t>Cijantung</a:t>
            </a:r>
            <a:r>
              <a:rPr lang="en-US" dirty="0"/>
              <a:t>, </a:t>
            </a:r>
            <a:r>
              <a:rPr lang="en-US" dirty="0" err="1"/>
              <a:t>Cipulir</a:t>
            </a:r>
            <a:r>
              <a:rPr lang="en-US" dirty="0"/>
              <a:t>, </a:t>
            </a:r>
            <a:r>
              <a:rPr lang="en-US" dirty="0" err="1"/>
              <a:t>Sunter</a:t>
            </a:r>
            <a:r>
              <a:rPr lang="en-US" dirty="0"/>
              <a:t>, </a:t>
            </a:r>
            <a:r>
              <a:rPr lang="en-US" dirty="0" err="1"/>
              <a:t>Serpong</a:t>
            </a:r>
            <a:endParaRPr lang="en-ID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53F9FB-A7C5-4A5B-929A-BEAAE08F09A0}"/>
              </a:ext>
            </a:extLst>
          </p:cNvPr>
          <p:cNvSpPr txBox="1"/>
          <p:nvPr/>
        </p:nvSpPr>
        <p:spPr>
          <a:xfrm>
            <a:off x="678738" y="5862128"/>
            <a:ext cx="197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Rusun</a:t>
            </a:r>
            <a:r>
              <a:rPr lang="en-US" dirty="0"/>
              <a:t> TNI di</a:t>
            </a:r>
            <a:endParaRPr lang="en-ID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0B987E1-31F7-4D00-99B3-69C0B2C4538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0853" y="884965"/>
            <a:ext cx="1962490" cy="19624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F6E5EB-0D46-40A1-A905-82BB46D4A48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1465" y="2980963"/>
            <a:ext cx="2061266" cy="15459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C968CD0-71E3-4A73-8433-03C309C9E802}"/>
              </a:ext>
            </a:extLst>
          </p:cNvPr>
          <p:cNvSpPr txBox="1"/>
          <p:nvPr/>
        </p:nvSpPr>
        <p:spPr>
          <a:xfrm>
            <a:off x="10018013" y="6359499"/>
            <a:ext cx="149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Ruko</a:t>
            </a:r>
            <a:r>
              <a:rPr lang="en-US" dirty="0"/>
              <a:t> </a:t>
            </a:r>
            <a:r>
              <a:rPr lang="en-US" dirty="0" err="1"/>
              <a:t>Cikopo</a:t>
            </a:r>
            <a:endParaRPr lang="en-ID" dirty="0"/>
          </a:p>
        </p:txBody>
      </p:sp>
      <p:sp>
        <p:nvSpPr>
          <p:cNvPr id="24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41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459104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b="1" dirty="0"/>
              <a:t>Sejarah </a:t>
            </a:r>
            <a:r>
              <a:rPr lang="en-US" sz="2400" b="1" dirty="0" err="1"/>
              <a:t>Perkembangan</a:t>
            </a:r>
            <a:r>
              <a:rPr lang="en-US" sz="2400" b="1" dirty="0"/>
              <a:t> – Indonesia – </a:t>
            </a:r>
            <a:r>
              <a:rPr lang="en-US" sz="2400" b="1" dirty="0" err="1"/>
              <a:t>Sistem</a:t>
            </a:r>
            <a:r>
              <a:rPr lang="en-US" sz="2400" b="1" dirty="0"/>
              <a:t> </a:t>
            </a:r>
            <a:r>
              <a:rPr lang="en-US" sz="2400" b="1" dirty="0" err="1"/>
              <a:t>Kinerja</a:t>
            </a:r>
            <a:r>
              <a:rPr lang="en-US" sz="2400" b="1" dirty="0"/>
              <a:t> Tinggi</a:t>
            </a:r>
            <a:endParaRPr lang="id-ID" sz="2400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D23782-0B0A-4256-877A-09C5A8E7B83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0449" y="1301313"/>
            <a:ext cx="105156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Rumah</a:t>
            </a:r>
            <a:r>
              <a:rPr lang="en-US" dirty="0"/>
              <a:t> </a:t>
            </a:r>
            <a:r>
              <a:rPr lang="en-US" dirty="0" err="1"/>
              <a:t>Sakit</a:t>
            </a:r>
            <a:r>
              <a:rPr lang="en-US" dirty="0"/>
              <a:t> Carolus (2017) 8 </a:t>
            </a:r>
            <a:r>
              <a:rPr lang="en-US" dirty="0" err="1"/>
              <a:t>lantai</a:t>
            </a:r>
            <a:r>
              <a:rPr lang="en-US" dirty="0"/>
              <a:t> + Full off site construction</a:t>
            </a:r>
            <a:endParaRPr lang="en-ID" dirty="0"/>
          </a:p>
        </p:txBody>
      </p:sp>
      <p:pic>
        <p:nvPicPr>
          <p:cNvPr id="24" name="Picture 1">
            <a:extLst>
              <a:ext uri="{FF2B5EF4-FFF2-40B4-BE49-F238E27FC236}">
                <a16:creationId xmlns:a16="http://schemas.microsoft.com/office/drawing/2014/main" id="{69CAFC9F-AD8C-46FB-889B-9DDD3B46F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47" y="2118219"/>
            <a:ext cx="3947182" cy="375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E39207-96E8-4959-92B0-458EAEEC8A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203" y="1720560"/>
            <a:ext cx="1933968" cy="14445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C3D4AE-6976-4CAA-A63E-7F7FB1C2E16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203" y="4922756"/>
            <a:ext cx="1933968" cy="14445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D1B564-630B-459B-BDA6-4BFC759533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203" y="3288280"/>
            <a:ext cx="1933969" cy="14445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9D6DB79-6EDC-408A-A735-CE519B3D356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562" y="1720561"/>
            <a:ext cx="1985097" cy="14826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77C825F-CD23-404A-8047-B7630470201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562" y="3320745"/>
            <a:ext cx="1933969" cy="14445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75A4C0-8F2B-4500-BE20-34AE2CA51F7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013" y="4922756"/>
            <a:ext cx="1929646" cy="14412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837ED3-22B4-44C3-8FAD-060C7DF1BC9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52216" y="3897473"/>
            <a:ext cx="2971415" cy="22193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1549DAE-0DD7-4782-AEEA-29EB1092771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8229" y="1720560"/>
            <a:ext cx="2219391" cy="165760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4ABEFC2-1599-4FC6-AD26-CFE6713950FF}"/>
              </a:ext>
            </a:extLst>
          </p:cNvPr>
          <p:cNvSpPr txBox="1"/>
          <p:nvPr/>
        </p:nvSpPr>
        <p:spPr>
          <a:xfrm>
            <a:off x="485014" y="5796580"/>
            <a:ext cx="379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Hollow core slab, </a:t>
            </a:r>
            <a:r>
              <a:rPr lang="en-US" dirty="0" err="1"/>
              <a:t>Balok</a:t>
            </a:r>
            <a:r>
              <a:rPr lang="en-US" dirty="0"/>
              <a:t>, </a:t>
            </a:r>
            <a:r>
              <a:rPr lang="en-US" dirty="0" err="1"/>
              <a:t>Kolom</a:t>
            </a:r>
            <a:r>
              <a:rPr lang="en-US" dirty="0"/>
              <a:t>, </a:t>
            </a:r>
            <a:r>
              <a:rPr lang="en-US" dirty="0" err="1"/>
              <a:t>Sambungan</a:t>
            </a:r>
            <a:r>
              <a:rPr lang="en-US" dirty="0"/>
              <a:t> </a:t>
            </a:r>
            <a:r>
              <a:rPr lang="en-US" dirty="0" err="1"/>
              <a:t>Paskatarik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lekatan</a:t>
            </a:r>
            <a:endParaRPr lang="en-ID" dirty="0"/>
          </a:p>
        </p:txBody>
      </p:sp>
      <p:sp>
        <p:nvSpPr>
          <p:cNvPr id="15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42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1470762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06240" y="1687473"/>
            <a:ext cx="7502056" cy="471917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b="1" dirty="0"/>
              <a:t>Sejarah </a:t>
            </a:r>
            <a:r>
              <a:rPr lang="en-US" sz="2400" b="1" dirty="0" err="1"/>
              <a:t>Perkembangan</a:t>
            </a:r>
            <a:r>
              <a:rPr lang="en-US" sz="2400" b="1" dirty="0"/>
              <a:t> – Indonesia – </a:t>
            </a:r>
            <a:r>
              <a:rPr lang="en-US" sz="2400" b="1" dirty="0" err="1"/>
              <a:t>Sistem</a:t>
            </a:r>
            <a:r>
              <a:rPr lang="en-US" sz="2400" b="1" dirty="0"/>
              <a:t> </a:t>
            </a:r>
            <a:r>
              <a:rPr lang="en-US" sz="2400" b="1" dirty="0" err="1"/>
              <a:t>Kinerja</a:t>
            </a:r>
            <a:r>
              <a:rPr lang="en-US" sz="2400" b="1" dirty="0"/>
              <a:t> Tinggi</a:t>
            </a:r>
            <a:endParaRPr lang="id-ID" sz="2400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D23782-0B0A-4256-877A-09C5A8E7B83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0048" y="1207342"/>
            <a:ext cx="1158523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Dinas</a:t>
            </a:r>
            <a:r>
              <a:rPr lang="en-US" dirty="0"/>
              <a:t> Pendidikan DKI Jakarta (2018) 16 </a:t>
            </a:r>
            <a:r>
              <a:rPr lang="en-US" dirty="0" err="1"/>
              <a:t>lantai</a:t>
            </a:r>
            <a:r>
              <a:rPr lang="en-US" dirty="0"/>
              <a:t> – </a:t>
            </a:r>
            <a:r>
              <a:rPr lang="en-US" dirty="0" err="1"/>
              <a:t>Kombinasi</a:t>
            </a:r>
            <a:r>
              <a:rPr lang="en-US" dirty="0"/>
              <a:t> offsite, on site</a:t>
            </a:r>
            <a:endParaRPr lang="en-ID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2115C3-F44D-49A4-80C3-033507BCA2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074" y="2718916"/>
            <a:ext cx="3889068" cy="33043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3D3374-97D3-4D95-A0C1-B73A803503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181" y="1790047"/>
            <a:ext cx="3520695" cy="21301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B51197-0C5C-4941-AD23-639474C693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201" y="4308444"/>
            <a:ext cx="3495597" cy="2084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17CBA0-3C61-4159-AEB7-2A3B2AEEAAF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958" y="1878863"/>
            <a:ext cx="2842842" cy="2074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55A9FE-2FF9-487E-B85B-A548AF7014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1394" y="4395692"/>
            <a:ext cx="3354138" cy="19550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0722E0-ECB4-4521-9035-B1DC57774061}"/>
              </a:ext>
            </a:extLst>
          </p:cNvPr>
          <p:cNvSpPr txBox="1"/>
          <p:nvPr/>
        </p:nvSpPr>
        <p:spPr>
          <a:xfrm>
            <a:off x="6312715" y="6406649"/>
            <a:ext cx="3783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Sambungan</a:t>
            </a:r>
            <a:r>
              <a:rPr lang="en-US" dirty="0"/>
              <a:t> </a:t>
            </a:r>
            <a:r>
              <a:rPr lang="en-US" dirty="0" err="1"/>
              <a:t>paskatarik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lekatan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37AACF-3115-42C7-A22E-DB64FD829992}"/>
              </a:ext>
            </a:extLst>
          </p:cNvPr>
          <p:cNvSpPr txBox="1"/>
          <p:nvPr/>
        </p:nvSpPr>
        <p:spPr>
          <a:xfrm>
            <a:off x="4854491" y="3967869"/>
            <a:ext cx="6853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Hollow core slab (off site), Precast beam (on site). </a:t>
            </a:r>
            <a:r>
              <a:rPr lang="en-US" dirty="0" err="1"/>
              <a:t>Kolom</a:t>
            </a:r>
            <a:r>
              <a:rPr lang="en-US" dirty="0"/>
              <a:t> </a:t>
            </a:r>
            <a:r>
              <a:rPr lang="en-US" dirty="0" err="1"/>
              <a:t>konvensional</a:t>
            </a:r>
            <a:endParaRPr lang="en-ID" dirty="0"/>
          </a:p>
        </p:txBody>
      </p:sp>
      <p:sp>
        <p:nvSpPr>
          <p:cNvPr id="12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43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1555274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b="1" dirty="0"/>
              <a:t>Sejarah </a:t>
            </a:r>
            <a:r>
              <a:rPr lang="en-US" sz="2400" b="1" dirty="0" err="1"/>
              <a:t>Perkembangan</a:t>
            </a:r>
            <a:r>
              <a:rPr lang="en-US" sz="2400" b="1" dirty="0"/>
              <a:t> – Indonesia – </a:t>
            </a:r>
            <a:r>
              <a:rPr lang="en-US" sz="2400" b="1" dirty="0" err="1"/>
              <a:t>Sistem</a:t>
            </a:r>
            <a:r>
              <a:rPr lang="en-US" sz="2400" b="1" dirty="0"/>
              <a:t> </a:t>
            </a:r>
            <a:r>
              <a:rPr lang="en-US" sz="2400" b="1" dirty="0" err="1"/>
              <a:t>Kinerja</a:t>
            </a:r>
            <a:r>
              <a:rPr lang="en-US" sz="2400" b="1" dirty="0"/>
              <a:t> Tinggi</a:t>
            </a:r>
            <a:endParaRPr lang="id-ID" sz="2400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D23782-0B0A-4256-877A-09C5A8E7B83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4881" y="1450622"/>
            <a:ext cx="1158523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Asrama </a:t>
            </a:r>
            <a:r>
              <a:rPr lang="en-US" dirty="0" err="1"/>
              <a:t>Paspampres</a:t>
            </a:r>
            <a:r>
              <a:rPr lang="en-US" dirty="0"/>
              <a:t> 12 </a:t>
            </a:r>
            <a:r>
              <a:rPr lang="en-US" dirty="0" err="1"/>
              <a:t>lantai</a:t>
            </a:r>
            <a:r>
              <a:rPr lang="en-US" dirty="0"/>
              <a:t> (2019) – </a:t>
            </a:r>
            <a:r>
              <a:rPr lang="en-US" dirty="0" err="1"/>
              <a:t>Kombinasi</a:t>
            </a:r>
            <a:r>
              <a:rPr lang="en-US" dirty="0"/>
              <a:t> offsite &amp; onsite</a:t>
            </a:r>
            <a:endParaRPr lang="en-ID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55B56A-1DB8-443A-8FBD-2BB0F8BF09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639" y="1930753"/>
            <a:ext cx="3494643" cy="18014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59A76B-B90D-4481-989C-DD5BEA013D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81" y="3849911"/>
            <a:ext cx="3424401" cy="2568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2322B9-A8CA-4C5D-9671-DC5B86C8A1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682" y="1930753"/>
            <a:ext cx="2863494" cy="16107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3A23DC-F5AB-46C3-86D0-322730F6CF6E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3874" y="1825908"/>
            <a:ext cx="3212152" cy="1240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D8865-A8A4-4D07-AD0E-ECD65E9F0C61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8320" y="3144075"/>
            <a:ext cx="3170207" cy="1424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1527CD-3DD2-4175-B95F-66D0D60D63BD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325" y="4853586"/>
            <a:ext cx="3212152" cy="135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2D2A57-B003-4AF5-8CB4-BE7A2E0E94EF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325" y="3606477"/>
            <a:ext cx="3170207" cy="1146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386C20-E68B-4F32-A715-D5C140B5FAF2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3872" y="4646801"/>
            <a:ext cx="3139101" cy="14951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665AF6-E6AA-4833-A7DD-8D7A1106D2A7}"/>
              </a:ext>
            </a:extLst>
          </p:cNvPr>
          <p:cNvSpPr txBox="1"/>
          <p:nvPr/>
        </p:nvSpPr>
        <p:spPr>
          <a:xfrm>
            <a:off x="4030210" y="6169709"/>
            <a:ext cx="396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Balok</a:t>
            </a:r>
            <a:r>
              <a:rPr lang="en-US" dirty="0"/>
              <a:t> segmental long span dan hollow core slab off site. </a:t>
            </a:r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C3D12F-74E1-40A3-A6D4-CAA40CA9C951}"/>
              </a:ext>
            </a:extLst>
          </p:cNvPr>
          <p:cNvSpPr txBox="1"/>
          <p:nvPr/>
        </p:nvSpPr>
        <p:spPr>
          <a:xfrm>
            <a:off x="7866815" y="6169709"/>
            <a:ext cx="396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Kolom</a:t>
            </a:r>
            <a:r>
              <a:rPr lang="en-US" dirty="0"/>
              <a:t> </a:t>
            </a:r>
            <a:r>
              <a:rPr lang="en-US" dirty="0" err="1"/>
              <a:t>Konvensional</a:t>
            </a:r>
            <a:r>
              <a:rPr lang="en-US" dirty="0"/>
              <a:t>, </a:t>
            </a:r>
            <a:r>
              <a:rPr lang="en-US" dirty="0" err="1"/>
              <a:t>sambungan</a:t>
            </a:r>
            <a:r>
              <a:rPr lang="en-US" dirty="0"/>
              <a:t> </a:t>
            </a:r>
            <a:r>
              <a:rPr lang="en-US" dirty="0" err="1"/>
              <a:t>paskatarik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lekatan</a:t>
            </a:r>
            <a:r>
              <a:rPr lang="en-US" dirty="0"/>
              <a:t> + segmental</a:t>
            </a:r>
            <a:endParaRPr lang="en-ID" dirty="0"/>
          </a:p>
        </p:txBody>
      </p:sp>
      <p:sp>
        <p:nvSpPr>
          <p:cNvPr id="15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44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21863959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12" y="301865"/>
            <a:ext cx="11789434" cy="1325563"/>
          </a:xfrm>
        </p:spPr>
        <p:txBody>
          <a:bodyPr/>
          <a:lstStyle/>
          <a:p>
            <a:r>
              <a:rPr lang="en-US" dirty="0" err="1"/>
              <a:t>Risha</a:t>
            </a:r>
            <a:r>
              <a:rPr lang="en-US" dirty="0"/>
              <a:t> </a:t>
            </a:r>
            <a:endParaRPr lang="en-GB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8278486" y="3792660"/>
            <a:ext cx="3126929" cy="2550868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708" y="1328761"/>
            <a:ext cx="2565629" cy="2252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827791" y="1369365"/>
            <a:ext cx="2984848" cy="21715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075510" y="1511398"/>
            <a:ext cx="2300264" cy="21715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1286" y="3735794"/>
            <a:ext cx="4074038" cy="26683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795641" y="1511398"/>
            <a:ext cx="3396359" cy="21656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249174" y="3843659"/>
            <a:ext cx="3434086" cy="256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106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Stadion Papua </a:t>
            </a:r>
            <a:r>
              <a:rPr lang="en-US" dirty="0" err="1"/>
              <a:t>Bangkit</a:t>
            </a:r>
            <a:endParaRPr lang="en-GB" dirty="0"/>
          </a:p>
        </p:txBody>
      </p:sp>
      <p:pic>
        <p:nvPicPr>
          <p:cNvPr id="5" name="Content Placeholder 4" descr="A picture containing indoor, wall, ground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492207"/>
            <a:ext cx="2729777" cy="2047333"/>
          </a:xfrm>
        </p:spPr>
      </p:pic>
      <p:pic>
        <p:nvPicPr>
          <p:cNvPr id="7" name="Picture 6" descr="A picture containing ground, building&#10;&#10;Description automatically generated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696651" y="1466496"/>
            <a:ext cx="2729777" cy="2047333"/>
          </a:xfrm>
          <a:prstGeom prst="rect">
            <a:avLst/>
          </a:prstGeom>
        </p:spPr>
      </p:pic>
      <p:pic>
        <p:nvPicPr>
          <p:cNvPr id="9" name="Picture 8" descr="A picture containing outdoor, building, ground, sky&#10;&#10;Description automatically generated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3659767"/>
            <a:ext cx="3206877" cy="2405158"/>
          </a:xfrm>
          <a:prstGeom prst="rect">
            <a:avLst/>
          </a:prstGeom>
        </p:spPr>
      </p:pic>
      <p:pic>
        <p:nvPicPr>
          <p:cNvPr id="11" name="Picture 10" descr="A close up of a white fence&#10;&#10;Description automatically generated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rot="5400000">
            <a:off x="3060591" y="3970809"/>
            <a:ext cx="2488335" cy="1866252"/>
          </a:xfrm>
          <a:prstGeom prst="rect">
            <a:avLst/>
          </a:prstGeom>
        </p:spPr>
      </p:pic>
      <p:pic>
        <p:nvPicPr>
          <p:cNvPr id="13" name="Picture 12" descr="A lit up city at night&#10;&#10;Description automatically generated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426428" y="3689675"/>
            <a:ext cx="3032041" cy="22740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8601572" y="3810890"/>
            <a:ext cx="3528625" cy="2031599"/>
          </a:xfrm>
          <a:prstGeom prst="rect">
            <a:avLst/>
          </a:prstGeom>
        </p:spPr>
      </p:pic>
      <p:pic>
        <p:nvPicPr>
          <p:cNvPr id="17" name="Picture 16" descr="A group of people standing next to a stadium&#10;&#10;Description automatically generated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480732" y="1452757"/>
            <a:ext cx="3091608" cy="2061072"/>
          </a:xfrm>
          <a:prstGeom prst="rect">
            <a:avLst/>
          </a:prstGeom>
        </p:spPr>
      </p:pic>
      <p:pic>
        <p:nvPicPr>
          <p:cNvPr id="19" name="Picture 18" descr="A large stadium&#10;&#10;Description automatically generated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601572" y="1452757"/>
            <a:ext cx="3590428" cy="20238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37134" y="6323949"/>
            <a:ext cx="411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Dibangun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precast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tribun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7098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EE1D63-244C-4A2B-AED8-4E5E52678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27" y="1269211"/>
            <a:ext cx="11340000" cy="3161382"/>
          </a:xfrm>
        </p:spPr>
        <p:txBody>
          <a:bodyPr>
            <a:no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Kementerian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Pekerjaan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Umum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telah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menggagas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visi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Indonesia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berbasis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manufaktur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sejak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2013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mencapai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Tujuan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GB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mewujudkan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struktur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usaha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GB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kukuh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andal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berdaya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saing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tinggi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 </a:t>
            </a:r>
            <a:r>
              <a:rPr lang="en-GB" sz="20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</a:t>
            </a:r>
            <a:r>
              <a:rPr lang="en-GB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Jasa</a:t>
            </a:r>
            <a:r>
              <a:rPr lang="en-GB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GB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GB" sz="20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berkualitas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pracetak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prategang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berbasis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manufaktur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sejak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awal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pembangunan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Indonesia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sudah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menunjukkan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perannya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menghasilkan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kualitas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pekerjaan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infrastruktur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baik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cepat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ekonomis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berkelanjutan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Langkah-langkah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implementasi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baik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dari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kebijakan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maupun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regulasi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telah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dimulai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sejak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2014 dan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telah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mengalami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progress yang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signifikan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khususnya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pracetak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prategang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Rencana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lanjutan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tahun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2019-2024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telah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disusun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Renstra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Kemen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PU PR,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namun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adanya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pandemi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Covid-19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maka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beberapa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penyesuaian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harus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dilakukan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mempunyai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karakter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untuk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cocok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pada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kebutuhan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pelaksanaan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masa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pandemi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serta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masa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endParaRPr lang="en-US" sz="2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Link &amp; Match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Perguruan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Tinggi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sangat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perlu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diperlukan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agar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meningkatkan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kemampuan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melakukan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inovasi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diapresiasi</a:t>
            </a:r>
            <a:r>
              <a:rPr lang="en-US" sz="2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pasar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437138-81ED-4DB0-8109-FB61EA266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510574"/>
            <a:ext cx="11340000" cy="291819"/>
          </a:xfrm>
        </p:spPr>
        <p:txBody>
          <a:bodyPr>
            <a:normAutofit fontScale="90000"/>
          </a:bodyPr>
          <a:lstStyle/>
          <a:p>
            <a:r>
              <a:rPr lang="en-US" dirty="0"/>
              <a:t>I. </a:t>
            </a:r>
            <a:r>
              <a:rPr lang="en-US" dirty="0" err="1"/>
              <a:t>Pendahuluan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752263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Bangunan</a:t>
            </a:r>
            <a:r>
              <a:rPr lang="en-US" dirty="0"/>
              <a:t> Air</a:t>
            </a:r>
            <a:endParaRPr lang="en-GB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E356C82-30E7-48D6-85DE-8F73989463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73" y="1622066"/>
            <a:ext cx="6623693" cy="471381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905AAA1-04F4-43D4-8C72-70337B80A7E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5163" y="938035"/>
            <a:ext cx="3221923" cy="120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6C8F6358-379D-4EA9-80A9-2275486A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3022" y="2607145"/>
            <a:ext cx="1524064" cy="152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0AAF2561-F23E-4663-B525-9C8E75388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5163" y="2607145"/>
            <a:ext cx="1524017" cy="152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EFDA9EE-7BE5-4445-80D0-CADE9108B390}"/>
              </a:ext>
            </a:extLst>
          </p:cNvPr>
          <p:cNvSpPr txBox="1"/>
          <p:nvPr/>
        </p:nvSpPr>
        <p:spPr>
          <a:xfrm>
            <a:off x="7642477" y="2173232"/>
            <a:ext cx="2897747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13" b="1" dirty="0" err="1"/>
              <a:t>Bendung</a:t>
            </a:r>
            <a:r>
              <a:rPr lang="en-US" sz="1013" b="1" dirty="0"/>
              <a:t> di </a:t>
            </a:r>
            <a:r>
              <a:rPr lang="en-US" sz="1013" b="1" dirty="0" err="1"/>
              <a:t>Majalengka</a:t>
            </a:r>
            <a:r>
              <a:rPr lang="en-US" sz="1013" b="1" dirty="0"/>
              <a:t> </a:t>
            </a:r>
            <a:r>
              <a:rPr lang="en-US" sz="1013" b="1" dirty="0" err="1"/>
              <a:t>Jawa</a:t>
            </a:r>
            <a:r>
              <a:rPr lang="en-US" sz="1013" b="1" dirty="0"/>
              <a:t> Barat </a:t>
            </a:r>
            <a:r>
              <a:rPr lang="en-US" sz="1013" b="1" dirty="0" err="1"/>
              <a:t>dan</a:t>
            </a:r>
            <a:endParaRPr lang="id-ID" sz="1013" b="1" dirty="0"/>
          </a:p>
          <a:p>
            <a:pPr algn="ctr"/>
            <a:r>
              <a:rPr lang="en-US" sz="1013" b="1" dirty="0"/>
              <a:t>Rip Rap di Balikpapan Kalimantan </a:t>
            </a:r>
            <a:r>
              <a:rPr lang="en-US" sz="1013" b="1" dirty="0" err="1"/>
              <a:t>Timur</a:t>
            </a:r>
            <a:endParaRPr lang="id-ID" sz="1013" b="1" dirty="0"/>
          </a:p>
        </p:txBody>
      </p:sp>
      <p:pic>
        <p:nvPicPr>
          <p:cNvPr id="23" name="Picture 2" descr="C:\a - PROJECT 2014\PPI\scan0015.jpg">
            <a:extLst>
              <a:ext uri="{FF2B5EF4-FFF2-40B4-BE49-F238E27FC236}">
                <a16:creationId xmlns:a16="http://schemas.microsoft.com/office/drawing/2014/main" id="{993F73D1-D0D5-4D5F-B2EC-669576DDAD2F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8910" y="4783727"/>
            <a:ext cx="2341498" cy="125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a - PROJECT 2014\PPI\scan0014.jpg">
            <a:extLst>
              <a:ext uri="{FF2B5EF4-FFF2-40B4-BE49-F238E27FC236}">
                <a16:creationId xmlns:a16="http://schemas.microsoft.com/office/drawing/2014/main" id="{B41B4757-C0D7-4432-99A6-4E17F47FE80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8322" y="4626136"/>
            <a:ext cx="2570579" cy="1413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161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Precast Jalan 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71954A-C5AD-4B95-9DC7-EB7E62561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25" y="1280362"/>
            <a:ext cx="11456224" cy="376076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C9EBDE0-9B26-4C59-B14A-1FD762B3A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743" y="5076551"/>
            <a:ext cx="2171700" cy="160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CONCEDO EVGS IDE\Documents\Seminar 2013\IAPPI\Beton Elemenindo\IMG-20130311-12595.jpg">
            <a:extLst>
              <a:ext uri="{FF2B5EF4-FFF2-40B4-BE49-F238E27FC236}">
                <a16:creationId xmlns:a16="http://schemas.microsoft.com/office/drawing/2014/main" id="{D06BAD86-439C-40FF-9FD2-3350AD872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0061" y="5041126"/>
            <a:ext cx="2286000" cy="1714500"/>
          </a:xfrm>
          <a:prstGeom prst="rect">
            <a:avLst/>
          </a:prstGeom>
          <a:noFill/>
        </p:spPr>
      </p:pic>
      <p:pic>
        <p:nvPicPr>
          <p:cNvPr id="9" name="Picture 8" descr="Bjr Cikampek">
            <a:extLst>
              <a:ext uri="{FF2B5EF4-FFF2-40B4-BE49-F238E27FC236}">
                <a16:creationId xmlns:a16="http://schemas.microsoft.com/office/drawing/2014/main" id="{C53836F8-0726-4244-8707-2CF699582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lum bright="20000" contrast="-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470" y="5116861"/>
            <a:ext cx="2000250" cy="156170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" name="Picture 10" descr="http://2.bp.blogspot.com/-NWhS6ZmMPFU/URMwBOto_EI/AAAAAAAAALE/rtIaToHsD9I/s1600/Pagar+Beton+4.jpg">
            <a:extLst>
              <a:ext uri="{FF2B5EF4-FFF2-40B4-BE49-F238E27FC236}">
                <a16:creationId xmlns:a16="http://schemas.microsoft.com/office/drawing/2014/main" id="{25D5E143-D8D3-462A-AA60-12411B08C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418" y="5076551"/>
            <a:ext cx="2133600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3134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789" y="274809"/>
            <a:ext cx="8969928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III Sejarah </a:t>
            </a:r>
            <a:r>
              <a:rPr lang="en-US" sz="3200" b="1" dirty="0" err="1"/>
              <a:t>Perkembangan</a:t>
            </a:r>
            <a:r>
              <a:rPr lang="en-US" sz="3200" b="1" dirty="0"/>
              <a:t> – Indonesia – IAPPI &amp; AP3I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524000"/>
            <a:ext cx="6781800" cy="4572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id-ID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2200" y="149424"/>
            <a:ext cx="350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PROFIL AP3I &amp; KAPASITAS ANGGOTA</a:t>
            </a:r>
            <a:endParaRPr lang="en-US" sz="14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6875444"/>
              </p:ext>
            </p:extLst>
          </p:nvPr>
        </p:nvGraphicFramePr>
        <p:xfrm>
          <a:off x="389937" y="1356849"/>
          <a:ext cx="6392563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1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9978">
                <a:tc>
                  <a:txBody>
                    <a:bodyPr/>
                    <a:lstStyle/>
                    <a:p>
                      <a:pPr algn="ctr"/>
                      <a:r>
                        <a:rPr lang="id-ID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Tahun</a:t>
                      </a:r>
                      <a:r>
                        <a:rPr lang="en-US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id-ID" sz="16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Kapasitas Produksi (Ton/Tahun)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Jumlah Pabrik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b="1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Usulan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84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24.566.513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</a:t>
                      </a:r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algn="l" fontAlgn="b"/>
                      <a:r>
                        <a:rPr lang="id-ID" sz="1600" b="1" i="0" u="none" strike="noStrike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Kapasitas pada tahun 2024 tergantung pada rencana proyek PUPR dan proyek investasi lainnya.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84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25.325.469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84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rgbClr val="7B4DD7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rgbClr val="7B4DD7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26.776.333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rgbClr val="7B4DD7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63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84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rgbClr val="0066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rgbClr val="0066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34.422.455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rgbClr val="0066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846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d-ID" sz="1600" b="1" i="0" u="none" strike="noStrike" dirty="0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  <a:sym typeface="+mn-ea"/>
                        </a:rPr>
                        <a:t>36.764.647</a:t>
                      </a:r>
                      <a:endParaRPr lang="en-US" sz="1600" b="1" i="0" u="none" strike="noStrike" dirty="0">
                        <a:solidFill>
                          <a:srgbClr val="0070C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rgbClr val="0070C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846"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201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id-ID" sz="1600" b="1" i="0" u="none" strike="noStrike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42.679.659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d-ID" sz="1600" b="1" i="0" u="none" strike="noStrike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id-ID" sz="1600" b="1" i="0" u="none" strike="noStrike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15695">
                <a:tc gridSpan="3">
                  <a:txBody>
                    <a:bodyPr/>
                    <a:lstStyle/>
                    <a:p>
                      <a:pPr algn="l" fontAlgn="b"/>
                      <a:r>
                        <a:rPr lang="fi-FI" sz="1600" b="1" i="0" u="none" strike="noStrike" dirty="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Target Pesimis 2024 (Kenaikan Kapasitas 5% Per tahun ) : 48 jt Ton Per tahun.</a:t>
                      </a:r>
                      <a:endParaRPr lang="id-ID" sz="1600" b="1" i="0" u="none" strike="noStrike" dirty="0">
                        <a:solidFill>
                          <a:srgbClr val="0000C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 fontAlgn="b"/>
                      <a:endParaRPr lang="id-ID" sz="1600" b="1" i="0" u="none" strike="noStrike" dirty="0">
                        <a:solidFill>
                          <a:srgbClr val="0000C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l" fontAlgn="b"/>
                      <a:r>
                        <a:rPr lang="fi-FI" sz="1600" b="1" i="0" u="none" strike="noStrike" dirty="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Target Optimis 2024 (Kenaikan Kapasitas 2% Per tahun) : 40 jt Ton Per tahun.</a:t>
                      </a:r>
                      <a:endParaRPr lang="id-ID" sz="1600" b="1" i="0" u="none" strike="noStrike" dirty="0">
                        <a:solidFill>
                          <a:srgbClr val="0000C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d-ID" sz="1600" b="1" i="0" u="none" strike="noStrike" dirty="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Catatan :</a:t>
                      </a:r>
                    </a:p>
                    <a:p>
                      <a:pPr algn="l" fontAlgn="b"/>
                      <a:r>
                        <a:rPr lang="id-ID" sz="1600" b="1" i="0" u="none" strike="noStrike" dirty="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Setiap </a:t>
                      </a:r>
                      <a:r>
                        <a:rPr lang="fi-FI" sz="1600" b="1" i="0" u="none" strike="noStrike" dirty="0">
                          <a:solidFill>
                            <a:srgbClr val="0000CC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Kenaikan Kapasitas 1 Juta Ton memerlukan investasi +/- Rp. 400 Miliar.</a:t>
                      </a:r>
                      <a:endParaRPr lang="id-ID" sz="1600" b="1" i="0" u="none" strike="noStrike" dirty="0">
                        <a:solidFill>
                          <a:srgbClr val="0000C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itle 1"/>
          <p:cNvSpPr txBox="1"/>
          <p:nvPr/>
        </p:nvSpPr>
        <p:spPr>
          <a:xfrm>
            <a:off x="2286000" y="5257800"/>
            <a:ext cx="761103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d-ID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Kapasitas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Terpakai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2019 : 24.581.469 ton (64,64 %)</a:t>
            </a:r>
          </a:p>
        </p:txBody>
      </p:sp>
      <p:graphicFrame>
        <p:nvGraphicFramePr>
          <p:cNvPr id="8" name="Chart 2">
            <a:extLst>
              <a:ext uri="{FF2B5EF4-FFF2-40B4-BE49-F238E27FC236}">
                <a16:creationId xmlns:a16="http://schemas.microsoft.com/office/drawing/2014/main" id="{11293EF5-65B1-449E-AAB4-5132ECDB3D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716141"/>
              </p:ext>
            </p:extLst>
          </p:nvPr>
        </p:nvGraphicFramePr>
        <p:xfrm>
          <a:off x="6941889" y="2169037"/>
          <a:ext cx="4593939" cy="3012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37</a:t>
            </a:r>
            <a:endParaRPr sz="1600" b="1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382000" cy="1143000"/>
          </a:xfrm>
        </p:spPr>
        <p:txBody>
          <a:bodyPr>
            <a:noAutofit/>
          </a:bodyPr>
          <a:lstStyle/>
          <a:p>
            <a:r>
              <a:rPr lang="en-US" sz="2800" b="1" dirty="0"/>
              <a:t>III Sejarah </a:t>
            </a:r>
            <a:r>
              <a:rPr lang="en-US" sz="2800" b="1" dirty="0" err="1"/>
              <a:t>Perkembangan</a:t>
            </a:r>
            <a:r>
              <a:rPr lang="en-US" sz="2800" b="1" dirty="0"/>
              <a:t> – Indonesia – IAPPI &amp; AP3I</a:t>
            </a:r>
            <a:br>
              <a:rPr lang="en-US" sz="2800" b="1" dirty="0"/>
            </a:br>
            <a:r>
              <a:rPr lang="id-ID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Peta Produksi dan Distribusi Produk Beton Pracetak</a:t>
            </a:r>
            <a:endParaRPr 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524000"/>
            <a:ext cx="6781800" cy="45720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id-ID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2200" y="149424"/>
            <a:ext cx="350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PROFIL AP3I &amp; KAPASITAS ANGGOTA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0" t="10699" r="4912" b="14697"/>
          <a:stretch>
            <a:fillRect/>
          </a:stretch>
        </p:blipFill>
        <p:spPr bwMode="auto">
          <a:xfrm>
            <a:off x="2423592" y="1551856"/>
            <a:ext cx="7488832" cy="294394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423592" y="4572000"/>
          <a:ext cx="7711008" cy="1905000"/>
        </p:xfrm>
        <a:graphic>
          <a:graphicData uri="http://schemas.openxmlformats.org/drawingml/2006/table">
            <a:tbl>
              <a:tblPr/>
              <a:tblGrid>
                <a:gridCol w="3822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05000">
                <a:tc>
                  <a:txBody>
                    <a:bodyPr/>
                    <a:lstStyle/>
                    <a:p>
                      <a:pPr marL="228600" indent="-228600">
                        <a:lnSpc>
                          <a:spcPts val="126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3"/>
                        </a:rPr>
                        <a:t>Sumatera</a:t>
                      </a:r>
                      <a:r>
                        <a:rPr lang="id-ID" sz="1200" u="none" strike="noStrike" kern="0" baseline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3"/>
                        </a:rPr>
                        <a:t> Utar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3"/>
                        </a:rPr>
                        <a:t>a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(3 Pabrik</a:t>
                      </a:r>
                      <a:r>
                        <a:rPr lang="id-ID" sz="1200" u="none" strike="noStrike" kern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KP 1.420.141 Ton/Th) </a:t>
                      </a:r>
                    </a:p>
                    <a:p>
                      <a:pPr marL="228600" indent="-228600">
                        <a:lnSpc>
                          <a:spcPts val="126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4"/>
                        </a:rPr>
                        <a:t>R i a u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(2 Pabrik</a:t>
                      </a:r>
                      <a:r>
                        <a:rPr lang="id-ID" sz="1200" u="none" strike="noStrike" kern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KP 865.359 Ton/Th)</a:t>
                      </a:r>
                    </a:p>
                    <a:p>
                      <a:pPr marL="228600" indent="-228600">
                        <a:lnSpc>
                          <a:spcPts val="126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baseline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5"/>
                        </a:rPr>
                        <a:t>Sumatera Barat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 Pabrik</a:t>
                      </a:r>
                      <a:r>
                        <a:rPr lang="id-ID" sz="1200" u="none" strike="noStrike" kern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KP 95.545 Ton/Th)</a:t>
                      </a:r>
                    </a:p>
                    <a:p>
                      <a:pPr marL="228600" indent="-228600">
                        <a:lnSpc>
                          <a:spcPts val="126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AutoNum type="arabicPeriod" startAt="3"/>
                      </a:pP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6"/>
                        </a:rPr>
                        <a:t>Sumatera Selatan</a:t>
                      </a:r>
                      <a:r>
                        <a:rPr lang="id-ID" sz="1200" u="none" strike="noStrike" kern="0" baseline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(3 Pabrik</a:t>
                      </a:r>
                      <a:r>
                        <a:rPr lang="id-ID" sz="1200" u="none" strike="noStrike" kern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KP 1.165.266 Ton/Th)</a:t>
                      </a:r>
                    </a:p>
                    <a:p>
                      <a:pPr marL="228600" indent="-228600">
                        <a:lnSpc>
                          <a:spcPts val="126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AutoNum type="arabicPeriod" startAt="3"/>
                      </a:pP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7"/>
                        </a:rPr>
                        <a:t>Lampung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(3 Pabrik</a:t>
                      </a:r>
                      <a:r>
                        <a:rPr lang="id-ID" sz="1200" u="none" strike="noStrike" kern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KP 1.209.572 Ton/Th)</a:t>
                      </a:r>
                    </a:p>
                    <a:p>
                      <a:pPr marL="228600" indent="-228600">
                        <a:lnSpc>
                          <a:spcPts val="126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AutoNum type="arabicPeriod" startAt="3"/>
                      </a:pP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8"/>
                        </a:rPr>
                        <a:t>Banten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(9 Pabrik</a:t>
                      </a:r>
                      <a:r>
                        <a:rPr lang="id-ID" sz="1200" u="none" strike="noStrike" kern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KP 4.058.691 Ton/Th)</a:t>
                      </a:r>
                      <a:endParaRPr lang="id-ID" sz="1200" u="none" strike="noStrike" kern="1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228600" indent="-228600">
                        <a:lnSpc>
                          <a:spcPts val="126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9"/>
                        </a:rPr>
                        <a:t>    DKI akarta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(3 Pabrik</a:t>
                      </a:r>
                      <a:r>
                        <a:rPr lang="id-ID" sz="1200" u="none" strike="noStrike" kern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KP 1.781.671 Ton/Th)</a:t>
                      </a:r>
                      <a:endParaRPr lang="id-ID" sz="1200" u="none" kern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lnSpc>
                          <a:spcPts val="126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0"/>
                        </a:rPr>
                        <a:t>    Jawa</a:t>
                      </a:r>
                      <a:r>
                        <a:rPr lang="id-ID" sz="1200" u="none" strike="noStrike" kern="0" baseline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0"/>
                        </a:rPr>
                        <a:t> Barat</a:t>
                      </a:r>
                      <a:r>
                        <a:rPr lang="id-ID" sz="1200" u="none" strike="noStrike" kern="0" baseline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(30 Pabrik KP 16.006.751 Ton/Th)</a:t>
                      </a:r>
                      <a:endParaRPr lang="id-ID" sz="1200" u="none" strike="noStrike" kern="0" dirty="0">
                        <a:solidFill>
                          <a:srgbClr val="333333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hlinkClick r:id="rId11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6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d-ID" sz="1200" u="non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 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2"/>
                        </a:rPr>
                        <a:t>Jawa Tengah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kern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id-ID" sz="1200" u="none" strike="noStrike" kern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 Pabrik KP 1.316.056 Ton/Th) </a:t>
                      </a:r>
                    </a:p>
                    <a:p>
                      <a:pPr>
                        <a:lnSpc>
                          <a:spcPts val="126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d-ID" sz="1200" u="none" strike="noStrike" kern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3"/>
                        </a:rPr>
                        <a:t>    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3"/>
                        </a:rPr>
                        <a:t>DI Yogyakarta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 pabrik KP 782.105 Ton/Th)</a:t>
                      </a:r>
                      <a:endParaRPr lang="id-ID" sz="1200" u="none" strike="noStrike" kern="0" dirty="0">
                        <a:solidFill>
                          <a:srgbClr val="333333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hlinkClick r:id="" action="ppaction://noactio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6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" action="ppaction://noaction"/>
                        </a:rPr>
                        <a:t>7.</a:t>
                      </a:r>
                      <a:r>
                        <a:rPr lang="id-ID" sz="1200" u="none" strike="noStrike" kern="0" baseline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1"/>
                        </a:rPr>
                        <a:t> J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1"/>
                        </a:rPr>
                        <a:t>awa Timur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(13</a:t>
                      </a:r>
                      <a:r>
                        <a:rPr lang="id-ID" sz="1200" u="none" kern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Pabrik KP 6.239.722 Ton/Th)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4"/>
                        </a:rPr>
                        <a:t> </a:t>
                      </a:r>
                      <a:endParaRPr lang="id-ID" sz="1200" u="none" kern="140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26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4"/>
                        </a:rPr>
                        <a:t>    B a l i 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 Pabrik KP 36.772 Ton/Th)</a:t>
                      </a:r>
                      <a:endParaRPr lang="id-ID" sz="1200" u="none" strike="noStrike" kern="0" dirty="0">
                        <a:solidFill>
                          <a:srgbClr val="333333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hlinkClick r:id="" action="ppaction://noaction"/>
                      </a:endParaRPr>
                    </a:p>
                    <a:p>
                      <a:pPr>
                        <a:lnSpc>
                          <a:spcPts val="1265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" action="ppaction://noaction"/>
                        </a:rPr>
                        <a:t>    Nusatenggara Barat 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(2 Pabrik</a:t>
                      </a:r>
                      <a:r>
                        <a:rPr lang="id-ID" sz="1200" u="none" strike="noStrike" kern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KP 31.412 Ton/Th)</a:t>
                      </a:r>
                      <a:br>
                        <a:rPr lang="id-ID" sz="1200" u="non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id-ID" sz="1200" u="non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 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5"/>
                        </a:rPr>
                        <a:t>Sulawesi Utara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 Pabrik</a:t>
                      </a:r>
                      <a:r>
                        <a:rPr lang="id-ID" sz="1200" u="none" strike="noStrike" kern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KP 108.720 Ton/Th)</a:t>
                      </a:r>
                      <a:br>
                        <a:rPr lang="id-ID" sz="1200" u="non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id-ID" sz="1200" u="non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6"/>
                        </a:rPr>
                        <a:t>Sulawesi Selatan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 Pabrik</a:t>
                      </a:r>
                      <a:r>
                        <a:rPr lang="id-ID" sz="1200" u="none" strike="noStrike" kern="0" baseline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KP 439.925 Ton/Th)</a:t>
                      </a:r>
                      <a:br>
                        <a:rPr lang="id-ID" sz="1200" u="non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id-ID" sz="1200" u="non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</a:t>
                      </a:r>
                      <a:r>
                        <a:rPr lang="id-ID" sz="1200" u="none" strike="noStrike" kern="0" dirty="0">
                          <a:solidFill>
                            <a:srgbClr val="333333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hlinkClick r:id="rId17"/>
                        </a:rPr>
                        <a:t>Sulawesi Tenggara</a:t>
                      </a:r>
                      <a:r>
                        <a:rPr lang="id-ID" sz="1200" u="none" strike="noStrike" kern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(1 Pabrik KP 73.725 Ton/Th)</a:t>
                      </a:r>
                      <a:endParaRPr lang="id-ID" sz="1200" u="none" kern="140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38</a:t>
            </a:r>
            <a:endParaRPr sz="16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205" y="499388"/>
            <a:ext cx="11790534" cy="64507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3200" dirty="0"/>
              <a:t>III. SEJARAH PERKEMBANGAN</a:t>
            </a:r>
            <a:endParaRPr lang="en-US" sz="3200" b="1" dirty="0"/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252248" y="190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9288E87-C882-144F-AF0F-A0DE3CB06A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" y="1477432"/>
            <a:ext cx="5648960" cy="233680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52C05C6-C109-1B42-8C05-9EE8C83D4A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92" y="4011013"/>
            <a:ext cx="3026244" cy="179275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6352F991-15E9-0B45-9209-50D65F1FAF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809" y="3993911"/>
            <a:ext cx="3151925" cy="1809851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78913B5F-12C9-1247-8AF1-451EDBEFC7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095" y="1413384"/>
            <a:ext cx="2482850" cy="423672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C530E864-F0B9-B945-8A8D-F732C31817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794" y="1305383"/>
            <a:ext cx="2687164" cy="55335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03E68CE-9AD0-B441-A557-6F155AF3FC0A}"/>
              </a:ext>
            </a:extLst>
          </p:cNvPr>
          <p:cNvSpPr txBox="1"/>
          <p:nvPr/>
        </p:nvSpPr>
        <p:spPr>
          <a:xfrm>
            <a:off x="613108" y="5989280"/>
            <a:ext cx="738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Pelatihan dan </a:t>
            </a:r>
            <a:r>
              <a:rPr lang="en-US" dirty="0" err="1"/>
              <a:t>Sertifikasi</a:t>
            </a:r>
            <a:r>
              <a:rPr lang="en-US" dirty="0"/>
              <a:t> Ahli Teknik Jembatan </a:t>
            </a:r>
            <a:r>
              <a:rPr lang="en-US" dirty="0" err="1"/>
              <a:t>dimulai</a:t>
            </a:r>
            <a:r>
              <a:rPr lang="en-US" dirty="0"/>
              <a:t> </a:t>
            </a:r>
            <a:r>
              <a:rPr lang="en-US" dirty="0" err="1"/>
              <a:t>tanggal</a:t>
            </a:r>
            <a:r>
              <a:rPr lang="en-US" dirty="0"/>
              <a:t> 3 April 2018</a:t>
            </a:r>
          </a:p>
        </p:txBody>
      </p:sp>
    </p:spTree>
    <p:extLst>
      <p:ext uri="{BB962C8B-B14F-4D97-AF65-F5344CB8AC3E}">
        <p14:creationId xmlns:p14="http://schemas.microsoft.com/office/powerpoint/2010/main" val="3655995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357C-DA5D-4234-A750-21BB90D2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38" y="365125"/>
            <a:ext cx="11750169" cy="1325563"/>
          </a:xfrm>
        </p:spPr>
        <p:txBody>
          <a:bodyPr/>
          <a:lstStyle/>
          <a:p>
            <a:r>
              <a:rPr lang="en-US" b="1" dirty="0"/>
              <a:t>III Sejarah </a:t>
            </a:r>
            <a:r>
              <a:rPr lang="en-US" b="1" dirty="0" err="1"/>
              <a:t>Perkembangan</a:t>
            </a:r>
            <a:r>
              <a:rPr lang="en-US" b="1" dirty="0"/>
              <a:t> – Indonesia – IAPPI &amp; AP3I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162E1C-038A-4F76-947E-E7CDA59802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838" y="1858297"/>
            <a:ext cx="3252019" cy="4589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7DDE92-8866-47CE-903A-7E5C094E20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9898" y="1858297"/>
            <a:ext cx="3290565" cy="4589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3901EC-9A4F-4244-A9D0-3F550E8CC9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7006" y="1858297"/>
            <a:ext cx="3139010" cy="4589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53A4F2-C2C1-49EB-A71E-D1A474AFF2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2606" y="1858297"/>
            <a:ext cx="3206521" cy="4589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0EA824-05E4-45FE-8D57-66D36A7D9156}"/>
              </a:ext>
            </a:extLst>
          </p:cNvPr>
          <p:cNvSpPr txBox="1"/>
          <p:nvPr/>
        </p:nvSpPr>
        <p:spPr>
          <a:xfrm>
            <a:off x="6331789" y="4646762"/>
            <a:ext cx="2996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IAPPI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diberi</a:t>
            </a:r>
            <a:r>
              <a:rPr lang="en-US" dirty="0"/>
              <a:t> </a:t>
            </a:r>
            <a:r>
              <a:rPr lang="en-US" dirty="0" err="1"/>
              <a:t>wewenang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Validasi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Verifikasi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 (VVA) </a:t>
            </a:r>
            <a:r>
              <a:rPr lang="en-US" dirty="0" err="1"/>
              <a:t>oleh</a:t>
            </a:r>
            <a:r>
              <a:rPr lang="en-US" dirty="0"/>
              <a:t> LPJKN </a:t>
            </a:r>
            <a:r>
              <a:rPr lang="en-US" dirty="0" err="1"/>
              <a:t>sejak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6250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357C-DA5D-4234-A750-21BB90D29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0" y="365125"/>
            <a:ext cx="11847444" cy="1325563"/>
          </a:xfrm>
        </p:spPr>
        <p:txBody>
          <a:bodyPr/>
          <a:lstStyle/>
          <a:p>
            <a:r>
              <a:rPr lang="en-US" b="1" dirty="0"/>
              <a:t>III Sejarah </a:t>
            </a:r>
            <a:r>
              <a:rPr lang="en-US" b="1" dirty="0" err="1"/>
              <a:t>Perkembangan</a:t>
            </a:r>
            <a:r>
              <a:rPr lang="en-US" b="1" dirty="0"/>
              <a:t> – Indonesia – IAPPI &amp; AP3I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C6C0EE-120B-4BC9-B572-30F72D45D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32" y="1570703"/>
            <a:ext cx="4291781" cy="460626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Sertifikat</a:t>
            </a:r>
            <a:r>
              <a:rPr lang="en-US" dirty="0"/>
              <a:t> Tenaga Ahli </a:t>
            </a:r>
            <a:r>
              <a:rPr lang="en-US" dirty="0" err="1"/>
              <a:t>Pracetak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Prategang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IAPPI</a:t>
            </a:r>
          </a:p>
          <a:p>
            <a:pPr lvl="1"/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punya</a:t>
            </a:r>
            <a:r>
              <a:rPr lang="en-US" dirty="0"/>
              <a:t> SKA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Asosiasi</a:t>
            </a:r>
            <a:r>
              <a:rPr lang="en-US" dirty="0"/>
              <a:t> Lain (yang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spesialis</a:t>
            </a:r>
            <a:r>
              <a:rPr lang="en-US" dirty="0"/>
              <a:t> di </a:t>
            </a:r>
            <a:r>
              <a:rPr lang="en-US" dirty="0" err="1"/>
              <a:t>bidang</a:t>
            </a:r>
            <a:r>
              <a:rPr lang="en-US" dirty="0"/>
              <a:t> </a:t>
            </a:r>
            <a:r>
              <a:rPr lang="en-US" dirty="0" err="1"/>
              <a:t>pracetak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prategang</a:t>
            </a:r>
            <a:r>
              <a:rPr lang="en-US" dirty="0"/>
              <a:t>, </a:t>
            </a:r>
            <a:r>
              <a:rPr lang="en-US" dirty="0" err="1"/>
              <a:t>jika</a:t>
            </a:r>
            <a:r>
              <a:rPr lang="en-US" dirty="0"/>
              <a:t> level </a:t>
            </a:r>
            <a:r>
              <a:rPr lang="en-US" dirty="0" err="1"/>
              <a:t>sama</a:t>
            </a:r>
            <a:r>
              <a:rPr lang="en-US" dirty="0"/>
              <a:t>,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diterbit</a:t>
            </a:r>
            <a:r>
              <a:rPr lang="en-US" dirty="0"/>
              <a:t> SKA </a:t>
            </a:r>
            <a:r>
              <a:rPr lang="en-US" dirty="0" err="1"/>
              <a:t>Pendamping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mengikuti</a:t>
            </a:r>
            <a:r>
              <a:rPr lang="en-US" dirty="0"/>
              <a:t> </a:t>
            </a:r>
            <a:r>
              <a:rPr lang="en-US" dirty="0" err="1"/>
              <a:t>pelatihan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ingin</a:t>
            </a:r>
            <a:r>
              <a:rPr lang="en-US" dirty="0"/>
              <a:t> naik grade,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</a:t>
            </a:r>
            <a:r>
              <a:rPr lang="en-US" dirty="0" err="1"/>
              <a:t>diterbitkan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mengikuti</a:t>
            </a:r>
            <a:r>
              <a:rPr lang="en-US" dirty="0"/>
              <a:t> </a:t>
            </a:r>
            <a:r>
              <a:rPr lang="en-US" dirty="0" err="1"/>
              <a:t>pelatihan</a:t>
            </a:r>
            <a:r>
              <a:rPr lang="en-US" dirty="0"/>
              <a:t>/</a:t>
            </a:r>
            <a:r>
              <a:rPr lang="en-US" dirty="0" err="1"/>
              <a:t>bimbingan</a:t>
            </a:r>
            <a:r>
              <a:rPr lang="en-US" dirty="0"/>
              <a:t> </a:t>
            </a:r>
            <a:r>
              <a:rPr lang="en-US" dirty="0" err="1"/>
              <a:t>teknis</a:t>
            </a:r>
            <a:r>
              <a:rPr lang="en-US" dirty="0"/>
              <a:t>/PPB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uji</a:t>
            </a:r>
            <a:r>
              <a:rPr lang="en-US" dirty="0"/>
              <a:t> </a:t>
            </a:r>
            <a:r>
              <a:rPr lang="en-US" dirty="0" err="1"/>
              <a:t>kompetensi</a:t>
            </a:r>
            <a:endParaRPr lang="en-US" dirty="0"/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BF372DEC-45D9-40B8-8425-880DDE4F59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92499" y="1009215"/>
            <a:ext cx="2286000" cy="3200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5247FC-682E-4A8C-9B21-442052B1D9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13392" y="3499426"/>
            <a:ext cx="2424547" cy="3200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364711-E88D-4643-945D-F9394918DB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962759" y="981562"/>
            <a:ext cx="2353918" cy="3342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0E4406-DBAA-48A4-9427-3125A93BBD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8436" y="3887353"/>
            <a:ext cx="3373949" cy="237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296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28" y="365125"/>
            <a:ext cx="11700344" cy="1325563"/>
          </a:xfrm>
        </p:spPr>
        <p:txBody>
          <a:bodyPr/>
          <a:lstStyle/>
          <a:p>
            <a:r>
              <a:rPr lang="en-US" b="1" dirty="0"/>
              <a:t>III Sejarah </a:t>
            </a:r>
            <a:r>
              <a:rPr lang="en-US" b="1" dirty="0" err="1"/>
              <a:t>Perkembangan</a:t>
            </a:r>
            <a:r>
              <a:rPr lang="en-US" b="1" dirty="0"/>
              <a:t> – Indonesia – IAPPI &amp; AP3I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d-ID" b="1" dirty="0">
                <a:solidFill>
                  <a:srgbClr val="FF3300"/>
                </a:solidFill>
              </a:rPr>
              <a:t>Saat ini jumlah anggota  IAPPI berjumlah </a:t>
            </a:r>
            <a:r>
              <a:rPr lang="en-US" b="1" dirty="0">
                <a:solidFill>
                  <a:srgbClr val="FF3300"/>
                </a:solidFill>
              </a:rPr>
              <a:t>2700</a:t>
            </a:r>
            <a:r>
              <a:rPr lang="id-ID" b="1" dirty="0">
                <a:solidFill>
                  <a:srgbClr val="FF3300"/>
                </a:solidFill>
              </a:rPr>
              <a:t> orang </a:t>
            </a:r>
            <a:r>
              <a:rPr lang="en-US" b="1" dirty="0">
                <a:solidFill>
                  <a:srgbClr val="FF3300"/>
                </a:solidFill>
              </a:rPr>
              <a:t>yang </a:t>
            </a:r>
            <a:r>
              <a:rPr lang="en-US" b="1" dirty="0" err="1">
                <a:solidFill>
                  <a:srgbClr val="FF3300"/>
                </a:solidFill>
              </a:rPr>
              <a:t>sudah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lewat</a:t>
            </a:r>
            <a:r>
              <a:rPr lang="en-US" b="1" dirty="0">
                <a:solidFill>
                  <a:srgbClr val="FF3300"/>
                </a:solidFill>
              </a:rPr>
              <a:t> proses </a:t>
            </a:r>
            <a:r>
              <a:rPr lang="en-US" b="1" dirty="0" err="1">
                <a:solidFill>
                  <a:srgbClr val="FF3300"/>
                </a:solidFill>
              </a:rPr>
              <a:t>pelatihan</a:t>
            </a:r>
            <a:r>
              <a:rPr lang="en-US" b="1" dirty="0">
                <a:solidFill>
                  <a:srgbClr val="FF3300"/>
                </a:solidFill>
              </a:rPr>
              <a:t>/</a:t>
            </a:r>
            <a:r>
              <a:rPr lang="en-US" b="1" dirty="0" err="1">
                <a:solidFill>
                  <a:srgbClr val="FF3300"/>
                </a:solidFill>
              </a:rPr>
              <a:t>bimbingan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teknis</a:t>
            </a:r>
            <a:r>
              <a:rPr lang="en-US" b="1" dirty="0">
                <a:solidFill>
                  <a:srgbClr val="FF3300"/>
                </a:solidFill>
              </a:rPr>
              <a:t>/PPB </a:t>
            </a:r>
            <a:r>
              <a:rPr lang="en-US" b="1" dirty="0" err="1">
                <a:solidFill>
                  <a:srgbClr val="FF3300"/>
                </a:solidFill>
              </a:rPr>
              <a:t>dan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sertifikasi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id-ID" b="1" dirty="0">
                <a:solidFill>
                  <a:srgbClr val="FF3300"/>
                </a:solidFill>
              </a:rPr>
              <a:t>dengan profil sebagai berikut :</a:t>
            </a:r>
          </a:p>
          <a:p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347" y="3211359"/>
            <a:ext cx="5475966" cy="328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Chart 1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8582" y="3211359"/>
            <a:ext cx="5096889" cy="328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99AA33-A791-4AE7-A743-759697F48235}"/>
              </a:ext>
            </a:extLst>
          </p:cNvPr>
          <p:cNvSpPr/>
          <p:nvPr/>
        </p:nvSpPr>
        <p:spPr>
          <a:xfrm>
            <a:off x="11077591" y="6488668"/>
            <a:ext cx="1114409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8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Slide </a:t>
            </a:r>
            <a:fld id="{A042DE37-7395-461A-B064-893810AE18B5}" type="slidenum">
              <a:rPr lang="en-AU" alt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47</a:t>
            </a:fld>
            <a:endParaRPr lang="en-AU" altLang="en-US" sz="18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27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355BBAD-7B4C-4401-8574-E96FB11B79E9}"/>
              </a:ext>
            </a:extLst>
          </p:cNvPr>
          <p:cNvGraphicFramePr/>
          <p:nvPr/>
        </p:nvGraphicFramePr>
        <p:xfrm>
          <a:off x="2032000" y="12107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FA111C76-B926-4293-A2F6-54910D5F64CC}"/>
              </a:ext>
            </a:extLst>
          </p:cNvPr>
          <p:cNvSpPr txBox="1">
            <a:spLocks noChangeArrowheads="1"/>
          </p:cNvSpPr>
          <p:nvPr/>
        </p:nvSpPr>
        <p:spPr>
          <a:xfrm>
            <a:off x="842963" y="228600"/>
            <a:ext cx="10972800" cy="1106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/>
              <a:t>III Sejarah </a:t>
            </a:r>
            <a:r>
              <a:rPr lang="en-US" sz="2800" b="1" dirty="0" err="1"/>
              <a:t>Perkembangan</a:t>
            </a:r>
            <a:r>
              <a:rPr lang="en-US" sz="2800" b="1" dirty="0"/>
              <a:t> – Indonesia – IAPPI &amp; AP3I</a:t>
            </a:r>
            <a:endParaRPr lang="en-AU" sz="28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92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11796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III. Sejarah </a:t>
            </a:r>
            <a:r>
              <a:rPr lang="en-US" sz="4000" b="1" dirty="0" err="1"/>
              <a:t>Perkembangan</a:t>
            </a:r>
            <a:r>
              <a:rPr lang="en-US" sz="4000" b="1" dirty="0"/>
              <a:t> – Indonesia – IAPPI &amp; AP3I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372138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Industri</a:t>
            </a:r>
            <a:r>
              <a:rPr lang="en-US" dirty="0"/>
              <a:t> 4.0 pada </a:t>
            </a:r>
            <a:r>
              <a:rPr lang="en-US" dirty="0" err="1"/>
              <a:t>Industri</a:t>
            </a:r>
            <a:r>
              <a:rPr lang="en-US" dirty="0"/>
              <a:t> </a:t>
            </a:r>
            <a:r>
              <a:rPr lang="en-US" dirty="0" err="1"/>
              <a:t>Konstruksi</a:t>
            </a:r>
            <a:endParaRPr lang="en-US" dirty="0"/>
          </a:p>
          <a:p>
            <a:pPr lvl="1"/>
            <a:r>
              <a:rPr lang="id-ID" dirty="0"/>
              <a:t>Industri konstruksi nasional adalah salah satu penyumbang PDB terbesar di Indonesia</a:t>
            </a:r>
            <a:r>
              <a:rPr lang="en-US" dirty="0"/>
              <a:t> (10.76%, </a:t>
            </a:r>
            <a:r>
              <a:rPr lang="en-US" dirty="0" err="1"/>
              <a:t>sekarang</a:t>
            </a:r>
            <a:r>
              <a:rPr lang="en-US" dirty="0"/>
              <a:t> No.4)</a:t>
            </a:r>
            <a:endParaRPr lang="id-ID" dirty="0"/>
          </a:p>
          <a:p>
            <a:pPr lvl="1"/>
            <a:r>
              <a:rPr lang="id-ID" dirty="0"/>
              <a:t>Kontribusi dalam pembangunan sangat besar, terutama dalam percepatan pembangunan infrastruktur 2014-2019</a:t>
            </a:r>
          </a:p>
          <a:p>
            <a:pPr lvl="1"/>
            <a:r>
              <a:rPr lang="id-ID" dirty="0"/>
              <a:t>Industri konstruksi Indonesia sedang bertransformasi dari “konvensional” ke ”manufaktur”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Industri</a:t>
            </a:r>
            <a:r>
              <a:rPr lang="en-US" dirty="0">
                <a:sym typeface="Wingdings" panose="05000000000000000000" pitchFamily="2" charset="2"/>
              </a:rPr>
              <a:t> 4.0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id-ID" dirty="0"/>
              <a:t>amanat Undang-Undang RI No.02/2017 tentang Jasa Konstruksi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/>
              <a:t>C</a:t>
            </a:r>
            <a:r>
              <a:rPr lang="id-ID" dirty="0"/>
              <a:t>ore</a:t>
            </a:r>
            <a:r>
              <a:rPr lang="en-US" dirty="0"/>
              <a:t> : </a:t>
            </a:r>
            <a:r>
              <a:rPr lang="en-US" dirty="0" err="1"/>
              <a:t>Rantai</a:t>
            </a:r>
            <a:r>
              <a:rPr lang="en-US" dirty="0"/>
              <a:t> </a:t>
            </a:r>
            <a:r>
              <a:rPr lang="en-US" dirty="0" err="1"/>
              <a:t>Pasok</a:t>
            </a:r>
            <a:r>
              <a:rPr lang="en-US" dirty="0"/>
              <a:t>, BIM, Digital Economy, Artificial Intelligent, Big Data, Robotic, </a:t>
            </a:r>
            <a:r>
              <a:rPr lang="en-US" dirty="0" err="1"/>
              <a:t>Disruptif</a:t>
            </a:r>
            <a:endParaRPr lang="id-ID" dirty="0"/>
          </a:p>
          <a:p>
            <a:pPr lvl="1"/>
            <a:r>
              <a:rPr lang="en-US" dirty="0"/>
              <a:t>Kementerian </a:t>
            </a:r>
            <a:r>
              <a:rPr lang="en-US" dirty="0" err="1"/>
              <a:t>Pekerjaan</a:t>
            </a:r>
            <a:r>
              <a:rPr lang="en-US" dirty="0"/>
              <a:t> </a:t>
            </a:r>
            <a:r>
              <a:rPr lang="en-US" dirty="0" err="1"/>
              <a:t>Umum</a:t>
            </a:r>
            <a:r>
              <a:rPr lang="en-US" dirty="0"/>
              <a:t> dan </a:t>
            </a:r>
            <a:r>
              <a:rPr lang="en-US" dirty="0" err="1"/>
              <a:t>Perumahan</a:t>
            </a:r>
            <a:r>
              <a:rPr lang="en-US" dirty="0"/>
              <a:t> Rakyat </a:t>
            </a:r>
            <a:r>
              <a:rPr lang="en-US" dirty="0" err="1"/>
              <a:t>diamanatkan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pembina</a:t>
            </a:r>
            <a:r>
              <a:rPr lang="en-US" dirty="0"/>
              <a:t> </a:t>
            </a:r>
            <a:r>
              <a:rPr lang="en-US" dirty="0" err="1"/>
              <a:t>konstruksi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GB" dirty="0" err="1"/>
              <a:t>mewujudkan</a:t>
            </a:r>
            <a:r>
              <a:rPr lang="en-GB" dirty="0"/>
              <a:t> </a:t>
            </a:r>
            <a:r>
              <a:rPr lang="en-GB" dirty="0" err="1"/>
              <a:t>struktur</a:t>
            </a:r>
            <a:r>
              <a:rPr lang="en-GB" dirty="0"/>
              <a:t> </a:t>
            </a:r>
            <a:r>
              <a:rPr lang="en-GB" dirty="0" err="1"/>
              <a:t>usaha</a:t>
            </a:r>
            <a:r>
              <a:rPr lang="en-GB" dirty="0"/>
              <a:t> yang </a:t>
            </a:r>
            <a:r>
              <a:rPr lang="en-GB" dirty="0" err="1"/>
              <a:t>kukuh</a:t>
            </a:r>
            <a:r>
              <a:rPr lang="en-GB" dirty="0"/>
              <a:t>, </a:t>
            </a:r>
            <a:r>
              <a:rPr lang="en-GB" dirty="0" err="1"/>
              <a:t>andal</a:t>
            </a:r>
            <a:r>
              <a:rPr lang="en-GB" dirty="0"/>
              <a:t>, </a:t>
            </a:r>
            <a:r>
              <a:rPr lang="en-GB" dirty="0" err="1"/>
              <a:t>berdaya</a:t>
            </a:r>
            <a:r>
              <a:rPr lang="en-GB" dirty="0"/>
              <a:t> </a:t>
            </a:r>
            <a:r>
              <a:rPr lang="en-GB" dirty="0" err="1"/>
              <a:t>saing</a:t>
            </a:r>
            <a:r>
              <a:rPr lang="en-GB" dirty="0"/>
              <a:t> </a:t>
            </a:r>
            <a:r>
              <a:rPr lang="en-GB" dirty="0" err="1"/>
              <a:t>tinggi</a:t>
            </a:r>
            <a:r>
              <a:rPr lang="en-GB" dirty="0"/>
              <a:t>, dan </a:t>
            </a:r>
            <a:r>
              <a:rPr lang="en-GB" b="1" u="sng" dirty="0" err="1"/>
              <a:t>hasil</a:t>
            </a:r>
            <a:r>
              <a:rPr lang="en-GB" b="1" u="sng" dirty="0"/>
              <a:t> </a:t>
            </a:r>
            <a:r>
              <a:rPr lang="en-GB" b="1" u="sng" dirty="0" err="1"/>
              <a:t>Jasa</a:t>
            </a:r>
            <a:r>
              <a:rPr lang="en-GB" b="1" u="sng" dirty="0"/>
              <a:t> </a:t>
            </a:r>
            <a:r>
              <a:rPr lang="en-GB" b="1" u="sng" dirty="0" err="1"/>
              <a:t>Konstruksi</a:t>
            </a:r>
            <a:r>
              <a:rPr lang="en-GB" b="1" u="sng" dirty="0"/>
              <a:t> yang </a:t>
            </a:r>
            <a:r>
              <a:rPr lang="en-GB" b="1" u="sng" dirty="0" err="1"/>
              <a:t>berkualitas</a:t>
            </a:r>
            <a:endParaRPr lang="en-US" b="1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48E28-9585-4D8C-A6EC-F59934AC15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2607" y="1875958"/>
            <a:ext cx="4172487" cy="4218643"/>
          </a:xfrm>
          <a:prstGeom prst="rect">
            <a:avLst/>
          </a:prstGeom>
        </p:spPr>
      </p:pic>
      <p:sp>
        <p:nvSpPr>
          <p:cNvPr id="6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36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2334923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6104" y="0"/>
            <a:ext cx="3992294" cy="6871044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391940" y="1579490"/>
            <a:ext cx="3666753" cy="3551349"/>
          </a:xfrm>
          <a:prstGeom prst="roundRect">
            <a:avLst/>
          </a:prstGeom>
          <a:solidFill>
            <a:schemeClr val="bg1">
              <a:lumMod val="85000"/>
              <a:alpha val="78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Konstruksi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Konvensional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dengan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kemajuan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sudah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mulai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ditinggalkan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karena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memiliki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kekurangan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dari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aspek</a:t>
            </a:r>
            <a:r>
              <a:rPr lang="en-US" dirty="0">
                <a:solidFill>
                  <a:schemeClr val="tx1"/>
                </a:solidFill>
              </a:rPr>
              <a:t> :</a:t>
            </a:r>
          </a:p>
          <a:p>
            <a:pPr marL="342900" indent="-342900" algn="just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Mutu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‘</a:t>
            </a:r>
            <a:r>
              <a:rPr lang="en-US" dirty="0" err="1">
                <a:solidFill>
                  <a:schemeClr val="tx1"/>
                </a:solidFill>
              </a:rPr>
              <a:t>Konsisten</a:t>
            </a:r>
            <a:r>
              <a:rPr lang="en-US" dirty="0">
                <a:solidFill>
                  <a:schemeClr val="tx1"/>
                </a:solidFill>
              </a:rPr>
              <a:t>’ </a:t>
            </a:r>
            <a:r>
              <a:rPr lang="en-US" dirty="0" err="1">
                <a:solidFill>
                  <a:schemeClr val="tx1"/>
                </a:solidFill>
              </a:rPr>
              <a:t>akibat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faktor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cuaca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pengerjaan</a:t>
            </a:r>
            <a:r>
              <a:rPr lang="en-US" dirty="0">
                <a:solidFill>
                  <a:schemeClr val="tx1"/>
                </a:solidFill>
              </a:rPr>
              <a:t> on site.</a:t>
            </a:r>
          </a:p>
          <a:p>
            <a:pPr marL="342900" indent="-342900" algn="just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Limbah</a:t>
            </a:r>
            <a:r>
              <a:rPr lang="en-US" dirty="0">
                <a:solidFill>
                  <a:schemeClr val="tx1"/>
                </a:solidFill>
              </a:rPr>
              <a:t> / Waste </a:t>
            </a:r>
            <a:r>
              <a:rPr lang="en-US" dirty="0" err="1">
                <a:solidFill>
                  <a:schemeClr val="tx1"/>
                </a:solidFill>
              </a:rPr>
              <a:t>Konstruksi</a:t>
            </a:r>
            <a:r>
              <a:rPr lang="en-US" dirty="0">
                <a:solidFill>
                  <a:schemeClr val="tx1"/>
                </a:solidFill>
              </a:rPr>
              <a:t> yang </a:t>
            </a:r>
            <a:r>
              <a:rPr lang="en-US" dirty="0" err="1">
                <a:solidFill>
                  <a:schemeClr val="tx1"/>
                </a:solidFill>
              </a:rPr>
              <a:t>banyak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 algn="just"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Site </a:t>
            </a:r>
            <a:r>
              <a:rPr lang="en-US" dirty="0" err="1">
                <a:solidFill>
                  <a:schemeClr val="tx1"/>
                </a:solidFill>
              </a:rPr>
              <a:t>Konstruksi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Kotor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 algn="just">
              <a:buAutoNum type="arabicPeriod"/>
            </a:pPr>
            <a:r>
              <a:rPr lang="en-US" dirty="0" err="1">
                <a:solidFill>
                  <a:schemeClr val="tx1"/>
                </a:solidFill>
              </a:rPr>
              <a:t>Waktu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Pengerjaan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lebih</a:t>
            </a:r>
            <a:r>
              <a:rPr lang="en-US" dirty="0">
                <a:solidFill>
                  <a:schemeClr val="tx1"/>
                </a:solidFill>
              </a:rPr>
              <a:t> lama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70" y="375727"/>
            <a:ext cx="6783198" cy="67056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I. PENDAHULUAN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802" y="989275"/>
            <a:ext cx="9372600" cy="448310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KONSTRUKSI ON SITE / INSITU (KONVENSIONAL)</a:t>
            </a:r>
          </a:p>
        </p:txBody>
      </p:sp>
      <p:pic>
        <p:nvPicPr>
          <p:cNvPr id="4" name="Picture 3" descr="C:\Documents and Settings\Hairul\Desktop\Disertasi\Foto\IMG_0549.JPG">
            <a:extLst>
              <a:ext uri="{FF2B5EF4-FFF2-40B4-BE49-F238E27FC236}">
                <a16:creationId xmlns:a16="http://schemas.microsoft.com/office/drawing/2014/main" id="{1BBD9F46-026B-43EF-B71C-A0F0EEE3A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3267" y="1579490"/>
            <a:ext cx="26416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Documents and Settings\Hairul\Desktop\Disertasi\Foto\DSC00668.JPG">
            <a:extLst>
              <a:ext uri="{FF2B5EF4-FFF2-40B4-BE49-F238E27FC236}">
                <a16:creationId xmlns:a16="http://schemas.microsoft.com/office/drawing/2014/main" id="{3FB8B208-C3CA-44F5-90F3-C7FC4F38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5948" y="1579490"/>
            <a:ext cx="2743200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Documents and Settings\Hairul\Desktop\Disertasi\Foto\03112009017.jpg">
            <a:extLst>
              <a:ext uri="{FF2B5EF4-FFF2-40B4-BE49-F238E27FC236}">
                <a16:creationId xmlns:a16="http://schemas.microsoft.com/office/drawing/2014/main" id="{1B90F8A5-2D91-4536-A69B-58E90E042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3816" y="3781883"/>
            <a:ext cx="2743200" cy="1943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Documents and Settings\Hairul\Desktop\Disertasi\Foto\04122009053.jpg">
            <a:extLst>
              <a:ext uri="{FF2B5EF4-FFF2-40B4-BE49-F238E27FC236}">
                <a16:creationId xmlns:a16="http://schemas.microsoft.com/office/drawing/2014/main" id="{2026CF07-F4A3-4BA7-A10A-611144F31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267" y="3810046"/>
            <a:ext cx="2641600" cy="1943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503" y="2969061"/>
            <a:ext cx="2044521" cy="1625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4367" y="5753146"/>
                <a:ext cx="7443240" cy="827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Contoh</a:t>
                </a:r>
                <a:r>
                  <a:rPr lang="en-US" dirty="0"/>
                  <a:t> : </a:t>
                </a:r>
                <a:r>
                  <a:rPr lang="en-US" dirty="0" err="1"/>
                  <a:t>Rusun</a:t>
                </a:r>
                <a:r>
                  <a:rPr lang="en-US" dirty="0"/>
                  <a:t> 3 </a:t>
                </a:r>
                <a:r>
                  <a:rPr lang="en-US" dirty="0" err="1"/>
                  <a:t>lantai</a:t>
                </a:r>
                <a:r>
                  <a:rPr lang="en-US" dirty="0"/>
                  <a:t> total </a:t>
                </a:r>
                <a:r>
                  <a:rPr lang="en-US" dirty="0" err="1"/>
                  <a:t>luas</a:t>
                </a:r>
                <a:r>
                  <a:rPr lang="en-US" dirty="0"/>
                  <a:t> 2500 m², </a:t>
                </a:r>
                <a:r>
                  <a:rPr lang="en-US" dirty="0" err="1"/>
                  <a:t>dengan</a:t>
                </a:r>
                <a:r>
                  <a:rPr lang="en-US" dirty="0"/>
                  <a:t> </a:t>
                </a:r>
                <a:r>
                  <a:rPr lang="en-US" dirty="0" err="1"/>
                  <a:t>durasi</a:t>
                </a:r>
                <a:r>
                  <a:rPr lang="en-US" dirty="0"/>
                  <a:t> </a:t>
                </a:r>
                <a:r>
                  <a:rPr lang="en-US" dirty="0" err="1"/>
                  <a:t>kontrak</a:t>
                </a:r>
                <a:r>
                  <a:rPr lang="en-US" dirty="0"/>
                  <a:t> 6 </a:t>
                </a:r>
                <a:r>
                  <a:rPr lang="en-US" dirty="0" err="1"/>
                  <a:t>bulan</a:t>
                </a:r>
                <a:r>
                  <a:rPr lang="en-US" dirty="0"/>
                  <a:t>.</a:t>
                </a:r>
              </a:p>
              <a:p>
                <a:r>
                  <a:rPr lang="en-US" dirty="0" err="1">
                    <a:solidFill>
                      <a:srgbClr val="FF0000"/>
                    </a:solidFill>
                  </a:rPr>
                  <a:t>Kapasitas</a:t>
                </a:r>
                <a:r>
                  <a:rPr lang="en-US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2500 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²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6 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𝑏𝑢𝑙𝑎𝑛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25 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h𝑎𝑟𝑖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𝑏𝑢𝑙𝑎𝑛</m:t>
                        </m:r>
                      </m:den>
                    </m:f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= 17 m²/</a:t>
                </a:r>
                <a:r>
                  <a:rPr lang="en-US" dirty="0" err="1">
                    <a:solidFill>
                      <a:srgbClr val="FF0000"/>
                    </a:solidFill>
                  </a:rPr>
                  <a:t>hari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67" y="5753146"/>
                <a:ext cx="7443240" cy="827855"/>
              </a:xfrm>
              <a:prstGeom prst="rect">
                <a:avLst/>
              </a:prstGeom>
              <a:blipFill rotWithShape="0">
                <a:blip r:embed="rId8"/>
                <a:stretch>
                  <a:fillRect l="-655" t="-4412" b="-3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>
            <a:stCxn id="4" idx="3"/>
          </p:cNvCxnSpPr>
          <p:nvPr/>
        </p:nvCxnSpPr>
        <p:spPr>
          <a:xfrm>
            <a:off x="2854867" y="2570090"/>
            <a:ext cx="127689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6" idx="0"/>
          </p:cNvCxnSpPr>
          <p:nvPr/>
        </p:nvCxnSpPr>
        <p:spPr>
          <a:xfrm>
            <a:off x="4131763" y="2570090"/>
            <a:ext cx="1" cy="398971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649987" y="3436012"/>
            <a:ext cx="0" cy="249356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141309" y="3665970"/>
            <a:ext cx="1521393" cy="488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131763" y="5130839"/>
            <a:ext cx="1276896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6" idx="2"/>
          </p:cNvCxnSpPr>
          <p:nvPr/>
        </p:nvCxnSpPr>
        <p:spPr>
          <a:xfrm flipV="1">
            <a:off x="4131763" y="4594704"/>
            <a:ext cx="1" cy="53613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473951" y="3674126"/>
            <a:ext cx="0" cy="249356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457839" y="3651643"/>
            <a:ext cx="1635551" cy="2248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4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13073787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567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Regulasi</a:t>
            </a:r>
            <a:r>
              <a:rPr lang="en-US" dirty="0"/>
              <a:t> </a:t>
            </a:r>
            <a:r>
              <a:rPr lang="en-US" dirty="0" err="1"/>
              <a:t>Turunan</a:t>
            </a:r>
            <a:r>
              <a:rPr lang="en-US" dirty="0"/>
              <a:t> UU No. 2 </a:t>
            </a:r>
            <a:r>
              <a:rPr lang="en-US" dirty="0" err="1"/>
              <a:t>tahun</a:t>
            </a:r>
            <a:r>
              <a:rPr lang="en-US" dirty="0"/>
              <a:t> 2017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Jasa</a:t>
            </a:r>
            <a:r>
              <a:rPr lang="en-US" dirty="0"/>
              <a:t> </a:t>
            </a:r>
            <a:r>
              <a:rPr lang="en-US" dirty="0" err="1"/>
              <a:t>Konstruksi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8" y="687167"/>
            <a:ext cx="3732331" cy="50257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1734" y="5857378"/>
            <a:ext cx="2234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PP No. 22 </a:t>
            </a:r>
            <a:r>
              <a:rPr lang="en-US" dirty="0" err="1"/>
              <a:t>Tahun</a:t>
            </a:r>
            <a:r>
              <a:rPr lang="en-US" dirty="0"/>
              <a:t>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3BF03B-0EA9-47A0-841B-8406035EFB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150093" y="1755211"/>
            <a:ext cx="5064057" cy="3316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F2DFE-E099-4811-9D47-035139AA07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022356" y="1905813"/>
            <a:ext cx="5082566" cy="30179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441B2B-382D-496E-93CA-9D9330173C63}"/>
              </a:ext>
            </a:extLst>
          </p:cNvPr>
          <p:cNvSpPr txBox="1"/>
          <p:nvPr/>
        </p:nvSpPr>
        <p:spPr>
          <a:xfrm>
            <a:off x="3784749" y="5888599"/>
            <a:ext cx="329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Permen</a:t>
            </a:r>
            <a:r>
              <a:rPr lang="en-US" dirty="0"/>
              <a:t> PUPR No. 14 </a:t>
            </a:r>
            <a:r>
              <a:rPr lang="en-US" dirty="0" err="1"/>
              <a:t>Tahun</a:t>
            </a:r>
            <a:r>
              <a:rPr lang="en-US" dirty="0"/>
              <a:t>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09452-FE77-4377-92A8-F3873009BEDB}"/>
              </a:ext>
            </a:extLst>
          </p:cNvPr>
          <p:cNvSpPr txBox="1"/>
          <p:nvPr/>
        </p:nvSpPr>
        <p:spPr>
          <a:xfrm>
            <a:off x="7411643" y="5888599"/>
            <a:ext cx="329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Permen</a:t>
            </a:r>
            <a:r>
              <a:rPr lang="en-US" dirty="0"/>
              <a:t> PUPR No. 10 </a:t>
            </a:r>
            <a:r>
              <a:rPr lang="en-US" dirty="0" err="1"/>
              <a:t>Tahun</a:t>
            </a:r>
            <a:r>
              <a:rPr lang="en-US" dirty="0"/>
              <a:t>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47C8DD-B2A9-4522-956D-6836B72D4F20}"/>
              </a:ext>
            </a:extLst>
          </p:cNvPr>
          <p:cNvSpPr txBox="1"/>
          <p:nvPr/>
        </p:nvSpPr>
        <p:spPr>
          <a:xfrm>
            <a:off x="362104" y="6259715"/>
            <a:ext cx="11467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Regulasi</a:t>
            </a:r>
            <a:r>
              <a:rPr lang="en-US" dirty="0"/>
              <a:t> yang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disusun</a:t>
            </a:r>
            <a:r>
              <a:rPr lang="en-US" dirty="0"/>
              <a:t> </a:t>
            </a:r>
            <a:r>
              <a:rPr lang="en-US" dirty="0" err="1"/>
              <a:t>berdasarkan</a:t>
            </a:r>
            <a:r>
              <a:rPr lang="en-US" dirty="0"/>
              <a:t> </a:t>
            </a:r>
            <a:r>
              <a:rPr lang="en-US" dirty="0" err="1"/>
              <a:t>amanat</a:t>
            </a:r>
            <a:r>
              <a:rPr lang="en-US" dirty="0"/>
              <a:t> UU No.2 </a:t>
            </a:r>
            <a:r>
              <a:rPr lang="en-US" dirty="0" err="1"/>
              <a:t>tahun</a:t>
            </a:r>
            <a:r>
              <a:rPr lang="en-US" dirty="0"/>
              <a:t> 2017 dam PP No. 22 </a:t>
            </a:r>
            <a:r>
              <a:rPr lang="en-US" dirty="0" err="1"/>
              <a:t>tahun</a:t>
            </a:r>
            <a:r>
              <a:rPr lang="en-US" dirty="0"/>
              <a:t> 2020 </a:t>
            </a:r>
            <a:r>
              <a:rPr lang="en-US" dirty="0" err="1"/>
              <a:t>adalah</a:t>
            </a:r>
            <a:r>
              <a:rPr lang="en-US" dirty="0"/>
              <a:t>                     </a:t>
            </a:r>
            <a:r>
              <a:rPr lang="en-US" dirty="0" err="1"/>
              <a:t>Permen</a:t>
            </a:r>
            <a:r>
              <a:rPr lang="en-US" dirty="0"/>
              <a:t> PU PR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Rantai</a:t>
            </a:r>
            <a:r>
              <a:rPr lang="en-US" dirty="0"/>
              <a:t> </a:t>
            </a:r>
            <a:r>
              <a:rPr lang="en-US" dirty="0" err="1"/>
              <a:t>Pasok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2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III. SEJARAH PERKEMBANGAN IAPPI &amp; AP3I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646" y="1374450"/>
            <a:ext cx="11092060" cy="1225267"/>
          </a:xfrm>
        </p:spPr>
        <p:txBody>
          <a:bodyPr>
            <a:normAutofit/>
          </a:bodyPr>
          <a:lstStyle/>
          <a:p>
            <a:r>
              <a:rPr lang="en-US" sz="1600" dirty="0"/>
              <a:t>Pada </a:t>
            </a:r>
            <a:r>
              <a:rPr lang="en-US" sz="1600" dirty="0" err="1"/>
              <a:t>tanggal</a:t>
            </a:r>
            <a:r>
              <a:rPr lang="en-US" sz="1600" dirty="0"/>
              <a:t> 4 September 2020, </a:t>
            </a:r>
            <a:r>
              <a:rPr lang="en-US" sz="1600" dirty="0" err="1"/>
              <a:t>lewat</a:t>
            </a:r>
            <a:r>
              <a:rPr lang="en-US" sz="1600" dirty="0"/>
              <a:t> </a:t>
            </a:r>
            <a:r>
              <a:rPr lang="en-US" sz="1600" dirty="0" err="1"/>
              <a:t>Kepmen</a:t>
            </a:r>
            <a:r>
              <a:rPr lang="en-US" sz="1600" dirty="0"/>
              <a:t> PU PR Np. 1410/KPTS/M/2020, IAPPI </a:t>
            </a:r>
            <a:r>
              <a:rPr lang="en-US" sz="1600" dirty="0" err="1"/>
              <a:t>sudah</a:t>
            </a:r>
            <a:r>
              <a:rPr lang="en-US" sz="1600" dirty="0"/>
              <a:t> </a:t>
            </a:r>
            <a:r>
              <a:rPr lang="en-US" sz="1600" dirty="0" err="1"/>
              <a:t>terakreditasi</a:t>
            </a:r>
            <a:r>
              <a:rPr lang="en-US" sz="1600" dirty="0"/>
              <a:t> </a:t>
            </a:r>
            <a:r>
              <a:rPr lang="en-US" sz="1600" dirty="0" err="1"/>
              <a:t>sebagai</a:t>
            </a:r>
            <a:r>
              <a:rPr lang="en-US" sz="1600" dirty="0"/>
              <a:t> </a:t>
            </a:r>
            <a:r>
              <a:rPr lang="en-US" sz="1600" dirty="0" err="1"/>
              <a:t>Asosiasi</a:t>
            </a:r>
            <a:r>
              <a:rPr lang="en-US" sz="1600" dirty="0"/>
              <a:t> </a:t>
            </a:r>
            <a:r>
              <a:rPr lang="en-US" sz="1600" dirty="0" err="1"/>
              <a:t>Profesi</a:t>
            </a:r>
            <a:r>
              <a:rPr lang="en-US" sz="1600" dirty="0"/>
              <a:t> </a:t>
            </a:r>
            <a:r>
              <a:rPr lang="en-US" sz="1600" dirty="0" err="1"/>
              <a:t>Jasa</a:t>
            </a:r>
            <a:r>
              <a:rPr lang="en-US" sz="1600" dirty="0"/>
              <a:t> </a:t>
            </a:r>
            <a:r>
              <a:rPr lang="en-US" sz="1600" dirty="0" err="1"/>
              <a:t>Konstruksi</a:t>
            </a:r>
            <a:r>
              <a:rPr lang="en-US" sz="1600" dirty="0"/>
              <a:t> </a:t>
            </a:r>
            <a:r>
              <a:rPr lang="en-US" sz="1600" dirty="0" err="1"/>
              <a:t>Umum</a:t>
            </a:r>
            <a:r>
              <a:rPr lang="en-US" sz="1600" dirty="0"/>
              <a:t> </a:t>
            </a:r>
            <a:r>
              <a:rPr lang="en-US" sz="1600" dirty="0" err="1"/>
              <a:t>tidak</a:t>
            </a:r>
            <a:r>
              <a:rPr lang="en-US" sz="1600" dirty="0"/>
              <a:t> </a:t>
            </a:r>
            <a:r>
              <a:rPr lang="en-US" sz="1600" dirty="0" err="1"/>
              <a:t>bercabang</a:t>
            </a:r>
            <a:r>
              <a:rPr lang="en-US" sz="1600" dirty="0"/>
              <a:t>, </a:t>
            </a:r>
            <a:r>
              <a:rPr lang="en-US" sz="1600" dirty="0" err="1"/>
              <a:t>sedangkan</a:t>
            </a:r>
            <a:r>
              <a:rPr lang="en-US" sz="1600" dirty="0"/>
              <a:t> </a:t>
            </a:r>
            <a:r>
              <a:rPr lang="en-US" sz="1600" dirty="0" err="1"/>
              <a:t>Asosiasi</a:t>
            </a:r>
            <a:r>
              <a:rPr lang="en-US" sz="1600" dirty="0"/>
              <a:t> Perusahaan </a:t>
            </a:r>
            <a:r>
              <a:rPr lang="en-US" sz="1600" dirty="0" err="1"/>
              <a:t>Pracetak</a:t>
            </a:r>
            <a:r>
              <a:rPr lang="en-US" sz="1600" dirty="0"/>
              <a:t> dan </a:t>
            </a:r>
            <a:r>
              <a:rPr lang="en-US" sz="1600" dirty="0" err="1"/>
              <a:t>Prategang</a:t>
            </a:r>
            <a:r>
              <a:rPr lang="en-US" sz="1600" dirty="0"/>
              <a:t> Indonesia (AP3I) </a:t>
            </a:r>
            <a:r>
              <a:rPr lang="en-US" sz="1600" dirty="0" err="1"/>
              <a:t>terakreditasi</a:t>
            </a:r>
            <a:r>
              <a:rPr lang="en-US" sz="1600" dirty="0"/>
              <a:t> </a:t>
            </a:r>
            <a:r>
              <a:rPr lang="en-US" sz="1600" dirty="0" err="1"/>
              <a:t>sebagai</a:t>
            </a:r>
            <a:r>
              <a:rPr lang="en-US" sz="1600" dirty="0"/>
              <a:t> </a:t>
            </a:r>
            <a:r>
              <a:rPr lang="en-US" sz="1600" dirty="0" err="1"/>
              <a:t>Asosiasi</a:t>
            </a:r>
            <a:r>
              <a:rPr lang="en-US" sz="1600" dirty="0"/>
              <a:t> </a:t>
            </a:r>
            <a:r>
              <a:rPr lang="en-US" sz="1600" dirty="0" err="1"/>
              <a:t>terkait</a:t>
            </a:r>
            <a:r>
              <a:rPr lang="en-US" sz="1600" dirty="0"/>
              <a:t> </a:t>
            </a:r>
            <a:r>
              <a:rPr lang="en-US" sz="1600" dirty="0" err="1"/>
              <a:t>Rantai</a:t>
            </a:r>
            <a:r>
              <a:rPr lang="en-US" sz="1600" dirty="0"/>
              <a:t> </a:t>
            </a:r>
            <a:r>
              <a:rPr lang="en-US" sz="1600" dirty="0" err="1"/>
              <a:t>Pasok</a:t>
            </a:r>
            <a:r>
              <a:rPr lang="en-US" sz="1600" dirty="0"/>
              <a:t> </a:t>
            </a:r>
            <a:r>
              <a:rPr lang="en-US" sz="1600" dirty="0" err="1"/>
              <a:t>Konstruksi</a:t>
            </a:r>
            <a:endParaRPr lang="en-GB" sz="1600" dirty="0"/>
          </a:p>
          <a:p>
            <a:endParaRPr lang="en-GB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765850-5BB4-472E-A7A4-F7BEC84780DA}"/>
              </a:ext>
            </a:extLst>
          </p:cNvPr>
          <p:cNvSpPr/>
          <p:nvPr/>
        </p:nvSpPr>
        <p:spPr>
          <a:xfrm>
            <a:off x="11077591" y="6488668"/>
            <a:ext cx="1114409" cy="369332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8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Slide </a:t>
            </a:r>
            <a:fld id="{A042DE37-7395-461A-B064-893810AE18B5}" type="slidenum">
              <a:rPr lang="en-AU" alt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51</a:t>
            </a:fld>
            <a:endParaRPr lang="en-AU" altLang="en-US" sz="18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0A58BE-0AD7-4894-9713-AA47CFC51447}"/>
              </a:ext>
            </a:extLst>
          </p:cNvPr>
          <p:cNvSpPr txBox="1">
            <a:spLocks/>
          </p:cNvSpPr>
          <p:nvPr/>
        </p:nvSpPr>
        <p:spPr>
          <a:xfrm>
            <a:off x="6453389" y="1173096"/>
            <a:ext cx="5738611" cy="1225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9E8496-F641-429B-B204-105EC5A1EE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557" y="2202224"/>
            <a:ext cx="3252074" cy="4471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68A54D-0782-47F3-A117-E17619938F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0785" y="2135143"/>
            <a:ext cx="4938424" cy="1612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684CB-64EB-41B6-AD4C-233070F734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8040" y="3917679"/>
            <a:ext cx="4031311" cy="257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698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711" y="365125"/>
            <a:ext cx="10933089" cy="1325563"/>
          </a:xfrm>
        </p:spPr>
        <p:txBody>
          <a:bodyPr rtlCol="0">
            <a:normAutofit/>
          </a:bodyPr>
          <a:lstStyle/>
          <a:p>
            <a:r>
              <a:rPr lang="en-US" dirty="0"/>
              <a:t>III. SEJARAH PERKEMBANGAN IAPPI &amp; AP3I</a:t>
            </a:r>
            <a:endParaRPr lang="en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711" y="1428736"/>
            <a:ext cx="10564968" cy="5334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id-ID" sz="1800" dirty="0">
                <a:solidFill>
                  <a:srgbClr val="FF0000"/>
                </a:solidFill>
              </a:rPr>
              <a:t>Indonesia set Plant Certification in National standard </a:t>
            </a:r>
            <a:r>
              <a:rPr lang="en-US" sz="1800" dirty="0" err="1">
                <a:solidFill>
                  <a:srgbClr val="FF0000"/>
                </a:solidFill>
              </a:rPr>
              <a:t>sejak</a:t>
            </a:r>
            <a:r>
              <a:rPr lang="id-ID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SNI 6880:2016 </a:t>
            </a:r>
            <a:r>
              <a:rPr lang="id-ID" sz="1800" dirty="0">
                <a:solidFill>
                  <a:srgbClr val="FF0000"/>
                </a:solidFill>
              </a:rPr>
              <a:t>, </a:t>
            </a:r>
            <a:r>
              <a:rPr lang="en-US" sz="1800" dirty="0" err="1">
                <a:solidFill>
                  <a:srgbClr val="FF0000"/>
                </a:solidFill>
              </a:rPr>
              <a:t>diadopsi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id-ID" sz="1800" dirty="0">
                <a:solidFill>
                  <a:srgbClr val="FF0000"/>
                </a:solidFill>
              </a:rPr>
              <a:t>ACI 301M-10, that must </a:t>
            </a:r>
            <a:r>
              <a:rPr lang="en-US" sz="1800" dirty="0">
                <a:solidFill>
                  <a:srgbClr val="FF0000"/>
                </a:solidFill>
              </a:rPr>
              <a:t>yang </a:t>
            </a:r>
            <a:r>
              <a:rPr lang="en-US" sz="1800" dirty="0" err="1">
                <a:solidFill>
                  <a:srgbClr val="FF0000"/>
                </a:solidFill>
              </a:rPr>
              <a:t>harus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sesuai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dengan</a:t>
            </a:r>
            <a:r>
              <a:rPr lang="id-ID" sz="1800" dirty="0"/>
              <a:t> PCI Plant Certification</a:t>
            </a:r>
            <a:endParaRPr lang="en-US" sz="1800" dirty="0"/>
          </a:p>
        </p:txBody>
      </p:sp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43" y="2390777"/>
            <a:ext cx="2621574" cy="36576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</p:pic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1897" y="2209711"/>
            <a:ext cx="3404089" cy="20574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</p:pic>
      <p:pic>
        <p:nvPicPr>
          <p:cNvPr id="32775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479" y="4370233"/>
            <a:ext cx="3516923" cy="185102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</p:pic>
      <p:sp>
        <p:nvSpPr>
          <p:cNvPr id="32776" name="TextBox 7"/>
          <p:cNvSpPr txBox="1">
            <a:spLocks noChangeArrowheads="1"/>
          </p:cNvSpPr>
          <p:nvPr/>
        </p:nvSpPr>
        <p:spPr bwMode="auto">
          <a:xfrm>
            <a:off x="1429556" y="6268074"/>
            <a:ext cx="103030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Saat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ini</a:t>
            </a:r>
            <a:r>
              <a:rPr lang="en-US" dirty="0">
                <a:solidFill>
                  <a:srgbClr val="FF0000"/>
                </a:solidFill>
              </a:rPr>
              <a:t> AP3I </a:t>
            </a:r>
            <a:r>
              <a:rPr lang="en-US" dirty="0" err="1">
                <a:solidFill>
                  <a:srgbClr val="FF0000"/>
                </a:solidFill>
              </a:rPr>
              <a:t>sedang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mengadopsi</a:t>
            </a:r>
            <a:r>
              <a:rPr lang="en-US" dirty="0">
                <a:solidFill>
                  <a:srgbClr val="FF0000"/>
                </a:solidFill>
              </a:rPr>
              <a:t> Manual PCI Certification </a:t>
            </a:r>
            <a:r>
              <a:rPr lang="en-US" dirty="0"/>
              <a:t>: plant, </a:t>
            </a:r>
            <a:r>
              <a:rPr lang="en-US" dirty="0" err="1"/>
              <a:t>personel</a:t>
            </a:r>
            <a:r>
              <a:rPr lang="en-US" dirty="0"/>
              <a:t>, and product erection</a:t>
            </a:r>
          </a:p>
          <a:p>
            <a:endParaRPr lang="id-ID" dirty="0">
              <a:solidFill>
                <a:srgbClr val="FF0000"/>
              </a:solidFill>
            </a:endParaRPr>
          </a:p>
        </p:txBody>
      </p:sp>
      <p:sp>
        <p:nvSpPr>
          <p:cNvPr id="32777" name="Oval 8"/>
          <p:cNvSpPr>
            <a:spLocks noChangeArrowheads="1"/>
          </p:cNvSpPr>
          <p:nvPr/>
        </p:nvSpPr>
        <p:spPr bwMode="auto">
          <a:xfrm>
            <a:off x="2498502" y="4286265"/>
            <a:ext cx="3657600" cy="12192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id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CF7FC-DFC5-4BB8-A177-D66DC2BA96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382" y="2152807"/>
            <a:ext cx="2914644" cy="411899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1378877-70DA-4A4D-BA0F-AF85EFABF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6758" y="2478492"/>
            <a:ext cx="2708493" cy="347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CCD583-E7E3-4D08-AD2F-4F417BD49148}"/>
              </a:ext>
            </a:extLst>
          </p:cNvPr>
          <p:cNvSpPr/>
          <p:nvPr/>
        </p:nvSpPr>
        <p:spPr>
          <a:xfrm>
            <a:off x="10906125" y="6500119"/>
            <a:ext cx="152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Slide </a:t>
            </a:r>
            <a:fld id="{86ABC942-BE90-4A5B-BA1E-1AFE4B1EB5E8}" type="slidenum">
              <a:rPr lang="en-AU" alt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pPr algn="ctr" eaLnBrk="1" hangingPunct="1">
                <a:spcBef>
                  <a:spcPct val="50000"/>
                </a:spcBef>
              </a:pPr>
              <a:t>52</a:t>
            </a:fld>
            <a:endParaRPr lang="en-AU" altLang="en-US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574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711" y="365125"/>
            <a:ext cx="10933089" cy="1325563"/>
          </a:xfrm>
        </p:spPr>
        <p:txBody>
          <a:bodyPr rtlCol="0">
            <a:normAutofit/>
          </a:bodyPr>
          <a:lstStyle/>
          <a:p>
            <a:r>
              <a:rPr lang="en-US" dirty="0"/>
              <a:t>III. SEJARAH PERKEMBANGAN IAPPI &amp; AP3I</a:t>
            </a:r>
            <a:endParaRPr lang="en-ID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711" y="1428736"/>
            <a:ext cx="10564968" cy="533400"/>
          </a:xfrm>
        </p:spPr>
        <p:txBody>
          <a:bodyPr rtlCol="0">
            <a:noAutofit/>
          </a:bodyPr>
          <a:lstStyle/>
          <a:p>
            <a:r>
              <a:rPr lang="en-US" sz="1800" dirty="0"/>
              <a:t>Manual PCI Certification : plant, </a:t>
            </a:r>
            <a:r>
              <a:rPr lang="en-US" sz="1800" dirty="0" err="1"/>
              <a:t>personel</a:t>
            </a:r>
            <a:r>
              <a:rPr lang="en-US" sz="1800" dirty="0"/>
              <a:t>, and product erection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F2B49-05BC-4EB3-9F8B-9C74C2B759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54" y="1849317"/>
            <a:ext cx="3697683" cy="1956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B7CAA0-D3FD-481F-AACA-212492DCC2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54" y="4128752"/>
            <a:ext cx="3796048" cy="2108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8C6236-74B4-42C0-B1AF-E6803BEA374F}"/>
              </a:ext>
            </a:extLst>
          </p:cNvPr>
          <p:cNvSpPr txBox="1"/>
          <p:nvPr/>
        </p:nvSpPr>
        <p:spPr>
          <a:xfrm>
            <a:off x="4430332" y="1777470"/>
            <a:ext cx="284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QUALITY SYSTEM</a:t>
            </a:r>
            <a:endParaRPr lang="en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1CED4-C27E-4FF3-B742-51696FCDCD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011" y="2109810"/>
            <a:ext cx="4161590" cy="1945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226953-5C22-479D-91F5-2905683CC5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428" y="4258472"/>
            <a:ext cx="4040174" cy="2036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7FA2C-CA55-476B-B6F2-E03C59F115C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023" y="2164920"/>
            <a:ext cx="3977063" cy="1264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CA213D-8E68-4B12-9D80-7A6FEE46EF9B}"/>
              </a:ext>
            </a:extLst>
          </p:cNvPr>
          <p:cNvSpPr txBox="1"/>
          <p:nvPr/>
        </p:nvSpPr>
        <p:spPr>
          <a:xfrm>
            <a:off x="8296575" y="3871021"/>
            <a:ext cx="284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SUMBER DAYA MANUSIA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4BD2B-EA71-4DD6-8E0F-1E2265E35F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628" y="4240353"/>
            <a:ext cx="3631334" cy="203635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D61A679-0FB8-4EC6-9A79-551F640B9F37}"/>
              </a:ext>
            </a:extLst>
          </p:cNvPr>
          <p:cNvSpPr/>
          <p:nvPr/>
        </p:nvSpPr>
        <p:spPr>
          <a:xfrm>
            <a:off x="10906125" y="6500119"/>
            <a:ext cx="152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Slide </a:t>
            </a:r>
            <a:fld id="{86ABC942-BE90-4A5B-BA1E-1AFE4B1EB5E8}" type="slidenum">
              <a:rPr lang="en-AU" alt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pPr algn="ctr" eaLnBrk="1" hangingPunct="1">
                <a:spcBef>
                  <a:spcPct val="50000"/>
                </a:spcBef>
              </a:pPr>
              <a:t>53</a:t>
            </a:fld>
            <a:endParaRPr lang="en-AU" altLang="en-US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04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CE135E-8467-4F80-941C-717BAC477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864000"/>
            <a:ext cx="8413403" cy="5930760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2C1BEDE2-595F-4BB1-B400-17E64F505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PERMEN PUPR NO. 14 TAHUN 2020 : IKLIM KONDUSIF ANTAR STAKEHOLDER</a:t>
            </a:r>
            <a:br>
              <a:rPr lang="en-ID" sz="2400" dirty="0"/>
            </a:b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266384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7430BC-78E2-42A1-A136-AB6FD6B1D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60" y="793713"/>
            <a:ext cx="9398000" cy="606428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408672C-C812-4EA7-B166-00BFE45E5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PERMEN PUPR NO. 14 TAHUN 2020 : IKLIM KONDUSIF ANTAR STAKEHOLDER</a:t>
            </a:r>
            <a:br>
              <a:rPr lang="en-ID" sz="2400" dirty="0"/>
            </a:br>
            <a:endParaRPr lang="en-ID" sz="2400" dirty="0"/>
          </a:p>
        </p:txBody>
      </p:sp>
    </p:spTree>
    <p:extLst>
      <p:ext uri="{BB962C8B-B14F-4D97-AF65-F5344CB8AC3E}">
        <p14:creationId xmlns:p14="http://schemas.microsoft.com/office/powerpoint/2010/main" val="24921434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 txBox="1">
            <a:spLocks noGrp="1"/>
          </p:cNvSpPr>
          <p:nvPr>
            <p:ph type="title"/>
          </p:nvPr>
        </p:nvSpPr>
        <p:spPr>
          <a:xfrm>
            <a:off x="-310101" y="1738665"/>
            <a:ext cx="12734013" cy="1236355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9600" dirty="0">
                <a:solidFill>
                  <a:schemeClr val="bg1">
                    <a:lumMod val="75000"/>
                  </a:schemeClr>
                </a:solidFill>
              </a:rPr>
              <a:t>04</a:t>
            </a:r>
            <a:r>
              <a:rPr lang="en-US" sz="9600" dirty="0">
                <a:solidFill>
                  <a:schemeClr val="tx1"/>
                </a:solidFill>
              </a:rPr>
              <a:t>-</a:t>
            </a:r>
            <a:r>
              <a:rPr lang="en-US" sz="4400" dirty="0">
                <a:solidFill>
                  <a:schemeClr val="tx1"/>
                </a:solidFill>
              </a:rPr>
              <a:t>Konstruksi pada Masa </a:t>
            </a:r>
            <a:r>
              <a:rPr lang="en-US" sz="4400" dirty="0" err="1">
                <a:solidFill>
                  <a:schemeClr val="tx1"/>
                </a:solidFill>
              </a:rPr>
              <a:t>Adaptasi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Kebiasaan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Baru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321" name="Google Shape;321;p36"/>
          <p:cNvSpPr txBox="1">
            <a:spLocks noGrp="1"/>
          </p:cNvSpPr>
          <p:nvPr>
            <p:ph type="sldNum" idx="4294967295"/>
          </p:nvPr>
        </p:nvSpPr>
        <p:spPr>
          <a:xfrm>
            <a:off x="8778241" y="6377940"/>
            <a:ext cx="2804000" cy="342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56</a:t>
            </a:fld>
            <a:endParaRPr/>
          </a:p>
        </p:txBody>
      </p:sp>
      <p:sp>
        <p:nvSpPr>
          <p:cNvPr id="4" name="Google Shape;231;p29"/>
          <p:cNvSpPr txBox="1">
            <a:spLocks/>
          </p:cNvSpPr>
          <p:nvPr/>
        </p:nvSpPr>
        <p:spPr>
          <a:xfrm flipH="1">
            <a:off x="1548742" y="2975020"/>
            <a:ext cx="9037692" cy="209925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D" sz="2000" dirty="0"/>
          </a:p>
        </p:txBody>
      </p:sp>
    </p:spTree>
    <p:extLst>
      <p:ext uri="{BB962C8B-B14F-4D97-AF65-F5344CB8AC3E}">
        <p14:creationId xmlns:p14="http://schemas.microsoft.com/office/powerpoint/2010/main" val="10609660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39EAA-6405-4FD6-80FF-2D8E292298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0011" y="760519"/>
            <a:ext cx="11499238" cy="7270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Masa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6DD8C7-EBE9-4851-8681-200526D4E78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944" y="1970149"/>
            <a:ext cx="6043612" cy="421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F3EB8B-38CF-464A-B2F0-3181193C769B}"/>
              </a:ext>
            </a:extLst>
          </p:cNvPr>
          <p:cNvSpPr/>
          <p:nvPr/>
        </p:nvSpPr>
        <p:spPr>
          <a:xfrm>
            <a:off x="170009" y="2459504"/>
            <a:ext cx="4206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Pandemi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Covid-19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reaksi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alam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Kondisi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langit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Jakarta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kembali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setelah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bulan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PSBB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FF30AD-1CC7-40C2-ADB7-E7A62E9151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8569" y="5615241"/>
            <a:ext cx="2030400" cy="72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243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ambar 4">
            <a:extLst>
              <a:ext uri="{FF2B5EF4-FFF2-40B4-BE49-F238E27FC236}">
                <a16:creationId xmlns:a16="http://schemas.microsoft.com/office/drawing/2014/main" id="{71413BEA-C74F-4698-8088-9B8C8A946B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96" y="328753"/>
            <a:ext cx="3293592" cy="2484000"/>
          </a:xfrm>
          <a:prstGeom prst="rect">
            <a:avLst/>
          </a:prstGeom>
        </p:spPr>
      </p:pic>
      <p:pic>
        <p:nvPicPr>
          <p:cNvPr id="6" name="Gambar 5">
            <a:extLst>
              <a:ext uri="{FF2B5EF4-FFF2-40B4-BE49-F238E27FC236}">
                <a16:creationId xmlns:a16="http://schemas.microsoft.com/office/drawing/2014/main" id="{F5C255AA-6329-41D7-AEDC-C20CC78E0B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988" y="328753"/>
            <a:ext cx="3798132" cy="2880000"/>
          </a:xfrm>
          <a:prstGeom prst="rect">
            <a:avLst/>
          </a:prstGeom>
        </p:spPr>
      </p:pic>
      <p:pic>
        <p:nvPicPr>
          <p:cNvPr id="7" name="Gambar 6">
            <a:extLst>
              <a:ext uri="{FF2B5EF4-FFF2-40B4-BE49-F238E27FC236}">
                <a16:creationId xmlns:a16="http://schemas.microsoft.com/office/drawing/2014/main" id="{4DF0D6F1-50E8-4AE2-961D-2C96F87B03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2120" y="328753"/>
            <a:ext cx="4004443" cy="2880000"/>
          </a:xfrm>
          <a:prstGeom prst="rect">
            <a:avLst/>
          </a:prstGeom>
        </p:spPr>
      </p:pic>
      <p:pic>
        <p:nvPicPr>
          <p:cNvPr id="8" name="Gambar 7">
            <a:extLst>
              <a:ext uri="{FF2B5EF4-FFF2-40B4-BE49-F238E27FC236}">
                <a16:creationId xmlns:a16="http://schemas.microsoft.com/office/drawing/2014/main" id="{B4179D1F-170B-47BD-894D-7BE0F3246F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96" y="3208753"/>
            <a:ext cx="3798132" cy="2880000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id="{9EA9875E-9CC6-45BE-911E-891C2FE634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4633" y="3208753"/>
            <a:ext cx="5950050" cy="306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71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D1239-09F4-4092-80FA-C5C3FCADA7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513" y="286846"/>
            <a:ext cx="11987945" cy="61436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Masa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endParaRPr lang="en-ID" dirty="0"/>
          </a:p>
        </p:txBody>
      </p:sp>
      <p:pic>
        <p:nvPicPr>
          <p:cNvPr id="1026" name="Picture 2" descr="Lubang ozon terbesar yang pernah ada di atas Kutub Utara akhirnya tertutup ">
            <a:extLst>
              <a:ext uri="{FF2B5EF4-FFF2-40B4-BE49-F238E27FC236}">
                <a16:creationId xmlns:a16="http://schemas.microsoft.com/office/drawing/2014/main" id="{29ADEAA2-4FD3-43CE-8A7D-169CB232624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43563" y="3065463"/>
            <a:ext cx="6548437" cy="327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A363CF-E080-4288-8BD5-8120481379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268" y="1516301"/>
            <a:ext cx="5147261" cy="4159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491975-7E20-4165-8631-B9402900E004}"/>
              </a:ext>
            </a:extLst>
          </p:cNvPr>
          <p:cNvSpPr/>
          <p:nvPr/>
        </p:nvSpPr>
        <p:spPr>
          <a:xfrm>
            <a:off x="592427" y="901452"/>
            <a:ext cx="4041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Pandemi</a:t>
            </a:r>
            <a:r>
              <a:rPr lang="en-US" dirty="0"/>
              <a:t> Covid-19 </a:t>
            </a:r>
            <a:r>
              <a:rPr lang="en-US" dirty="0" err="1"/>
              <a:t>menyelamatkan</a:t>
            </a:r>
            <a:r>
              <a:rPr lang="en-US" dirty="0"/>
              <a:t> </a:t>
            </a:r>
            <a:r>
              <a:rPr lang="en-US" dirty="0" err="1"/>
              <a:t>bumi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93D69-E4A0-468A-B869-FA45DDDDE376}"/>
              </a:ext>
            </a:extLst>
          </p:cNvPr>
          <p:cNvSpPr txBox="1"/>
          <p:nvPr/>
        </p:nvSpPr>
        <p:spPr>
          <a:xfrm>
            <a:off x="3099381" y="5921220"/>
            <a:ext cx="1940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CMAS/BBC</a:t>
            </a:r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2043F-F6CF-4F12-AD08-9A219237D4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6893" y="957538"/>
            <a:ext cx="6590566" cy="24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86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053293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94229" y="575145"/>
            <a:ext cx="10764464" cy="762000"/>
          </a:xfrm>
        </p:spPr>
        <p:txBody>
          <a:bodyPr>
            <a:normAutofit fontScale="92500" lnSpcReduction="10000"/>
          </a:bodyPr>
          <a:lstStyle/>
          <a:p>
            <a:pPr marL="914400" lvl="3" indent="0">
              <a:buNone/>
            </a:pPr>
            <a:r>
              <a:rPr lang="en-US" dirty="0">
                <a:sym typeface="Wingdings" pitchFamily="2" charset="2"/>
              </a:rPr>
              <a:t>Code </a:t>
            </a:r>
            <a:r>
              <a:rPr lang="en-US" dirty="0" err="1">
                <a:sym typeface="Wingdings" pitchFamily="2" charset="2"/>
              </a:rPr>
              <a:t>saat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ini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mensyaratkan</a:t>
            </a:r>
            <a:r>
              <a:rPr lang="en-US" dirty="0">
                <a:sym typeface="Wingdings" pitchFamily="2" charset="2"/>
              </a:rPr>
              <a:t> </a:t>
            </a:r>
            <a:r>
              <a:rPr lang="id-ID" dirty="0">
                <a:sym typeface="Wingdings" pitchFamily="2" charset="2"/>
              </a:rPr>
              <a:t>struktur ‘khusus’ yang pelaksanaannya membutuhkan detail yang lebih rumit, sehingga lebih sulit dilaksanakan, dan perlu pengawasan yang lebih ketat </a:t>
            </a:r>
            <a:r>
              <a:rPr lang="en-US" dirty="0">
                <a:sym typeface="Wingdings" pitchFamily="2" charset="2"/>
              </a:rPr>
              <a:t>- </a:t>
            </a:r>
            <a:r>
              <a:rPr lang="en-US" dirty="0" err="1">
                <a:sym typeface="Wingdings" pitchFamily="2" charset="2"/>
              </a:rPr>
              <a:t>beresiko</a:t>
            </a:r>
            <a:r>
              <a:rPr lang="en-US" dirty="0">
                <a:sym typeface="Wingdings" pitchFamily="2" charset="2"/>
              </a:rPr>
              <a:t> yang </a:t>
            </a:r>
            <a:r>
              <a:rPr lang="en-US" dirty="0" err="1">
                <a:sym typeface="Wingdings" pitchFamily="2" charset="2"/>
              </a:rPr>
              <a:t>dilaksanakan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tidak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sesuai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perencanaan</a:t>
            </a:r>
            <a:r>
              <a:rPr lang="en-US" dirty="0">
                <a:sym typeface="Wingdings" pitchFamily="2" charset="2"/>
              </a:rPr>
              <a:t> yang </a:t>
            </a:r>
            <a:r>
              <a:rPr lang="en-US" dirty="0" err="1">
                <a:sym typeface="Wingdings" pitchFamily="2" charset="2"/>
              </a:rPr>
              <a:t>sudah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baik</a:t>
            </a:r>
            <a:endParaRPr lang="id-ID" dirty="0"/>
          </a:p>
          <a:p>
            <a:pPr marL="1371600" lvl="3" indent="-457200"/>
            <a:endParaRPr lang="id-ID" dirty="0"/>
          </a:p>
          <a:p>
            <a:pPr marL="1097280" lvl="2" indent="-457200">
              <a:buNone/>
            </a:pPr>
            <a:endParaRPr lang="id-ID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98724" y="-6968"/>
            <a:ext cx="8579753" cy="655638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000" b="1" cap="small" dirty="0"/>
              <a:t>I. PENDAHULUAN</a:t>
            </a:r>
          </a:p>
        </p:txBody>
      </p:sp>
      <p:pic>
        <p:nvPicPr>
          <p:cNvPr id="7485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5319" y="1496102"/>
            <a:ext cx="291018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854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4983" y="1496102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854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9583" y="4086902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2F435B-A899-49A6-8561-0E8B44C5706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045" y="1542726"/>
            <a:ext cx="2797200" cy="261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B74574-A2F4-4B3A-938A-73D7C19A0DA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968" y="4196478"/>
            <a:ext cx="2442875" cy="198118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E66573-3B25-4B70-BC78-B884543B9C55}"/>
              </a:ext>
            </a:extLst>
          </p:cNvPr>
          <p:cNvCxnSpPr/>
          <p:nvPr/>
        </p:nvCxnSpPr>
        <p:spPr>
          <a:xfrm flipH="1">
            <a:off x="5271113" y="2581952"/>
            <a:ext cx="63756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F08FF0C-71B4-42AE-AF08-90B48A3481E5}"/>
              </a:ext>
            </a:extLst>
          </p:cNvPr>
          <p:cNvCxnSpPr>
            <a:cxnSpLocks/>
          </p:cNvCxnSpPr>
          <p:nvPr/>
        </p:nvCxnSpPr>
        <p:spPr>
          <a:xfrm>
            <a:off x="8219843" y="5043523"/>
            <a:ext cx="87245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5</a:t>
            </a:r>
            <a:endParaRPr sz="1600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22708-6E10-4B02-8C25-8E41DAA886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0832" y="180460"/>
            <a:ext cx="12001168" cy="7397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Masa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endParaRPr lang="en-ID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AA6D37-4D8E-4F7D-85F2-75BF4F29AE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152" y="1081207"/>
            <a:ext cx="5307013" cy="1231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Ilustrasi">
            <a:extLst>
              <a:ext uri="{FF2B5EF4-FFF2-40B4-BE49-F238E27FC236}">
                <a16:creationId xmlns:a16="http://schemas.microsoft.com/office/drawing/2014/main" id="{BF5F0949-ACBA-4434-8858-E6A155151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152" y="2313107"/>
            <a:ext cx="5318438" cy="35456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E2C08B-3E92-48AD-91AB-5D3D27B5E5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0165" y="1081207"/>
            <a:ext cx="5572259" cy="35498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84931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38CC5-9DBA-4440-BD4F-7C839FB64C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8418" y="222177"/>
            <a:ext cx="11811662" cy="53498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Masa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endParaRPr lang="en-ID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517D-D34A-40FE-88B0-BE4F0447CCA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4911" y="1021837"/>
            <a:ext cx="11418887" cy="1144588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(New Normal)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keharusan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 (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manusia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mahluk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paling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adaptif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bumi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Terhadap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virus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Protokol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kesehatan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7A1CA-EAA4-48C3-9367-E37BA1DC89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11" y="2087709"/>
            <a:ext cx="3107775" cy="420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814A8-E2CF-41EB-BE25-9AE95D207F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574" y="2166425"/>
            <a:ext cx="2555785" cy="4128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85F7C-D699-4017-AD16-C6E30A8A32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9608" y="2166425"/>
            <a:ext cx="2546581" cy="41289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BF9EC4-F100-4628-8BE2-F9D222F0C5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9841" y="2166425"/>
            <a:ext cx="2517695" cy="413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85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38CC5-9DBA-4440-BD4F-7C839FB64C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9582" y="141644"/>
            <a:ext cx="10058400" cy="557212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Pendahuluan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517D-D34A-40FE-88B0-BE4F0447CCA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9582" y="667075"/>
            <a:ext cx="10515600" cy="1198562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(New Normal)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keharusan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 (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manusia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mahluk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paling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adaptif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bumi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/>
            <a:r>
              <a:rPr lang="en-US" dirty="0"/>
              <a:t>Build back better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Pembangunan </a:t>
            </a:r>
            <a:r>
              <a:rPr lang="en-US" dirty="0" err="1"/>
              <a:t>rendah</a:t>
            </a:r>
            <a:r>
              <a:rPr lang="en-US" dirty="0"/>
              <a:t> </a:t>
            </a:r>
            <a:r>
              <a:rPr lang="en-US" dirty="0" err="1"/>
              <a:t>karbon</a:t>
            </a:r>
            <a:r>
              <a:rPr lang="en-US" dirty="0"/>
              <a:t> -&gt; Offsite 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59CB7-EABE-4A4E-8A05-05038C8578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82" y="2353551"/>
            <a:ext cx="3965714" cy="2173131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FA011A4-B743-407B-B37C-3DFE803F5D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7293" y="2071905"/>
            <a:ext cx="2448631" cy="1377054"/>
          </a:xfrm>
          <a:prstGeom prst="rect">
            <a:avLst/>
          </a:prstGeom>
        </p:spPr>
      </p:pic>
      <p:pic>
        <p:nvPicPr>
          <p:cNvPr id="6" name="Picture 15">
            <a:extLst>
              <a:ext uri="{FF2B5EF4-FFF2-40B4-BE49-F238E27FC236}">
                <a16:creationId xmlns:a16="http://schemas.microsoft.com/office/drawing/2014/main" id="{1BF0DB00-D0CD-4ACD-A03A-CD066436E7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243" y="3807863"/>
            <a:ext cx="2190620" cy="131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9873AB2D-AC1C-4D47-A1A2-0B1ED9C83F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4784" y="2063062"/>
            <a:ext cx="1674795" cy="13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1E7AAFD-D0E4-4A8D-B32B-6DBFCF9A7DE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8914" y="3824550"/>
            <a:ext cx="1782396" cy="134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AD2EF0-FD7A-4522-8D5E-D20210DCF06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615" y="2077682"/>
            <a:ext cx="2502464" cy="1377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09F8D6-EA8C-4586-9991-A40D5357626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680" y="3875389"/>
            <a:ext cx="2359320" cy="13147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7FCA32-6C34-465C-9ECB-8DD85250FE67}"/>
              </a:ext>
            </a:extLst>
          </p:cNvPr>
          <p:cNvSpPr txBox="1"/>
          <p:nvPr/>
        </p:nvSpPr>
        <p:spPr>
          <a:xfrm>
            <a:off x="676892" y="4678711"/>
            <a:ext cx="3698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Leave conventional construction</a:t>
            </a:r>
            <a:endParaRPr lang="en-ID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FA48F6-6205-462A-91AD-BF0FFF25C0B6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595464" y="5126442"/>
            <a:ext cx="2459206" cy="2478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9FBE111-75F5-4E13-B6FD-38B452E731BC}"/>
              </a:ext>
            </a:extLst>
          </p:cNvPr>
          <p:cNvSpPr txBox="1"/>
          <p:nvPr/>
        </p:nvSpPr>
        <p:spPr>
          <a:xfrm>
            <a:off x="6054670" y="5189645"/>
            <a:ext cx="5250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Manufacture construction/off site construction</a:t>
            </a:r>
            <a:endParaRPr lang="en-ID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3E4C5A-5743-47BB-8E69-DB2A8056FC37}"/>
              </a:ext>
            </a:extLst>
          </p:cNvPr>
          <p:cNvSpPr txBox="1"/>
          <p:nvPr/>
        </p:nvSpPr>
        <p:spPr>
          <a:xfrm>
            <a:off x="5044998" y="3491288"/>
            <a:ext cx="3634816" cy="277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Rumah</a:t>
            </a:r>
            <a:r>
              <a:rPr lang="en-US" sz="1200" dirty="0"/>
              <a:t> </a:t>
            </a:r>
            <a:r>
              <a:rPr lang="en-US" sz="1200" dirty="0" err="1"/>
              <a:t>Susun</a:t>
            </a:r>
            <a:r>
              <a:rPr lang="en-US" sz="1200" dirty="0"/>
              <a:t> </a:t>
            </a:r>
            <a:r>
              <a:rPr lang="en-US" sz="1200" dirty="0" err="1"/>
              <a:t>Kemayoran</a:t>
            </a:r>
            <a:r>
              <a:rPr lang="en-US" sz="1200" dirty="0"/>
              <a:t> (Wisma </a:t>
            </a:r>
            <a:r>
              <a:rPr lang="en-US" sz="1200" dirty="0" err="1"/>
              <a:t>atlet</a:t>
            </a:r>
            <a:r>
              <a:rPr lang="en-US" sz="1200" dirty="0"/>
              <a:t> </a:t>
            </a:r>
            <a:r>
              <a:rPr lang="en-US" sz="1200" dirty="0">
                <a:sym typeface="Wingdings" panose="05000000000000000000" pitchFamily="2" charset="2"/>
              </a:rPr>
              <a:t> RS Covid-19)</a:t>
            </a:r>
            <a:endParaRPr lang="en-ID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26BABF-C462-498F-81E4-B85150F810B6}"/>
              </a:ext>
            </a:extLst>
          </p:cNvPr>
          <p:cNvSpPr txBox="1"/>
          <p:nvPr/>
        </p:nvSpPr>
        <p:spPr>
          <a:xfrm>
            <a:off x="9453680" y="3512893"/>
            <a:ext cx="2708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ym typeface="Wingdings" panose="05000000000000000000" pitchFamily="2" charset="2"/>
              </a:rPr>
              <a:t>RS Covid-19 di </a:t>
            </a:r>
            <a:r>
              <a:rPr lang="en-US" sz="1200" dirty="0" err="1">
                <a:sym typeface="Wingdings" panose="05000000000000000000" pitchFamily="2" charset="2"/>
              </a:rPr>
              <a:t>Galang</a:t>
            </a:r>
            <a:r>
              <a:rPr lang="en-US" sz="1200" dirty="0">
                <a:sym typeface="Wingdings" panose="05000000000000000000" pitchFamily="2" charset="2"/>
              </a:rPr>
              <a:t> dan </a:t>
            </a:r>
            <a:r>
              <a:rPr lang="en-US" sz="1200" dirty="0" err="1">
                <a:sym typeface="Wingdings" panose="05000000000000000000" pitchFamily="2" charset="2"/>
              </a:rPr>
              <a:t>Simprug</a:t>
            </a:r>
            <a:endParaRPr lang="en-ID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352150-3D9F-44AC-B9D2-B8E8ECBAC114}"/>
              </a:ext>
            </a:extLst>
          </p:cNvPr>
          <p:cNvSpPr txBox="1"/>
          <p:nvPr/>
        </p:nvSpPr>
        <p:spPr>
          <a:xfrm>
            <a:off x="148218" y="5484485"/>
            <a:ext cx="12368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disosialisasikan</a:t>
            </a:r>
            <a:r>
              <a:rPr lang="en-US" dirty="0"/>
              <a:t> dan </a:t>
            </a:r>
            <a:r>
              <a:rPr lang="en-US" dirty="0" err="1"/>
              <a:t>dipersiapkan</a:t>
            </a:r>
            <a:r>
              <a:rPr lang="en-US" dirty="0"/>
              <a:t> </a:t>
            </a:r>
            <a:r>
              <a:rPr lang="en-US" dirty="0" err="1"/>
              <a:t>rantai</a:t>
            </a:r>
            <a:r>
              <a:rPr lang="en-US" dirty="0"/>
              <a:t> </a:t>
            </a:r>
            <a:r>
              <a:rPr lang="en-US" dirty="0" err="1"/>
              <a:t>pasoknya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amanat</a:t>
            </a:r>
            <a:r>
              <a:rPr lang="en-US" dirty="0"/>
              <a:t> UU No.2 2017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Jasa</a:t>
            </a:r>
            <a:r>
              <a:rPr lang="en-US" dirty="0"/>
              <a:t> </a:t>
            </a:r>
            <a:r>
              <a:rPr lang="en-US" dirty="0" err="1"/>
              <a:t>Konstruksi</a:t>
            </a:r>
            <a:r>
              <a:rPr lang="en-US" dirty="0"/>
              <a:t> dan PP No. 22 2020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205373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38CC5-9DBA-4440-BD4F-7C839FB64C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9979" y="319437"/>
            <a:ext cx="11704320" cy="6508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Masa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517D-D34A-40FE-88B0-BE4F0447CCA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4291" y="1052828"/>
            <a:ext cx="10515600" cy="1404938"/>
          </a:xfrm>
        </p:spPr>
        <p:txBody>
          <a:bodyPr>
            <a:normAutofit lnSpcReduction="10000"/>
          </a:bodyPr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(New Normal)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keharusan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 (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manusia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mahluk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yang paling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adaptif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bumi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/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Aktifitas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Pemanfaatan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teknologi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daring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-&gt;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Mengurangi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signifikan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emisi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karbon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akibat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transportasi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35B9F-7AE4-43B7-A483-D25073AE7F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913" y="2124488"/>
            <a:ext cx="2466012" cy="3622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CC562-AD80-4A8D-8E68-5AD5044ACA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2965" y="2287308"/>
            <a:ext cx="2115225" cy="3415128"/>
          </a:xfrm>
          <a:prstGeom prst="rect">
            <a:avLst/>
          </a:prstGeom>
        </p:spPr>
      </p:pic>
      <p:pic>
        <p:nvPicPr>
          <p:cNvPr id="3074" name="Picture 2" descr="Lebaran Hari Pertama, Jakarta Macet Parah - Pojoksatu.id">
            <a:extLst>
              <a:ext uri="{FF2B5EF4-FFF2-40B4-BE49-F238E27FC236}">
                <a16:creationId xmlns:a16="http://schemas.microsoft.com/office/drawing/2014/main" id="{175ACBA4-982A-4BFA-A57D-54138871C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291" y="2622798"/>
            <a:ext cx="4222923" cy="271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62B32A-9D3D-4AA4-9EED-0FE02BBBF1D7}"/>
              </a:ext>
            </a:extLst>
          </p:cNvPr>
          <p:cNvSpPr txBox="1"/>
          <p:nvPr/>
        </p:nvSpPr>
        <p:spPr>
          <a:xfrm>
            <a:off x="1270715" y="5431376"/>
            <a:ext cx="2841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more traffic jam !</a:t>
            </a:r>
            <a:endParaRPr lang="en-ID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DE3DAD-AD2C-4CF1-A3F4-D0FC4E77C62C}"/>
              </a:ext>
            </a:extLst>
          </p:cNvPr>
          <p:cNvCxnSpPr>
            <a:cxnSpLocks/>
          </p:cNvCxnSpPr>
          <p:nvPr/>
        </p:nvCxnSpPr>
        <p:spPr>
          <a:xfrm>
            <a:off x="3794974" y="6344458"/>
            <a:ext cx="1214908" cy="2956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E127FA5-CC60-4EB7-B58F-D4EC2659E361}"/>
              </a:ext>
            </a:extLst>
          </p:cNvPr>
          <p:cNvSpPr txBox="1"/>
          <p:nvPr/>
        </p:nvSpPr>
        <p:spPr>
          <a:xfrm>
            <a:off x="5203327" y="5693385"/>
            <a:ext cx="715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Teknologi</a:t>
            </a:r>
            <a:r>
              <a:rPr lang="en-US" dirty="0"/>
              <a:t> daring (</a:t>
            </a:r>
            <a:r>
              <a:rPr lang="en-US" dirty="0" err="1"/>
              <a:t>work.meeting</a:t>
            </a:r>
            <a:r>
              <a:rPr lang="en-US" dirty="0"/>
              <a:t>, </a:t>
            </a:r>
            <a:r>
              <a:rPr lang="en-US" dirty="0" err="1"/>
              <a:t>study,training,certification</a:t>
            </a:r>
            <a:r>
              <a:rPr lang="en-US" dirty="0"/>
              <a:t> from home)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327358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374" y="304800"/>
            <a:ext cx="10793896" cy="11430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Masa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0" y="1524000"/>
            <a:ext cx="6781800" cy="4572000"/>
          </a:xfrm>
        </p:spPr>
        <p:txBody>
          <a:bodyPr>
            <a:noAutofit/>
          </a:bodyPr>
          <a:lstStyle/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Peralihan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fungsi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Rusun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Kemayoran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Kampus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UGM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menjadi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Rumah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Sakit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Sakit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Covid-19</a:t>
            </a:r>
          </a:p>
          <a:p>
            <a:pPr marL="285750" indent="-285750" algn="just">
              <a:buFontTx/>
              <a:buChar char="-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Pembangunan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Rumah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Sakit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Covid-19 di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Galang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Simprug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Proyek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Jalan Tol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Layang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A.P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Pettarani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Makasar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Proyek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Pembangunan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Kilang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Gas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Jambaran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Tiung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Biru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(JTB)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Pertamina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Cepu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Proyek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Pembangunan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Apartemen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Tokyo Riverside 32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Lantai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Pantai Indah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Kapuk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Proyek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Pembangunan Jalan Tol Banda-Aceh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Sigli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Proyek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Jalan Tol Trans Sumatera</a:t>
            </a:r>
          </a:p>
          <a:p>
            <a:pPr marL="285750" indent="-285750" algn="just">
              <a:buFontTx/>
              <a:buChar char="-"/>
            </a:pP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Proyek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Pembangunan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Rumah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Sederhana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Skala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Besar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Perum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Perumnas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endParaRPr lang="id-ID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r>
              <a:rPr lang="en-US" sz="15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id-ID" sz="15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281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6854" y="642873"/>
            <a:ext cx="8890233" cy="37719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Masa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489" y="1368564"/>
            <a:ext cx="8154099" cy="2608706"/>
          </a:xfrm>
        </p:spPr>
        <p:txBody>
          <a:bodyPr>
            <a:normAutofit/>
          </a:bodyPr>
          <a:lstStyle/>
          <a:p>
            <a:r>
              <a:rPr lang="en-US" sz="1800" dirty="0" err="1"/>
              <a:t>Sistem</a:t>
            </a:r>
            <a:r>
              <a:rPr lang="en-US" sz="1800" dirty="0"/>
              <a:t> Modular Flat Pack di </a:t>
            </a:r>
            <a:r>
              <a:rPr lang="en-US" sz="1800" dirty="0" err="1"/>
              <a:t>Rumah</a:t>
            </a:r>
            <a:r>
              <a:rPr lang="en-US" sz="1800" dirty="0"/>
              <a:t> </a:t>
            </a:r>
            <a:r>
              <a:rPr lang="en-US" sz="1800" dirty="0" err="1"/>
              <a:t>Sakit</a:t>
            </a:r>
            <a:r>
              <a:rPr lang="en-US" sz="1800" dirty="0"/>
              <a:t> </a:t>
            </a:r>
            <a:r>
              <a:rPr lang="en-US" sz="1800" dirty="0" err="1"/>
              <a:t>Galang</a:t>
            </a:r>
            <a:r>
              <a:rPr lang="en-US" sz="1800" dirty="0"/>
              <a:t> (2020)- Full Off Site Construction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F3C4D3-BEEA-4A6E-9406-4F37C2716FF6}"/>
              </a:ext>
            </a:extLst>
          </p:cNvPr>
          <p:cNvGrpSpPr/>
          <p:nvPr/>
        </p:nvGrpSpPr>
        <p:grpSpPr>
          <a:xfrm>
            <a:off x="1240403" y="1840727"/>
            <a:ext cx="9748300" cy="4802587"/>
            <a:chOff x="2705687" y="2545374"/>
            <a:chExt cx="6868550" cy="3239086"/>
          </a:xfrm>
        </p:grpSpPr>
        <p:sp>
          <p:nvSpPr>
            <p:cNvPr id="4" name="Rectangle 3"/>
            <p:cNvSpPr/>
            <p:nvPr/>
          </p:nvSpPr>
          <p:spPr>
            <a:xfrm>
              <a:off x="2705687" y="2545374"/>
              <a:ext cx="6868550" cy="3239086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1E46EC-7E25-46D1-B69C-154DAC6A6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75820" y="2626056"/>
              <a:ext cx="2930688" cy="15590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5C92F24-B524-4135-9C57-2B9067A41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9325" y="2672917"/>
              <a:ext cx="1604798" cy="90269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5F16AE-B85E-4658-8820-87C04F4B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8139" y="3633291"/>
              <a:ext cx="1612489" cy="90702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2C355A-E86C-4E9F-BAD5-03C3F2149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8138" y="4725146"/>
              <a:ext cx="1612489" cy="9070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96F6C7-6277-42C6-9A79-318C4BD13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5219" y="4719275"/>
              <a:ext cx="1668794" cy="91991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B8C7764-098C-4D02-A14B-D7C49D35F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7502" y="4716778"/>
              <a:ext cx="1472685" cy="92042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E653946-3206-4F26-A2E5-8486FDB8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7452" y="4749098"/>
              <a:ext cx="1557469" cy="88307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FB7B79C-7D31-4134-A300-70218F8F8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68208" y="3537013"/>
              <a:ext cx="1979033" cy="109653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40715E-6855-4B98-BFD3-0693E5A3A077}"/>
                </a:ext>
              </a:extLst>
            </p:cNvPr>
            <p:cNvSpPr txBox="1"/>
            <p:nvPr/>
          </p:nvSpPr>
          <p:spPr>
            <a:xfrm>
              <a:off x="7513772" y="2759322"/>
              <a:ext cx="19442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372 </a:t>
              </a:r>
              <a:r>
                <a:rPr lang="en-US" sz="1350" dirty="0" err="1"/>
                <a:t>modul</a:t>
              </a:r>
              <a:endParaRPr lang="en-US" sz="1350" dirty="0"/>
            </a:p>
            <a:p>
              <a:r>
                <a:rPr lang="en-US" sz="1350" dirty="0"/>
                <a:t>5100 m2</a:t>
              </a:r>
            </a:p>
            <a:p>
              <a:r>
                <a:rPr lang="en-US" sz="1350" dirty="0" err="1"/>
                <a:t>Diselesaikan</a:t>
              </a:r>
              <a:r>
                <a:rPr lang="en-US" sz="1350" dirty="0"/>
                <a:t> </a:t>
              </a:r>
              <a:r>
                <a:rPr lang="en-US" sz="1350" dirty="0" err="1"/>
                <a:t>dalam</a:t>
              </a:r>
              <a:r>
                <a:rPr lang="en-US" sz="1350" dirty="0"/>
                <a:t> 8 </a:t>
              </a:r>
              <a:r>
                <a:rPr lang="en-US" sz="1350" dirty="0" err="1"/>
                <a:t>hari</a:t>
              </a:r>
              <a:endParaRPr lang="en-ID" sz="135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2D20DD6-5E66-4047-84A3-FFD65A5E3EFB}"/>
                </a:ext>
              </a:extLst>
            </p:cNvPr>
            <p:cNvSpPr txBox="1"/>
            <p:nvPr/>
          </p:nvSpPr>
          <p:spPr>
            <a:xfrm>
              <a:off x="4535220" y="4176331"/>
              <a:ext cx="304144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 err="1"/>
                <a:t>Produksi</a:t>
              </a:r>
              <a:r>
                <a:rPr lang="en-US" sz="1350" dirty="0"/>
                <a:t> </a:t>
              </a:r>
              <a:r>
                <a:rPr lang="en-US" sz="1350" dirty="0" err="1"/>
                <a:t>dilakukan</a:t>
              </a:r>
              <a:r>
                <a:rPr lang="en-US" sz="1350" dirty="0"/>
                <a:t> di Bogor, </a:t>
              </a:r>
              <a:r>
                <a:rPr lang="en-US" sz="1350" dirty="0" err="1"/>
                <a:t>lalu</a:t>
              </a:r>
              <a:r>
                <a:rPr lang="en-US" sz="1350" dirty="0"/>
                <a:t> </a:t>
              </a:r>
            </a:p>
            <a:p>
              <a:r>
                <a:rPr lang="en-US" sz="1350" dirty="0" err="1"/>
                <a:t>dikapalkan</a:t>
              </a:r>
              <a:r>
                <a:rPr lang="en-US" sz="1350" dirty="0"/>
                <a:t> </a:t>
              </a:r>
              <a:r>
                <a:rPr lang="en-US" sz="1350" dirty="0" err="1"/>
                <a:t>ke</a:t>
              </a:r>
              <a:r>
                <a:rPr lang="en-US" sz="1350" dirty="0"/>
                <a:t> </a:t>
              </a:r>
              <a:r>
                <a:rPr lang="en-US" sz="1350" dirty="0" err="1"/>
                <a:t>Batam</a:t>
              </a:r>
              <a:endParaRPr lang="en-ID" sz="1350" dirty="0"/>
            </a:p>
          </p:txBody>
        </p:sp>
      </p:grpSp>
      <p:sp>
        <p:nvSpPr>
          <p:cNvPr id="22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0019320" y="5607150"/>
            <a:ext cx="548700" cy="393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b="1" dirty="0"/>
              <a:t>47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50895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903" y="430251"/>
            <a:ext cx="10311516" cy="994172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Masa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endParaRPr lang="id-ID" sz="3200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D23782-0B0A-4256-877A-09C5A8E7B83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81994" y="1262428"/>
            <a:ext cx="1076942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RS </a:t>
            </a:r>
            <a:r>
              <a:rPr lang="en-US" dirty="0" err="1"/>
              <a:t>Pertamina</a:t>
            </a:r>
            <a:r>
              <a:rPr lang="en-US" dirty="0"/>
              <a:t> </a:t>
            </a:r>
            <a:r>
              <a:rPr lang="en-US" dirty="0" err="1"/>
              <a:t>Covid</a:t>
            </a:r>
            <a:r>
              <a:rPr lang="en-US" dirty="0"/>
              <a:t> </a:t>
            </a:r>
            <a:r>
              <a:rPr lang="en-US" dirty="0" err="1"/>
              <a:t>Simprug</a:t>
            </a:r>
            <a:r>
              <a:rPr lang="en-US" dirty="0"/>
              <a:t> (2020)  Full off Site Construction</a:t>
            </a:r>
            <a:endParaRPr lang="en-ID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B0AB7-C210-4F01-9994-DF340B4CBD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17" y="1940355"/>
            <a:ext cx="2937474" cy="2379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ADB1B0-7B47-4009-9F2C-CB6BE4B21A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17" y="4534742"/>
            <a:ext cx="3084125" cy="1910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9F7C7E-DA06-4A08-849C-670909CCE6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67" y="1914752"/>
            <a:ext cx="3420286" cy="1923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6D85F0-17E5-4350-8EF2-989DA49971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060" y="4141543"/>
            <a:ext cx="2849085" cy="1602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5361B7-6662-47ED-B72F-0BA3936AB67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3224" y="4128613"/>
            <a:ext cx="2895059" cy="16284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DA8331-2FF2-4EB5-BBBE-92D6A8E2A93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681" y="1927345"/>
            <a:ext cx="3483287" cy="19593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47C830-BCE5-4726-9ABD-7E619D85E27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999" y="4128613"/>
            <a:ext cx="2955983" cy="1662741"/>
          </a:xfrm>
          <a:prstGeom prst="rect">
            <a:avLst/>
          </a:prstGeom>
        </p:spPr>
      </p:pic>
      <p:sp>
        <p:nvSpPr>
          <p:cNvPr id="13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9375265" y="5293073"/>
            <a:ext cx="548700" cy="3936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b="1" dirty="0"/>
              <a:t>48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4757758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6734908" y="3552337"/>
            <a:ext cx="5181600" cy="369332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01858" y="3429918"/>
            <a:ext cx="4951828" cy="369332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79" y="1177836"/>
            <a:ext cx="3681602" cy="234930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40043"/>
            <a:ext cx="10515600" cy="408598"/>
          </a:xfrm>
        </p:spPr>
        <p:txBody>
          <a:bodyPr>
            <a:normAutofit fontScale="90000"/>
          </a:bodyPr>
          <a:lstStyle/>
          <a:p>
            <a:pPr lvl="0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Masa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endParaRPr lang="id-ID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548641"/>
            <a:ext cx="11353800" cy="847235"/>
          </a:xfrm>
        </p:spPr>
        <p:txBody>
          <a:bodyPr>
            <a:normAutofit/>
          </a:bodyPr>
          <a:lstStyle/>
          <a:p>
            <a:r>
              <a:rPr lang="en-US" sz="2400" dirty="0"/>
              <a:t>Project Tokyo Riverside Apartment 32 </a:t>
            </a:r>
            <a:r>
              <a:rPr lang="en-US" sz="2400" dirty="0" err="1"/>
              <a:t>Storey</a:t>
            </a:r>
            <a:r>
              <a:rPr lang="en-US" sz="2400" dirty="0"/>
              <a:t> With Precast Emulated Cast In Place (2020)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608" y="1168929"/>
            <a:ext cx="1998046" cy="2108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734908" y="3528423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Precast Retaining Wall For Raft Foundation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908" y="962553"/>
            <a:ext cx="5181600" cy="252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908" y="3983915"/>
            <a:ext cx="5181600" cy="238026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6734908" y="6488668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Beam, Half Slab Precast System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" y="3429918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Desain</a:t>
            </a:r>
            <a:r>
              <a:rPr lang="en-US" dirty="0"/>
              <a:t> Render </a:t>
            </a:r>
            <a:r>
              <a:rPr lang="en-US" dirty="0" err="1"/>
              <a:t>Arsitektur</a:t>
            </a:r>
            <a:r>
              <a:rPr lang="en-US" dirty="0"/>
              <a:t> Tokyo Riverside Apartment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3983915"/>
            <a:ext cx="2969099" cy="1631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608" y="3983915"/>
            <a:ext cx="2047648" cy="243838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685800" y="5799767"/>
            <a:ext cx="307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Precast Product</a:t>
            </a:r>
          </a:p>
        </p:txBody>
      </p:sp>
    </p:spTree>
    <p:extLst>
      <p:ext uri="{BB962C8B-B14F-4D97-AF65-F5344CB8AC3E}">
        <p14:creationId xmlns:p14="http://schemas.microsoft.com/office/powerpoint/2010/main" val="8269988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5299568" y="3101721"/>
            <a:ext cx="3718573" cy="369332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661496" y="3301769"/>
            <a:ext cx="4318945" cy="369332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40043"/>
            <a:ext cx="10515600" cy="408598"/>
          </a:xfrm>
        </p:spPr>
        <p:txBody>
          <a:bodyPr>
            <a:normAutofit fontScale="90000"/>
          </a:bodyPr>
          <a:lstStyle/>
          <a:p>
            <a:pPr lvl="0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Masa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endParaRPr lang="id-ID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548641"/>
            <a:ext cx="11353800" cy="847235"/>
          </a:xfrm>
        </p:spPr>
        <p:txBody>
          <a:bodyPr>
            <a:normAutofit/>
          </a:bodyPr>
          <a:lstStyle/>
          <a:p>
            <a:r>
              <a:rPr lang="en-US" sz="2400" dirty="0"/>
              <a:t>Project Tokyo Riverside Apartment 32 </a:t>
            </a:r>
            <a:r>
              <a:rPr lang="en-US" sz="2400" dirty="0" err="1"/>
              <a:t>Storey</a:t>
            </a:r>
            <a:r>
              <a:rPr lang="en-US" sz="2400" dirty="0"/>
              <a:t> With Precast Emulated Cast In Place (2020)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07668" y="3061871"/>
            <a:ext cx="372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Precast Stair Case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9596" y="6193826"/>
            <a:ext cx="43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Installation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58775" y="5473293"/>
            <a:ext cx="3233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Result of using Precast Product :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Good Quality Product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Green Environment</a:t>
            </a:r>
          </a:p>
          <a:p>
            <a:pPr marL="285750" indent="-285750" algn="ctr">
              <a:buFontTx/>
              <a:buChar char="-"/>
            </a:pPr>
            <a:r>
              <a:rPr lang="en-US" dirty="0"/>
              <a:t>Clean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82" y="1077049"/>
            <a:ext cx="4224359" cy="2147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82" y="3875025"/>
            <a:ext cx="4224360" cy="2318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668" y="1077049"/>
            <a:ext cx="3726676" cy="19763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5085" y="1112402"/>
            <a:ext cx="2764515" cy="4303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222" y="3883502"/>
            <a:ext cx="3786919" cy="231032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291465" y="6193826"/>
            <a:ext cx="3726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Installation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1496" y="3264232"/>
            <a:ext cx="4310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Installation</a:t>
            </a:r>
          </a:p>
        </p:txBody>
      </p:sp>
    </p:spTree>
    <p:extLst>
      <p:ext uri="{BB962C8B-B14F-4D97-AF65-F5344CB8AC3E}">
        <p14:creationId xmlns:p14="http://schemas.microsoft.com/office/powerpoint/2010/main" val="20224253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Masa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endParaRPr lang="id-ID" sz="3200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D23782-0B0A-4256-877A-09C5A8E7B83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7141" y="1450622"/>
            <a:ext cx="1175297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Pertamina</a:t>
            </a:r>
            <a:r>
              <a:rPr lang="en-US" dirty="0"/>
              <a:t> EP </a:t>
            </a:r>
            <a:r>
              <a:rPr lang="en-US" dirty="0" err="1"/>
              <a:t>Cepu</a:t>
            </a:r>
            <a:r>
              <a:rPr lang="en-US" dirty="0"/>
              <a:t> </a:t>
            </a:r>
            <a:r>
              <a:rPr lang="en-US" dirty="0" err="1"/>
              <a:t>Jambaran</a:t>
            </a:r>
            <a:r>
              <a:rPr lang="en-US" dirty="0"/>
              <a:t> </a:t>
            </a:r>
            <a:r>
              <a:rPr lang="en-US" dirty="0" err="1"/>
              <a:t>Tiung</a:t>
            </a:r>
            <a:r>
              <a:rPr lang="en-US" dirty="0"/>
              <a:t> </a:t>
            </a:r>
            <a:r>
              <a:rPr lang="en-US" dirty="0" err="1"/>
              <a:t>Biru</a:t>
            </a:r>
            <a:r>
              <a:rPr lang="en-US" dirty="0"/>
              <a:t> (2019-2020) Full off Site Construction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023CF-6B18-44A9-ADC6-1F259C217B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08" y="1900108"/>
            <a:ext cx="3253182" cy="2838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D27D47-F740-4CEB-A038-AA4DACA0FB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31" y="4927248"/>
            <a:ext cx="3284537" cy="1637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1CCABD-BBCC-45E9-AFD1-4A85CAD56C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143" y="3384146"/>
            <a:ext cx="2466901" cy="1387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65AE2A-DF09-4A2F-951D-812A4E0DE4D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587" y="4880241"/>
            <a:ext cx="2500457" cy="14065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A407F8-BB60-4790-BA3E-D60F4A0B331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440" y="1930753"/>
            <a:ext cx="1131790" cy="20120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E09698-E870-4CE0-8582-19B580712B3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440" y="4106597"/>
            <a:ext cx="1203192" cy="21390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B1FF1B0-D543-43D2-9A2F-FD3AF1B390E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9143" y="1925917"/>
            <a:ext cx="2466901" cy="13876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8C3123-1EB8-4428-8F96-6945E8F81F0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788" y="1925917"/>
            <a:ext cx="2409602" cy="1099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6911DC-0B9C-4E63-BF9B-646574A8709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3988" y="3132278"/>
            <a:ext cx="2466901" cy="13876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B4B655-4F65-4AD3-8AC4-EF7774BF437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87" y="4579370"/>
            <a:ext cx="1267787" cy="16903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E586D0-9BA0-492E-B620-51F1CBBB062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574" y="4562374"/>
            <a:ext cx="969961" cy="172437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20DC35D-E2D1-4D56-99F3-8D6A8CA0B963}"/>
              </a:ext>
            </a:extLst>
          </p:cNvPr>
          <p:cNvSpPr txBox="1"/>
          <p:nvPr/>
        </p:nvSpPr>
        <p:spPr>
          <a:xfrm>
            <a:off x="4296118" y="6218349"/>
            <a:ext cx="7695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Kolom</a:t>
            </a:r>
            <a:r>
              <a:rPr lang="en-US" dirty="0"/>
              <a:t> Tinggi, </a:t>
            </a:r>
            <a:r>
              <a:rPr lang="en-US" dirty="0" err="1"/>
              <a:t>Balok,Hollow</a:t>
            </a:r>
            <a:r>
              <a:rPr lang="en-US" dirty="0"/>
              <a:t> core, </a:t>
            </a:r>
            <a:r>
              <a:rPr lang="en-US" dirty="0" err="1"/>
              <a:t>Sambungan</a:t>
            </a:r>
            <a:r>
              <a:rPr lang="en-US" dirty="0"/>
              <a:t> </a:t>
            </a:r>
            <a:r>
              <a:rPr lang="en-US" dirty="0" err="1"/>
              <a:t>Paskatarik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lekatan</a:t>
            </a:r>
            <a:r>
              <a:rPr lang="en-US" dirty="0"/>
              <a:t>, </a:t>
            </a:r>
            <a:r>
              <a:rPr lang="en-US" dirty="0" err="1"/>
              <a:t>sambungan</a:t>
            </a:r>
            <a:r>
              <a:rPr lang="en-US" dirty="0"/>
              <a:t> </a:t>
            </a:r>
            <a:r>
              <a:rPr lang="en-US" dirty="0" err="1"/>
              <a:t>momen</a:t>
            </a:r>
            <a:r>
              <a:rPr lang="en-US" dirty="0"/>
              <a:t>, </a:t>
            </a:r>
            <a:r>
              <a:rPr lang="en-US" dirty="0" err="1"/>
              <a:t>sambungan</a:t>
            </a:r>
            <a:r>
              <a:rPr lang="en-US" dirty="0"/>
              <a:t> pin </a:t>
            </a:r>
            <a:endParaRPr lang="en-ID" dirty="0"/>
          </a:p>
        </p:txBody>
      </p:sp>
      <p:sp>
        <p:nvSpPr>
          <p:cNvPr id="18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46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2754817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053293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855696" y="686935"/>
            <a:ext cx="3075459" cy="3006144"/>
          </a:xfrm>
          <a:prstGeom prst="roundRect">
            <a:avLst/>
          </a:prstGeom>
          <a:solidFill>
            <a:schemeClr val="bg1">
              <a:lumMod val="85000"/>
              <a:alpha val="47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 err="1">
                <a:solidFill>
                  <a:schemeClr val="tx1"/>
                </a:solidFill>
              </a:rPr>
              <a:t>Konstruksi</a:t>
            </a:r>
            <a:r>
              <a:rPr lang="en-US" u="sng" dirty="0">
                <a:solidFill>
                  <a:schemeClr val="tx1"/>
                </a:solidFill>
              </a:rPr>
              <a:t> Offsite Precast: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komponen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konstruksi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pracetak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tidak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dicor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ditempat</a:t>
            </a:r>
            <a:r>
              <a:rPr lang="en-US" dirty="0">
                <a:solidFill>
                  <a:schemeClr val="tx1"/>
                </a:solidFill>
              </a:rPr>
              <a:t> (Cast </a:t>
            </a:r>
            <a:r>
              <a:rPr lang="en-US" dirty="0" err="1">
                <a:solidFill>
                  <a:schemeClr val="tx1"/>
                </a:solidFill>
              </a:rPr>
              <a:t>Insitu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melainkan</a:t>
            </a:r>
            <a:r>
              <a:rPr lang="en-US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pabrik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khusus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produksi</a:t>
            </a:r>
            <a:r>
              <a:rPr lang="en-US" dirty="0">
                <a:solidFill>
                  <a:schemeClr val="tx1"/>
                </a:solidFill>
              </a:rPr>
              <a:t> (Offsite) </a:t>
            </a:r>
            <a:r>
              <a:rPr lang="en-US" dirty="0" err="1">
                <a:solidFill>
                  <a:schemeClr val="tx1"/>
                </a:solidFill>
              </a:rPr>
              <a:t>atau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bisa</a:t>
            </a:r>
            <a:r>
              <a:rPr lang="en-US" dirty="0">
                <a:solidFill>
                  <a:schemeClr val="tx1"/>
                </a:solidFill>
              </a:rPr>
              <a:t> juga </a:t>
            </a:r>
            <a:r>
              <a:rPr lang="en-US" dirty="0" err="1">
                <a:solidFill>
                  <a:schemeClr val="tx1"/>
                </a:solidFill>
              </a:rPr>
              <a:t>Pracetak</a:t>
            </a:r>
            <a:r>
              <a:rPr lang="en-US" dirty="0">
                <a:solidFill>
                  <a:schemeClr val="tx1"/>
                </a:solidFill>
              </a:rPr>
              <a:t> On Site.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Kontrol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mutu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terjamin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pelaksanaan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cepat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biaya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ekonomis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3289" y="381000"/>
            <a:ext cx="4074423" cy="67056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I. PENDAHULUAN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3291" y="1021295"/>
            <a:ext cx="8705449" cy="4483101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KONSTRUKSI OFF SITE (PRECAST)</a:t>
            </a:r>
          </a:p>
        </p:txBody>
      </p:sp>
      <p:pic>
        <p:nvPicPr>
          <p:cNvPr id="13" name="Picture 2" descr="C:\Users\CONCEDO EVGS IDE\Documents\Project 2013\Rusun PU\Rempoa\Foto-foto\File Danil 27 Agustus 2013\15 juni - 2 juli\IMG-20130619-02968.jpg">
            <a:extLst>
              <a:ext uri="{FF2B5EF4-FFF2-40B4-BE49-F238E27FC236}">
                <a16:creationId xmlns:a16="http://schemas.microsoft.com/office/drawing/2014/main" id="{F52DB4F9-519E-4B80-97AE-B57D615F1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9010" y="3910618"/>
            <a:ext cx="3205843" cy="2422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6857" y="3910617"/>
            <a:ext cx="3012184" cy="2422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1045" y="3910617"/>
            <a:ext cx="3230110" cy="2422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E:\Kerjaan\2017\Tusi Program\Modular\DED Used\3D\WhatsApp Image 2017-11-25 at 2.43.15 PM (1).jpe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731" y="1525953"/>
            <a:ext cx="3243123" cy="2026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857" y="1525952"/>
            <a:ext cx="3012184" cy="20260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6</a:t>
            </a:r>
            <a:endParaRPr sz="1600" b="1" dirty="0"/>
          </a:p>
        </p:txBody>
      </p:sp>
    </p:spTree>
    <p:extLst>
      <p:ext uri="{BB962C8B-B14F-4D97-AF65-F5344CB8AC3E}">
        <p14:creationId xmlns:p14="http://schemas.microsoft.com/office/powerpoint/2010/main" val="1570365540"/>
      </p:ext>
    </p:extLst>
  </p:cSld>
  <p:clrMapOvr>
    <a:masterClrMapping/>
  </p:clrMapOvr>
  <p:transition spd="slow">
    <p:cover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B32872-0652-4595-BCBB-75A71DD47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09" y="173782"/>
            <a:ext cx="11340000" cy="432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Konstruksi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Masa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Adaptasi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Kebiasaan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Baru</a:t>
            </a:r>
            <a:endParaRPr lang="en-ID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A540F7-405B-48F9-B904-E38C0CC44D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491" y="864000"/>
            <a:ext cx="5033818" cy="2237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FE6C9-0823-4BB8-82AE-8103A33EDB7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491" y="3185479"/>
            <a:ext cx="5033818" cy="3572427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05BE461-8726-41F1-8938-92BBF87CD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90" y="824243"/>
            <a:ext cx="6687855" cy="3784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3BAA62-35F0-4225-B024-BF8AA613EA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0" y="4748116"/>
            <a:ext cx="2494546" cy="2009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0AC8A7-737C-4FB4-81F0-EEBD1E0C710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182" y="4748117"/>
            <a:ext cx="2494546" cy="20097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827EE6-4C1D-4662-B7E4-4CE9940CF89E}"/>
              </a:ext>
            </a:extLst>
          </p:cNvPr>
          <p:cNvSpPr/>
          <p:nvPr/>
        </p:nvSpPr>
        <p:spPr>
          <a:xfrm>
            <a:off x="5575869" y="5291346"/>
            <a:ext cx="11350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Jalan Tol </a:t>
            </a:r>
            <a:r>
              <a:rPr lang="en-US" dirty="0" err="1"/>
              <a:t>Pettarani</a:t>
            </a:r>
            <a:r>
              <a:rPr lang="en-US" dirty="0"/>
              <a:t> </a:t>
            </a:r>
            <a:r>
              <a:rPr lang="en-US" dirty="0" err="1"/>
              <a:t>Makasar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936514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BAD0555-5697-425D-A6A2-F263B1DEDC6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6000" y="762859"/>
          <a:ext cx="10753862" cy="541742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1480">
                  <a:extLst>
                    <a:ext uri="{9D8B030D-6E8A-4147-A177-3AD203B41FA5}">
                      <a16:colId xmlns:a16="http://schemas.microsoft.com/office/drawing/2014/main" val="2644689756"/>
                    </a:ext>
                  </a:extLst>
                </a:gridCol>
                <a:gridCol w="674703">
                  <a:extLst>
                    <a:ext uri="{9D8B030D-6E8A-4147-A177-3AD203B41FA5}">
                      <a16:colId xmlns:a16="http://schemas.microsoft.com/office/drawing/2014/main" val="1498968436"/>
                    </a:ext>
                  </a:extLst>
                </a:gridCol>
                <a:gridCol w="3529864">
                  <a:extLst>
                    <a:ext uri="{9D8B030D-6E8A-4147-A177-3AD203B41FA5}">
                      <a16:colId xmlns:a16="http://schemas.microsoft.com/office/drawing/2014/main" val="1108414643"/>
                    </a:ext>
                  </a:extLst>
                </a:gridCol>
                <a:gridCol w="1224904">
                  <a:extLst>
                    <a:ext uri="{9D8B030D-6E8A-4147-A177-3AD203B41FA5}">
                      <a16:colId xmlns:a16="http://schemas.microsoft.com/office/drawing/2014/main" val="1613025976"/>
                    </a:ext>
                  </a:extLst>
                </a:gridCol>
                <a:gridCol w="1224904">
                  <a:extLst>
                    <a:ext uri="{9D8B030D-6E8A-4147-A177-3AD203B41FA5}">
                      <a16:colId xmlns:a16="http://schemas.microsoft.com/office/drawing/2014/main" val="2521402009"/>
                    </a:ext>
                  </a:extLst>
                </a:gridCol>
                <a:gridCol w="1268356">
                  <a:extLst>
                    <a:ext uri="{9D8B030D-6E8A-4147-A177-3AD203B41FA5}">
                      <a16:colId xmlns:a16="http://schemas.microsoft.com/office/drawing/2014/main" val="684675419"/>
                    </a:ext>
                  </a:extLst>
                </a:gridCol>
                <a:gridCol w="1268356">
                  <a:extLst>
                    <a:ext uri="{9D8B030D-6E8A-4147-A177-3AD203B41FA5}">
                      <a16:colId xmlns:a16="http://schemas.microsoft.com/office/drawing/2014/main" val="3146089121"/>
                    </a:ext>
                  </a:extLst>
                </a:gridCol>
                <a:gridCol w="1231295">
                  <a:extLst>
                    <a:ext uri="{9D8B030D-6E8A-4147-A177-3AD203B41FA5}">
                      <a16:colId xmlns:a16="http://schemas.microsoft.com/office/drawing/2014/main" val="875146774"/>
                    </a:ext>
                  </a:extLst>
                </a:gridCol>
              </a:tblGrid>
              <a:tr h="23827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No.</a:t>
                      </a:r>
                      <a:endParaRPr lang="en-ID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No. Pasal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Isi </a:t>
                      </a:r>
                      <a:r>
                        <a:rPr lang="en-US" sz="1000" dirty="0" err="1">
                          <a:effectLst/>
                        </a:rPr>
                        <a:t>Pasal</a:t>
                      </a:r>
                      <a:endParaRPr lang="en-ID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Penerapan</a:t>
                      </a:r>
                      <a:r>
                        <a:rPr lang="en-US" sz="1000" dirty="0">
                          <a:effectLst/>
                        </a:rPr>
                        <a:t> di </a:t>
                      </a:r>
                      <a:r>
                        <a:rPr lang="en-US" sz="1000" dirty="0" err="1">
                          <a:effectLst/>
                        </a:rPr>
                        <a:t>Lapangan</a:t>
                      </a:r>
                      <a:r>
                        <a:rPr lang="en-US" sz="1000" dirty="0">
                          <a:effectLst/>
                        </a:rPr>
                        <a:t> Pada </a:t>
                      </a:r>
                      <a:r>
                        <a:rPr lang="en-US" sz="1000" dirty="0" err="1">
                          <a:effectLst/>
                        </a:rPr>
                        <a:t>Proyek</a:t>
                      </a:r>
                      <a:r>
                        <a:rPr lang="en-US" sz="1000" dirty="0">
                          <a:effectLst/>
                        </a:rPr>
                        <a:t> :</a:t>
                      </a:r>
                      <a:endParaRPr lang="en-ID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39725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Pertamina</a:t>
                      </a:r>
                      <a:r>
                        <a:rPr lang="en-US" sz="1000" dirty="0">
                          <a:effectLst/>
                        </a:rPr>
                        <a:t> JTB</a:t>
                      </a:r>
                      <a:endParaRPr lang="en-ID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Jalan Tol AP. Pettarani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Tokyo Riverside (PIK 2)</a:t>
                      </a:r>
                      <a:endParaRPr lang="en-ID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Woh-Hup, Singapura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RS Covid-19, Batam &amp; Simprug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3524959216"/>
                  </a:ext>
                </a:extLst>
              </a:tr>
              <a:tr h="139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F.1.1.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Penggunaan masker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Ada</a:t>
                      </a:r>
                      <a:endParaRPr lang="en-ID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4031208243"/>
                  </a:ext>
                </a:extLst>
              </a:tr>
              <a:tr h="285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F.1.2.a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Pengukuran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Suhu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Tubuh</a:t>
                      </a:r>
                      <a:r>
                        <a:rPr lang="en-US" sz="1000" dirty="0">
                          <a:effectLst/>
                        </a:rPr>
                        <a:t> (</a:t>
                      </a:r>
                      <a:r>
                        <a:rPr lang="en-US" sz="1000" dirty="0" err="1">
                          <a:effectLst/>
                        </a:rPr>
                        <a:t>skrining</a:t>
                      </a:r>
                      <a:r>
                        <a:rPr lang="en-US" sz="1000" dirty="0">
                          <a:effectLst/>
                        </a:rPr>
                        <a:t>) di </a:t>
                      </a:r>
                      <a:r>
                        <a:rPr lang="en-US" sz="1000" dirty="0" err="1">
                          <a:effectLst/>
                        </a:rPr>
                        <a:t>pintu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masuk</a:t>
                      </a:r>
                      <a:endParaRPr lang="en-ID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4238046962"/>
                  </a:ext>
                </a:extLst>
              </a:tr>
              <a:tr h="285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F.1.2.b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Melakukan Self Assesment Resiko COVID-19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Tidak Disebutkan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1473063215"/>
                  </a:ext>
                </a:extLst>
              </a:tr>
              <a:tr h="431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F.1.2.c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Petugas yang melakukan pengukuran suhu harus Mendapatkan pelatihan dan memakai APD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34274990"/>
                  </a:ext>
                </a:extLst>
              </a:tr>
              <a:tr h="285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5.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F.1.2.d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Pekerja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dilarang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masuk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jika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bergejala</a:t>
                      </a:r>
                      <a:r>
                        <a:rPr lang="en-US" sz="1000" dirty="0">
                          <a:effectLst/>
                        </a:rPr>
                        <a:t> COVID-19</a:t>
                      </a:r>
                      <a:endParaRPr lang="en-ID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Ada</a:t>
                      </a:r>
                      <a:endParaRPr lang="en-ID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3609428440"/>
                  </a:ext>
                </a:extLst>
              </a:tr>
              <a:tr h="431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6.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F.1.2.e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Melarang seluruh pekerja dan tamu dengan suhu tubuh &gt;37.3°C untuk masuk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1540208546"/>
                  </a:ext>
                </a:extLst>
              </a:tr>
              <a:tr h="354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7.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F.1.2.f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Interpretasi</a:t>
                      </a:r>
                      <a:r>
                        <a:rPr lang="en-US" sz="1000" dirty="0">
                          <a:effectLst/>
                        </a:rPr>
                        <a:t> dan </a:t>
                      </a:r>
                      <a:r>
                        <a:rPr lang="en-US" sz="1000" dirty="0" err="1">
                          <a:effectLst/>
                        </a:rPr>
                        <a:t>tindak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lanjut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hasil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pengukuran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suhu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tubuh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sesuai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dengan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prosedur</a:t>
                      </a:r>
                      <a:endParaRPr lang="en-ID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3662505856"/>
                  </a:ext>
                </a:extLst>
              </a:tr>
              <a:tr h="3132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F.1.3.a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 err="1">
                          <a:effectLst/>
                        </a:rPr>
                        <a:t>Tamu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dibatasi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akses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masuk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ke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lokasi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pekerjaan</a:t>
                      </a:r>
                      <a:r>
                        <a:rPr lang="en-US" sz="1000" dirty="0">
                          <a:effectLst/>
                        </a:rPr>
                        <a:t> dan </a:t>
                      </a:r>
                      <a:r>
                        <a:rPr lang="en-US" sz="1000" dirty="0" err="1">
                          <a:effectLst/>
                        </a:rPr>
                        <a:t>dilarang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masuk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jika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bergejala</a:t>
                      </a:r>
                      <a:r>
                        <a:rPr lang="en-US" sz="1000" dirty="0">
                          <a:effectLst/>
                        </a:rPr>
                        <a:t> Covid-19</a:t>
                      </a:r>
                      <a:endParaRPr lang="en-ID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2307674924"/>
                  </a:ext>
                </a:extLst>
              </a:tr>
              <a:tr h="3435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9.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F.1.3.b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Penerimaan tamu dilakukan di area khusus yang terpisah dari ruangan kerja dan rutin dibersihkan dengan disinfektan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702194420"/>
                  </a:ext>
                </a:extLst>
              </a:tr>
              <a:tr h="285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10.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F.1.3.c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Tamu diminta mengisi form pemeriksaan mandiri 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Tidak 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797074165"/>
                  </a:ext>
                </a:extLst>
              </a:tr>
              <a:tr h="5017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11.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F.1.4.a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Tempat kerja yang memiliki sumber daya dapat memfasilitasi tempat observasi / isolasi mandiri. (Disemua Proyek Dilakukan Rapid Test Bagi Pekerja)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Tidak Disebutkan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3666988762"/>
                  </a:ext>
                </a:extLst>
              </a:tr>
              <a:tr h="285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12.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F.1.4.b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Pekerja yang menjalankan isolasi mandiri tetap diberikan hak-haknya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Tidak Disebutkan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Tidak Disebutkan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2680523568"/>
                  </a:ext>
                </a:extLst>
              </a:tr>
              <a:tr h="431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13.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F.1.4.c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Rapid Test atau PCR Test bagi pekerja dengan gejala Covid-19 dan yang kontak langsung.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574299917"/>
                  </a:ext>
                </a:extLst>
              </a:tr>
              <a:tr h="431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14.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F.1.5.a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Selalu memastikan sarana untuk menjaga kebersihan tersedia (Sabun, hand sanitizer, dll)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Ada</a:t>
                      </a:r>
                      <a:endParaRPr lang="en-ID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Ada</a:t>
                      </a:r>
                      <a:endParaRPr lang="en-ID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307" marR="43307" marT="0" marB="0"/>
                </a:tc>
                <a:extLst>
                  <a:ext uri="{0D108BD9-81ED-4DB2-BD59-A6C34878D82A}">
                    <a16:rowId xmlns:a16="http://schemas.microsoft.com/office/drawing/2014/main" val="206428278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BF0FE17-C2FB-494F-A6D3-AA2A0325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0" y="199741"/>
            <a:ext cx="11340000" cy="432000"/>
          </a:xfrm>
        </p:spPr>
        <p:txBody>
          <a:bodyPr>
            <a:normAutofit fontScale="90000"/>
          </a:bodyPr>
          <a:lstStyle/>
          <a:p>
            <a:r>
              <a:rPr lang="en-US" sz="2800" dirty="0" err="1"/>
              <a:t>Tabel</a:t>
            </a:r>
            <a:r>
              <a:rPr lang="en-US" sz="2800" dirty="0"/>
              <a:t> Survey </a:t>
            </a:r>
            <a:r>
              <a:rPr lang="en-US" sz="2800" dirty="0" err="1"/>
              <a:t>Penerapan</a:t>
            </a:r>
            <a:r>
              <a:rPr lang="en-US" sz="2800" dirty="0"/>
              <a:t> </a:t>
            </a:r>
            <a:r>
              <a:rPr lang="en-US" sz="2800" dirty="0" err="1"/>
              <a:t>Protokol</a:t>
            </a:r>
            <a:r>
              <a:rPr lang="en-US" sz="2800" dirty="0"/>
              <a:t> COVID-19 di </a:t>
            </a:r>
            <a:r>
              <a:rPr lang="en-US" sz="2800" dirty="0" err="1"/>
              <a:t>Proyek</a:t>
            </a:r>
            <a:endParaRPr lang="en-ID" sz="2800" dirty="0"/>
          </a:p>
        </p:txBody>
      </p:sp>
      <p:sp>
        <p:nvSpPr>
          <p:cNvPr id="2" name="Arrow: Right 1">
            <a:hlinkClick r:id="rId2" action="ppaction://hlinkfile"/>
            <a:extLst>
              <a:ext uri="{FF2B5EF4-FFF2-40B4-BE49-F238E27FC236}">
                <a16:creationId xmlns:a16="http://schemas.microsoft.com/office/drawing/2014/main" id="{82C10AD9-0FFF-41C8-A6D9-926B514CDF95}"/>
              </a:ext>
            </a:extLst>
          </p:cNvPr>
          <p:cNvSpPr/>
          <p:nvPr/>
        </p:nvSpPr>
        <p:spPr>
          <a:xfrm>
            <a:off x="11327907" y="6178858"/>
            <a:ext cx="790112" cy="515423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Click Here</a:t>
            </a:r>
            <a:endParaRPr lang="en-ID" sz="900" dirty="0"/>
          </a:p>
        </p:txBody>
      </p:sp>
    </p:spTree>
    <p:extLst>
      <p:ext uri="{BB962C8B-B14F-4D97-AF65-F5344CB8AC3E}">
        <p14:creationId xmlns:p14="http://schemas.microsoft.com/office/powerpoint/2010/main" val="39184404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F0FE17-C2FB-494F-A6D3-AA2A0325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31" y="128720"/>
            <a:ext cx="11340000" cy="432000"/>
          </a:xfrm>
        </p:spPr>
        <p:txBody>
          <a:bodyPr>
            <a:normAutofit fontScale="90000"/>
          </a:bodyPr>
          <a:lstStyle/>
          <a:p>
            <a:r>
              <a:rPr lang="en-US" sz="2800" dirty="0" err="1"/>
              <a:t>Tabel</a:t>
            </a:r>
            <a:r>
              <a:rPr lang="en-US" sz="2800" dirty="0"/>
              <a:t> Survey </a:t>
            </a:r>
            <a:r>
              <a:rPr lang="en-US" sz="2800" dirty="0" err="1"/>
              <a:t>Inovasi</a:t>
            </a:r>
            <a:r>
              <a:rPr lang="en-US" sz="2800" dirty="0"/>
              <a:t> </a:t>
            </a:r>
            <a:r>
              <a:rPr lang="en-US" sz="2800" dirty="0" err="1"/>
              <a:t>Beton</a:t>
            </a:r>
            <a:r>
              <a:rPr lang="en-US" sz="2800" dirty="0"/>
              <a:t> </a:t>
            </a:r>
            <a:r>
              <a:rPr lang="en-US" sz="2800" dirty="0" err="1"/>
              <a:t>Pracetak</a:t>
            </a:r>
            <a:r>
              <a:rPr lang="en-US" sz="2800" dirty="0"/>
              <a:t> Pada </a:t>
            </a:r>
            <a:r>
              <a:rPr lang="en-US" sz="2800" dirty="0" err="1"/>
              <a:t>Proyek</a:t>
            </a:r>
            <a:r>
              <a:rPr lang="en-US" sz="2800" dirty="0"/>
              <a:t> di Masa </a:t>
            </a:r>
            <a:r>
              <a:rPr lang="en-US" sz="2800" dirty="0" err="1"/>
              <a:t>Pandemi</a:t>
            </a:r>
            <a:endParaRPr lang="en-ID" sz="2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1E3D431-9D27-4AF9-82CE-A424A24FFE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3631" y="692458"/>
          <a:ext cx="10762434" cy="589473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3555">
                  <a:extLst>
                    <a:ext uri="{9D8B030D-6E8A-4147-A177-3AD203B41FA5}">
                      <a16:colId xmlns:a16="http://schemas.microsoft.com/office/drawing/2014/main" val="2634660624"/>
                    </a:ext>
                  </a:extLst>
                </a:gridCol>
                <a:gridCol w="2141294">
                  <a:extLst>
                    <a:ext uri="{9D8B030D-6E8A-4147-A177-3AD203B41FA5}">
                      <a16:colId xmlns:a16="http://schemas.microsoft.com/office/drawing/2014/main" val="719135083"/>
                    </a:ext>
                  </a:extLst>
                </a:gridCol>
                <a:gridCol w="1699884">
                  <a:extLst>
                    <a:ext uri="{9D8B030D-6E8A-4147-A177-3AD203B41FA5}">
                      <a16:colId xmlns:a16="http://schemas.microsoft.com/office/drawing/2014/main" val="1567133649"/>
                    </a:ext>
                  </a:extLst>
                </a:gridCol>
                <a:gridCol w="1385090">
                  <a:extLst>
                    <a:ext uri="{9D8B030D-6E8A-4147-A177-3AD203B41FA5}">
                      <a16:colId xmlns:a16="http://schemas.microsoft.com/office/drawing/2014/main" val="3327544762"/>
                    </a:ext>
                  </a:extLst>
                </a:gridCol>
                <a:gridCol w="1699884">
                  <a:extLst>
                    <a:ext uri="{9D8B030D-6E8A-4147-A177-3AD203B41FA5}">
                      <a16:colId xmlns:a16="http://schemas.microsoft.com/office/drawing/2014/main" val="1738030727"/>
                    </a:ext>
                  </a:extLst>
                </a:gridCol>
                <a:gridCol w="1699884">
                  <a:extLst>
                    <a:ext uri="{9D8B030D-6E8A-4147-A177-3AD203B41FA5}">
                      <a16:colId xmlns:a16="http://schemas.microsoft.com/office/drawing/2014/main" val="1731542647"/>
                    </a:ext>
                  </a:extLst>
                </a:gridCol>
                <a:gridCol w="1762843">
                  <a:extLst>
                    <a:ext uri="{9D8B030D-6E8A-4147-A177-3AD203B41FA5}">
                      <a16:colId xmlns:a16="http://schemas.microsoft.com/office/drawing/2014/main" val="2588854886"/>
                    </a:ext>
                  </a:extLst>
                </a:gridCol>
              </a:tblGrid>
              <a:tr h="315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No.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Item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Pertamina JTB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Jalan Tol AP. Pettarani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Tokyo Riverside (PIK 2)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Woh-Hup, Singapura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RS Covid-19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extLst>
                  <a:ext uri="{0D108BD9-81ED-4DB2-BD59-A6C34878D82A}">
                    <a16:rowId xmlns:a16="http://schemas.microsoft.com/office/drawing/2014/main" val="2051108984"/>
                  </a:ext>
                </a:extLst>
              </a:tr>
              <a:tr h="6386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1.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Metoda Konstruksi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Sistem Pracetak dan Prategang Tanpa Lekatan dan Spiral Dissipater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Sistem Pracetak dan Prategang Box Girder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Sistem Emulated Precast Cast In Place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Prefabricated Prefinished Volumetric Construction (PPVC)</a:t>
                      </a:r>
                      <a:endParaRPr lang="en-ID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marL="1028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Prefabricated Prefinished Volumetric Construction (PPVC)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extLst>
                  <a:ext uri="{0D108BD9-81ED-4DB2-BD59-A6C34878D82A}">
                    <a16:rowId xmlns:a16="http://schemas.microsoft.com/office/drawing/2014/main" val="3611071778"/>
                  </a:ext>
                </a:extLst>
              </a:tr>
              <a:tr h="800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2.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Kecepatan Konstruksi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Kecepatan Setara Kontruksi Baja dan Lebih Ekonomis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0,1002 % / </a:t>
                      </a:r>
                      <a:r>
                        <a:rPr lang="en-US" sz="1050" dirty="0" err="1">
                          <a:effectLst/>
                        </a:rPr>
                        <a:t>hari</a:t>
                      </a:r>
                      <a:endParaRPr lang="en-ID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Lebih Cepat Daripada Sistem Konvensional di Tempat Yang Sama.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Lebih Cepat 30% dari Konvensional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en-US" sz="1050">
                          <a:effectLst/>
                        </a:rPr>
                        <a:t>Galang = 632 m²/hari</a:t>
                      </a:r>
                      <a:endParaRPr lang="en-ID" sz="1050">
                        <a:effectLst/>
                      </a:endParaRPr>
                    </a:p>
                    <a:p>
                      <a:pPr marL="342900" lvl="0" indent="-342900" algn="ctr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en-US" sz="1050">
                          <a:effectLst/>
                        </a:rPr>
                        <a:t>Simprug = 495 m²/hari</a:t>
                      </a:r>
                      <a:endParaRPr lang="en-ID" sz="1050">
                        <a:effectLst/>
                      </a:endParaRPr>
                    </a:p>
                    <a:p>
                      <a:pPr marL="1028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(60 % Lebih Cepat)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extLst>
                  <a:ext uri="{0D108BD9-81ED-4DB2-BD59-A6C34878D82A}">
                    <a16:rowId xmlns:a16="http://schemas.microsoft.com/office/drawing/2014/main" val="3786994811"/>
                  </a:ext>
                </a:extLst>
              </a:tr>
              <a:tr h="7643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3.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Tempat kerja yang memiliki sumber daya dapat memfasilitasi tempat observasi / isolasi mandiri. 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Ada</a:t>
                      </a:r>
                      <a:endParaRPr lang="en-ID" sz="105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(Dilakukan Rapid Test Bagi Semua Pekerja)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Ada</a:t>
                      </a:r>
                      <a:endParaRPr lang="en-ID" sz="105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(Dilakukan Rapid Test Bagi Semua Pekerja)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Ada</a:t>
                      </a:r>
                      <a:endParaRPr lang="en-ID" sz="105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(Dilakukan Rapid Test Bagi Semua Pekerja)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Ada</a:t>
                      </a:r>
                      <a:endParaRPr lang="en-ID" sz="105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(Dilakukan Rapid Test Bagi Semua Pekerja)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Ada</a:t>
                      </a:r>
                      <a:endParaRPr lang="en-ID" sz="105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(Dilakukan Rapid Test Bagi Semua Pekerja)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extLst>
                  <a:ext uri="{0D108BD9-81ED-4DB2-BD59-A6C34878D82A}">
                    <a16:rowId xmlns:a16="http://schemas.microsoft.com/office/drawing/2014/main" val="364430455"/>
                  </a:ext>
                </a:extLst>
              </a:tr>
              <a:tr h="1122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4.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Biaya Tambahan Protokol COVID-19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Penambahan biaya 1% - 2% nilai proyek. Sedang diusahakan untuk bisa dibayar oleh Owner.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Kenaikan 5% Biaya Overhead, diatasi dengan Optimasi biaya di sektor lain karena proyek adalah proyek investasi.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Penambahan Biaya 1% di pabrik dan 3 % di proyek. Di Pabrik diperhitungkan sebagai tambahan biaya produksi, di proyek ditagihkan ke owner.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-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Sudah Termasuk dalam Kontrak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 anchor="ctr"/>
                </a:tc>
                <a:extLst>
                  <a:ext uri="{0D108BD9-81ED-4DB2-BD59-A6C34878D82A}">
                    <a16:rowId xmlns:a16="http://schemas.microsoft.com/office/drawing/2014/main" val="1412658813"/>
                  </a:ext>
                </a:extLst>
              </a:tr>
              <a:tr h="22529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5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50">
                          <a:effectLst/>
                        </a:rPr>
                        <a:t>Rekomendasi</a:t>
                      </a:r>
                      <a:endParaRPr lang="en-ID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 gridSpan="5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en-US" sz="1100" dirty="0" err="1">
                          <a:effectLst/>
                        </a:rPr>
                        <a:t>Fleksibelitas</a:t>
                      </a:r>
                      <a:r>
                        <a:rPr lang="en-US" sz="1100" dirty="0">
                          <a:effectLst/>
                        </a:rPr>
                        <a:t> Testing</a:t>
                      </a:r>
                      <a:endParaRPr lang="en-ID" sz="1100" dirty="0">
                        <a:effectLst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</a:pPr>
                      <a:r>
                        <a:rPr lang="en-US" sz="1100" dirty="0" err="1">
                          <a:effectLst/>
                        </a:rPr>
                        <a:t>Perlu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untuk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membuat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Pengujian</a:t>
                      </a:r>
                      <a:r>
                        <a:rPr lang="en-US" sz="1100" dirty="0">
                          <a:effectLst/>
                        </a:rPr>
                        <a:t> COVID-19 </a:t>
                      </a:r>
                      <a:r>
                        <a:rPr lang="en-US" sz="1100" dirty="0" err="1">
                          <a:effectLst/>
                        </a:rPr>
                        <a:t>kepada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semua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pekerja</a:t>
                      </a:r>
                      <a:r>
                        <a:rPr lang="en-US" sz="1100" dirty="0">
                          <a:effectLst/>
                        </a:rPr>
                        <a:t> di </a:t>
                      </a:r>
                      <a:r>
                        <a:rPr lang="en-US" sz="1100" dirty="0" err="1">
                          <a:effectLst/>
                        </a:rPr>
                        <a:t>proyek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konstruksi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lebih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fleksibel</a:t>
                      </a:r>
                      <a:r>
                        <a:rPr lang="en-US" sz="1100" dirty="0">
                          <a:effectLst/>
                        </a:rPr>
                        <a:t>. </a:t>
                      </a:r>
                      <a:r>
                        <a:rPr lang="en-US" sz="1100" dirty="0" err="1">
                          <a:effectLst/>
                        </a:rPr>
                        <a:t>Saat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ini</a:t>
                      </a:r>
                      <a:r>
                        <a:rPr lang="en-US" sz="1100" dirty="0">
                          <a:effectLst/>
                        </a:rPr>
                        <a:t> Tim </a:t>
                      </a:r>
                      <a:r>
                        <a:rPr lang="en-US" sz="1100" dirty="0" err="1">
                          <a:effectLst/>
                        </a:rPr>
                        <a:t>Gugus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Tugas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Pencegahan</a:t>
                      </a:r>
                      <a:r>
                        <a:rPr lang="en-US" sz="1100" dirty="0">
                          <a:effectLst/>
                        </a:rPr>
                        <a:t> COVID-19 </a:t>
                      </a:r>
                      <a:r>
                        <a:rPr lang="en-US" sz="1100" dirty="0" err="1">
                          <a:effectLst/>
                        </a:rPr>
                        <a:t>sudah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memetakan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penyebaran</a:t>
                      </a:r>
                      <a:r>
                        <a:rPr lang="en-US" sz="1100" dirty="0">
                          <a:effectLst/>
                        </a:rPr>
                        <a:t> COVID-19 di Indonesia, </a:t>
                      </a:r>
                      <a:r>
                        <a:rPr lang="en-US" sz="1100" dirty="0" err="1">
                          <a:effectLst/>
                        </a:rPr>
                        <a:t>dapat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diketahui</a:t>
                      </a:r>
                      <a:r>
                        <a:rPr lang="en-US" sz="1100" dirty="0">
                          <a:effectLst/>
                        </a:rPr>
                        <a:t> status dan </a:t>
                      </a:r>
                      <a:r>
                        <a:rPr lang="en-US" sz="1100" dirty="0" err="1">
                          <a:effectLst/>
                        </a:rPr>
                        <a:t>tingkat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penyebaran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tiap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daerah</a:t>
                      </a:r>
                      <a:r>
                        <a:rPr lang="en-US" sz="1100" dirty="0">
                          <a:effectLst/>
                        </a:rPr>
                        <a:t>. Jadi, </a:t>
                      </a:r>
                      <a:r>
                        <a:rPr lang="en-US" sz="1100" dirty="0" err="1">
                          <a:effectLst/>
                        </a:rPr>
                        <a:t>dapat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dilakukan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penyesuaikan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jumlah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Pengujian</a:t>
                      </a:r>
                      <a:r>
                        <a:rPr lang="en-US" sz="1100" dirty="0">
                          <a:effectLst/>
                        </a:rPr>
                        <a:t> COVID-19 </a:t>
                      </a:r>
                      <a:r>
                        <a:rPr lang="en-US" sz="1100" dirty="0" err="1">
                          <a:effectLst/>
                        </a:rPr>
                        <a:t>sesuai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dengan</a:t>
                      </a:r>
                      <a:r>
                        <a:rPr lang="en-US" sz="1100" dirty="0">
                          <a:effectLst/>
                        </a:rPr>
                        <a:t> Status COVID-19 di </a:t>
                      </a:r>
                      <a:r>
                        <a:rPr lang="en-US" sz="1100" dirty="0" err="1">
                          <a:effectLst/>
                        </a:rPr>
                        <a:t>daerah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dikerjakannya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proyek</a:t>
                      </a:r>
                      <a:r>
                        <a:rPr lang="en-US" sz="1100" dirty="0">
                          <a:effectLst/>
                        </a:rPr>
                        <a:t>. </a:t>
                      </a:r>
                      <a:r>
                        <a:rPr lang="en-US" sz="1100" dirty="0" err="1">
                          <a:effectLst/>
                        </a:rPr>
                        <a:t>Contohnya</a:t>
                      </a:r>
                      <a:r>
                        <a:rPr lang="en-US" sz="1100" dirty="0">
                          <a:effectLst/>
                        </a:rPr>
                        <a:t>, </a:t>
                      </a:r>
                      <a:r>
                        <a:rPr lang="en-US" sz="1100" dirty="0" err="1">
                          <a:effectLst/>
                        </a:rPr>
                        <a:t>untuk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daerah</a:t>
                      </a:r>
                      <a:r>
                        <a:rPr lang="en-US" sz="1100" dirty="0">
                          <a:effectLst/>
                        </a:rPr>
                        <a:t> Zona Merah dan </a:t>
                      </a:r>
                      <a:r>
                        <a:rPr lang="en-US" sz="1100" dirty="0" err="1">
                          <a:effectLst/>
                        </a:rPr>
                        <a:t>Hitam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perlu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diwajibkan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dilakukannya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Pengujian</a:t>
                      </a:r>
                      <a:r>
                        <a:rPr lang="en-US" sz="1100" dirty="0">
                          <a:effectLst/>
                        </a:rPr>
                        <a:t> COVID-19 </a:t>
                      </a:r>
                      <a:r>
                        <a:rPr lang="en-US" sz="1100" dirty="0" err="1">
                          <a:effectLst/>
                        </a:rPr>
                        <a:t>bagi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seluruh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pekerja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sedangkan</a:t>
                      </a:r>
                      <a:r>
                        <a:rPr lang="en-US" sz="1100" dirty="0">
                          <a:effectLst/>
                        </a:rPr>
                        <a:t> pada </a:t>
                      </a:r>
                      <a:r>
                        <a:rPr lang="en-US" sz="1100" dirty="0" err="1">
                          <a:effectLst/>
                        </a:rPr>
                        <a:t>proyek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konstruksi</a:t>
                      </a:r>
                      <a:r>
                        <a:rPr lang="en-US" sz="1100" dirty="0">
                          <a:effectLst/>
                        </a:rPr>
                        <a:t> yang </a:t>
                      </a:r>
                      <a:r>
                        <a:rPr lang="en-US" sz="1100" dirty="0" err="1">
                          <a:effectLst/>
                        </a:rPr>
                        <a:t>berada</a:t>
                      </a:r>
                      <a:r>
                        <a:rPr lang="en-US" sz="1100" dirty="0">
                          <a:effectLst/>
                        </a:rPr>
                        <a:t> pada </a:t>
                      </a:r>
                      <a:r>
                        <a:rPr lang="en-US" sz="1100" dirty="0" err="1">
                          <a:effectLst/>
                        </a:rPr>
                        <a:t>daerah</a:t>
                      </a:r>
                      <a:r>
                        <a:rPr lang="en-US" sz="1100" dirty="0">
                          <a:effectLst/>
                        </a:rPr>
                        <a:t> zona </a:t>
                      </a:r>
                      <a:r>
                        <a:rPr lang="en-US" sz="1100" dirty="0" err="1">
                          <a:effectLst/>
                        </a:rPr>
                        <a:t>hijau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boleh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melakukan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atau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tidak</a:t>
                      </a:r>
                      <a:r>
                        <a:rPr lang="en-US" sz="1100" dirty="0">
                          <a:effectLst/>
                        </a:rPr>
                        <a:t> (</a:t>
                      </a:r>
                      <a:r>
                        <a:rPr lang="en-US" sz="1100" dirty="0" err="1">
                          <a:effectLst/>
                        </a:rPr>
                        <a:t>opsional</a:t>
                      </a:r>
                      <a:r>
                        <a:rPr lang="en-US" sz="1100" dirty="0">
                          <a:effectLst/>
                        </a:rPr>
                        <a:t>) </a:t>
                      </a:r>
                      <a:r>
                        <a:rPr lang="en-US" sz="1100" dirty="0" err="1">
                          <a:effectLst/>
                        </a:rPr>
                        <a:t>supaya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Penyedia</a:t>
                      </a:r>
                      <a:r>
                        <a:rPr lang="en-US" sz="1100" dirty="0">
                          <a:effectLst/>
                        </a:rPr>
                        <a:t> Jasa </a:t>
                      </a:r>
                      <a:r>
                        <a:rPr lang="en-US" sz="1100" dirty="0" err="1">
                          <a:effectLst/>
                        </a:rPr>
                        <a:t>dapat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mengoptimasi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biaya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operasionalnya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dalam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menjalankan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protokol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pencegahan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penyebaran</a:t>
                      </a:r>
                      <a:r>
                        <a:rPr lang="en-US" sz="1100" dirty="0">
                          <a:effectLst/>
                        </a:rPr>
                        <a:t> COVID-19.</a:t>
                      </a:r>
                      <a:endParaRPr lang="en-ID" sz="1100" dirty="0">
                        <a:effectLst/>
                      </a:endParaRPr>
                    </a:p>
                    <a:p>
                      <a:pPr marL="0" lvl="0" indent="0" algn="just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en-US" sz="1100" dirty="0">
                          <a:effectLst/>
                        </a:rPr>
                        <a:t>2.        </a:t>
                      </a:r>
                      <a:r>
                        <a:rPr lang="en-US" sz="1100" dirty="0" err="1">
                          <a:effectLst/>
                        </a:rPr>
                        <a:t>Penambahan</a:t>
                      </a:r>
                      <a:r>
                        <a:rPr lang="en-US" sz="1100" dirty="0">
                          <a:effectLst/>
                        </a:rPr>
                        <a:t> Item </a:t>
                      </a:r>
                      <a:r>
                        <a:rPr lang="en-US" sz="1100" dirty="0" err="1">
                          <a:effectLst/>
                        </a:rPr>
                        <a:t>Khusus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Biaya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Protokol</a:t>
                      </a:r>
                      <a:r>
                        <a:rPr lang="en-US" sz="1100" dirty="0">
                          <a:effectLst/>
                        </a:rPr>
                        <a:t> COVID-19 </a:t>
                      </a:r>
                      <a:r>
                        <a:rPr lang="en-US" sz="1100" dirty="0" err="1">
                          <a:effectLst/>
                        </a:rPr>
                        <a:t>Peraturan</a:t>
                      </a:r>
                      <a:r>
                        <a:rPr lang="en-US" sz="1100" dirty="0">
                          <a:effectLst/>
                        </a:rPr>
                        <a:t> Menteri </a:t>
                      </a:r>
                      <a:r>
                        <a:rPr lang="en-US" sz="1100" dirty="0" err="1">
                          <a:effectLst/>
                        </a:rPr>
                        <a:t>tentang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Rancangan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Anggaran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Biaya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Untuk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Proyek</a:t>
                      </a:r>
                      <a:r>
                        <a:rPr lang="en-US" sz="1100" dirty="0">
                          <a:effectLst/>
                        </a:rPr>
                        <a:t> – </a:t>
                      </a:r>
                      <a:r>
                        <a:rPr lang="en-US" sz="1100" dirty="0" err="1">
                          <a:effectLst/>
                        </a:rPr>
                        <a:t>Proyek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Baru</a:t>
                      </a:r>
                      <a:endParaRPr lang="en-ID" sz="1100" dirty="0">
                        <a:effectLst/>
                      </a:endParaRPr>
                    </a:p>
                    <a:p>
                      <a:pPr marL="457200"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 err="1">
                          <a:effectLst/>
                        </a:rPr>
                        <a:t>Biaya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Protokol</a:t>
                      </a:r>
                      <a:r>
                        <a:rPr lang="en-US" sz="1100" dirty="0">
                          <a:effectLst/>
                        </a:rPr>
                        <a:t> COVID-19 </a:t>
                      </a:r>
                      <a:r>
                        <a:rPr lang="en-US" sz="1100" dirty="0" err="1">
                          <a:effectLst/>
                        </a:rPr>
                        <a:t>perlu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untuk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dibuatkan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Analisis</a:t>
                      </a:r>
                      <a:r>
                        <a:rPr lang="en-US" sz="1100" dirty="0">
                          <a:effectLst/>
                        </a:rPr>
                        <a:t> Harga </a:t>
                      </a:r>
                      <a:r>
                        <a:rPr lang="en-US" sz="1100" dirty="0" err="1">
                          <a:effectLst/>
                        </a:rPr>
                        <a:t>Satuan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Khusus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dalam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bidang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Sistem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Manajemen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Keselamatan</a:t>
                      </a:r>
                      <a:r>
                        <a:rPr lang="en-US" sz="1100" dirty="0">
                          <a:effectLst/>
                        </a:rPr>
                        <a:t> dan Kesehatan </a:t>
                      </a:r>
                      <a:r>
                        <a:rPr lang="en-US" sz="1100" dirty="0" err="1">
                          <a:effectLst/>
                        </a:rPr>
                        <a:t>Kerja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Konstruksi</a:t>
                      </a:r>
                      <a:r>
                        <a:rPr lang="en-US" sz="1100" dirty="0">
                          <a:effectLst/>
                        </a:rPr>
                        <a:t> (SMK4) agar </a:t>
                      </a:r>
                      <a:r>
                        <a:rPr lang="en-US" sz="1100" dirty="0" err="1">
                          <a:effectLst/>
                        </a:rPr>
                        <a:t>dapat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diperhitungkan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dari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awal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proyek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konstruksi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akan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dilelang</a:t>
                      </a:r>
                      <a:r>
                        <a:rPr lang="en-US" sz="1100" dirty="0">
                          <a:effectLst/>
                        </a:rPr>
                        <a:t>. </a:t>
                      </a:r>
                      <a:r>
                        <a:rPr lang="en-US" sz="1100" dirty="0" err="1">
                          <a:effectLst/>
                        </a:rPr>
                        <a:t>Sehingga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peraturan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protokol</a:t>
                      </a:r>
                      <a:r>
                        <a:rPr lang="en-US" sz="1100" dirty="0">
                          <a:effectLst/>
                        </a:rPr>
                        <a:t> COVID-19 </a:t>
                      </a:r>
                      <a:r>
                        <a:rPr lang="en-US" sz="1100" dirty="0" err="1">
                          <a:effectLst/>
                        </a:rPr>
                        <a:t>dapat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diterapkan</a:t>
                      </a:r>
                      <a:r>
                        <a:rPr lang="en-US" sz="1100" dirty="0">
                          <a:effectLst/>
                        </a:rPr>
                        <a:t> di </a:t>
                      </a:r>
                      <a:r>
                        <a:rPr lang="en-US" sz="1100" dirty="0" err="1">
                          <a:effectLst/>
                        </a:rPr>
                        <a:t>semua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proyek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konstruksi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tanpa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membebani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pihak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Penyedia</a:t>
                      </a:r>
                      <a:r>
                        <a:rPr lang="en-US" sz="1100" dirty="0">
                          <a:effectLst/>
                        </a:rPr>
                        <a:t> Jasa.</a:t>
                      </a:r>
                      <a:endParaRPr lang="en-ID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287" marR="49287" marT="0" marB="0"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775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7032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 txBox="1">
            <a:spLocks noGrp="1"/>
          </p:cNvSpPr>
          <p:nvPr>
            <p:ph type="title"/>
          </p:nvPr>
        </p:nvSpPr>
        <p:spPr>
          <a:xfrm>
            <a:off x="908600" y="1802275"/>
            <a:ext cx="9639600" cy="1236355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05 </a:t>
            </a:r>
            <a:r>
              <a:rPr lang="en-US" sz="4000" dirty="0">
                <a:solidFill>
                  <a:schemeClr val="tx1"/>
                </a:solidFill>
              </a:rPr>
              <a:t>– </a:t>
            </a:r>
            <a:r>
              <a:rPr lang="en-US" sz="4000" b="1" dirty="0"/>
              <a:t>KONSEP INOVASI YANG DIAPRESIASI PASAR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321" name="Google Shape;321;p36"/>
          <p:cNvSpPr txBox="1">
            <a:spLocks noGrp="1"/>
          </p:cNvSpPr>
          <p:nvPr>
            <p:ph type="sldNum" idx="4294967295"/>
          </p:nvPr>
        </p:nvSpPr>
        <p:spPr>
          <a:xfrm>
            <a:off x="8778241" y="6377940"/>
            <a:ext cx="2804000" cy="342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73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10211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Text Box 2">
            <a:extLst>
              <a:ext uri="{FF2B5EF4-FFF2-40B4-BE49-F238E27FC236}">
                <a16:creationId xmlns:a16="http://schemas.microsoft.com/office/drawing/2014/main" id="{1740CA1B-2661-4C2E-9E33-E2A68748F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1" y="1082676"/>
            <a:ext cx="8850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3800" b="1">
                <a:solidFill>
                  <a:schemeClr val="tx2"/>
                </a:solidFill>
                <a:latin typeface="Comic Sans MS" panose="030F0702030302020204" pitchFamily="66" charset="0"/>
              </a:rPr>
              <a:t>Patent – Produksi dan Pemasaran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5C66A9FF-C335-412A-B536-A323B128C696}"/>
              </a:ext>
            </a:extLst>
          </p:cNvPr>
          <p:cNvGrpSpPr>
            <a:grpSpLocks/>
          </p:cNvGrpSpPr>
          <p:nvPr/>
        </p:nvGrpSpPr>
        <p:grpSpPr bwMode="auto">
          <a:xfrm>
            <a:off x="2274889" y="1966913"/>
            <a:ext cx="8143453" cy="4099138"/>
            <a:chOff x="108" y="855"/>
            <a:chExt cx="5980" cy="3295"/>
          </a:xfrm>
        </p:grpSpPr>
        <p:sp>
          <p:nvSpPr>
            <p:cNvPr id="76804" name="Text Box 4">
              <a:extLst>
                <a:ext uri="{FF2B5EF4-FFF2-40B4-BE49-F238E27FC236}">
                  <a16:creationId xmlns:a16="http://schemas.microsoft.com/office/drawing/2014/main" id="{8E7AEE63-20E3-4053-B083-68D4140C42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7" y="855"/>
              <a:ext cx="3181" cy="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Lembaga pembuktian</a:t>
              </a:r>
            </a:p>
            <a:p>
              <a:pPr eaLnBrk="1" hangingPunct="1"/>
              <a:r>
                <a:rPr lang="en-US" altLang="en-US" sz="2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Teknis-Struktur</a:t>
              </a:r>
            </a:p>
            <a:p>
              <a:pPr eaLnBrk="1" hangingPunct="1"/>
              <a:r>
                <a:rPr lang="en-US" altLang="en-US" sz="2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Praktis, waktu dan produksi</a:t>
              </a:r>
            </a:p>
          </p:txBody>
        </p:sp>
        <p:sp>
          <p:nvSpPr>
            <p:cNvPr id="76805" name="Text Box 5">
              <a:extLst>
                <a:ext uri="{FF2B5EF4-FFF2-40B4-BE49-F238E27FC236}">
                  <a16:creationId xmlns:a16="http://schemas.microsoft.com/office/drawing/2014/main" id="{196AEAB1-3449-4265-846E-C183EC5EE9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" y="1336"/>
              <a:ext cx="1365" cy="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Inventor</a:t>
              </a:r>
            </a:p>
          </p:txBody>
        </p:sp>
        <p:sp>
          <p:nvSpPr>
            <p:cNvPr id="76806" name="Text Box 6">
              <a:extLst>
                <a:ext uri="{FF2B5EF4-FFF2-40B4-BE49-F238E27FC236}">
                  <a16:creationId xmlns:a16="http://schemas.microsoft.com/office/drawing/2014/main" id="{4DC17046-10C0-41FA-BDC9-3B86A28CC1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7" y="3004"/>
              <a:ext cx="2299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Industri Produksi</a:t>
              </a:r>
            </a:p>
          </p:txBody>
        </p:sp>
        <p:sp>
          <p:nvSpPr>
            <p:cNvPr id="76807" name="Text Box 7">
              <a:extLst>
                <a:ext uri="{FF2B5EF4-FFF2-40B4-BE49-F238E27FC236}">
                  <a16:creationId xmlns:a16="http://schemas.microsoft.com/office/drawing/2014/main" id="{75416B21-6C6F-4DCB-BBCB-DBDD4CDC5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4" y="2180"/>
              <a:ext cx="1445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Pemasaran</a:t>
              </a:r>
            </a:p>
          </p:txBody>
        </p:sp>
        <p:sp>
          <p:nvSpPr>
            <p:cNvPr id="76808" name="Text Box 8">
              <a:extLst>
                <a:ext uri="{FF2B5EF4-FFF2-40B4-BE49-F238E27FC236}">
                  <a16:creationId xmlns:a16="http://schemas.microsoft.com/office/drawing/2014/main" id="{D4D74BA6-81BD-4BFA-ADD5-9F3752629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4" y="2944"/>
              <a:ext cx="980" cy="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User</a:t>
              </a:r>
            </a:p>
          </p:txBody>
        </p:sp>
        <p:sp>
          <p:nvSpPr>
            <p:cNvPr id="76809" name="Text Box 9">
              <a:extLst>
                <a:ext uri="{FF2B5EF4-FFF2-40B4-BE49-F238E27FC236}">
                  <a16:creationId xmlns:a16="http://schemas.microsoft.com/office/drawing/2014/main" id="{8D596783-5CD3-4345-A40D-F50418F362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421"/>
              <a:ext cx="2464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 algn="ctr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Lembaga Keuangan</a:t>
              </a:r>
            </a:p>
          </p:txBody>
        </p:sp>
        <p:sp>
          <p:nvSpPr>
            <p:cNvPr id="76810" name="Text Box 10">
              <a:extLst>
                <a:ext uri="{FF2B5EF4-FFF2-40B4-BE49-F238E27FC236}">
                  <a16:creationId xmlns:a16="http://schemas.microsoft.com/office/drawing/2014/main" id="{86DEB207-F3B5-44C4-BA14-C18795CF06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2" y="3779"/>
              <a:ext cx="271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1 bulan – puluhan tahun</a:t>
              </a:r>
            </a:p>
          </p:txBody>
        </p:sp>
        <p:sp>
          <p:nvSpPr>
            <p:cNvPr id="76811" name="Oval 11">
              <a:extLst>
                <a:ext uri="{FF2B5EF4-FFF2-40B4-BE49-F238E27FC236}">
                  <a16:creationId xmlns:a16="http://schemas.microsoft.com/office/drawing/2014/main" id="{AD29E6CD-D919-463B-AC9B-2099828B5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" y="1641"/>
              <a:ext cx="582" cy="582"/>
            </a:xfrm>
            <a:prstGeom prst="ellipse">
              <a:avLst/>
            </a:prstGeom>
            <a:solidFill>
              <a:srgbClr val="00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620556" name="Text Box 12">
              <a:extLst>
                <a:ext uri="{FF2B5EF4-FFF2-40B4-BE49-F238E27FC236}">
                  <a16:creationId xmlns:a16="http://schemas.microsoft.com/office/drawing/2014/main" id="{5C0C2CCE-D4DB-4CA1-8992-272B2BED34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" y="1705"/>
              <a:ext cx="322" cy="5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40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76813" name="Oval 13">
              <a:extLst>
                <a:ext uri="{FF2B5EF4-FFF2-40B4-BE49-F238E27FC236}">
                  <a16:creationId xmlns:a16="http://schemas.microsoft.com/office/drawing/2014/main" id="{C7847F3F-BB4B-4520-87E4-625560B49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4" y="993"/>
              <a:ext cx="582" cy="582"/>
            </a:xfrm>
            <a:prstGeom prst="ellipse">
              <a:avLst/>
            </a:prstGeom>
            <a:solidFill>
              <a:srgbClr val="00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620558" name="Text Box 14">
              <a:extLst>
                <a:ext uri="{FF2B5EF4-FFF2-40B4-BE49-F238E27FC236}">
                  <a16:creationId xmlns:a16="http://schemas.microsoft.com/office/drawing/2014/main" id="{78ADC9C7-7471-496A-AF04-636987AB68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5" y="1048"/>
              <a:ext cx="322" cy="5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40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76815" name="Oval 15">
              <a:extLst>
                <a:ext uri="{FF2B5EF4-FFF2-40B4-BE49-F238E27FC236}">
                  <a16:creationId xmlns:a16="http://schemas.microsoft.com/office/drawing/2014/main" id="{E0E78F64-D63B-45E8-999F-05286BCCC2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880"/>
              <a:ext cx="582" cy="582"/>
            </a:xfrm>
            <a:prstGeom prst="ellipse">
              <a:avLst/>
            </a:prstGeom>
            <a:solidFill>
              <a:srgbClr val="00FFFF"/>
            </a:solidFill>
            <a:ln w="12700" cap="sq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620560" name="Text Box 16">
              <a:extLst>
                <a:ext uri="{FF2B5EF4-FFF2-40B4-BE49-F238E27FC236}">
                  <a16:creationId xmlns:a16="http://schemas.microsoft.com/office/drawing/2014/main" id="{B6CD0839-D566-494D-884F-169FFE86D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5" y="2917"/>
              <a:ext cx="323" cy="5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40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76817" name="Oval 17">
              <a:extLst>
                <a:ext uri="{FF2B5EF4-FFF2-40B4-BE49-F238E27FC236}">
                  <a16:creationId xmlns:a16="http://schemas.microsoft.com/office/drawing/2014/main" id="{D5381E1E-5632-403D-B4F4-9FB420864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9" y="2448"/>
              <a:ext cx="582" cy="582"/>
            </a:xfrm>
            <a:prstGeom prst="ellipse">
              <a:avLst/>
            </a:prstGeom>
            <a:solidFill>
              <a:srgbClr val="00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620562" name="Text Box 18">
              <a:extLst>
                <a:ext uri="{FF2B5EF4-FFF2-40B4-BE49-F238E27FC236}">
                  <a16:creationId xmlns:a16="http://schemas.microsoft.com/office/drawing/2014/main" id="{7DA2CE07-C7B2-42C0-A097-68BD98D20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0" y="2485"/>
              <a:ext cx="322" cy="5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40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76819" name="Oval 19">
              <a:extLst>
                <a:ext uri="{FF2B5EF4-FFF2-40B4-BE49-F238E27FC236}">
                  <a16:creationId xmlns:a16="http://schemas.microsoft.com/office/drawing/2014/main" id="{A6866AB3-7489-45B2-BCF1-BFCE2B773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448"/>
              <a:ext cx="582" cy="582"/>
            </a:xfrm>
            <a:prstGeom prst="ellipse">
              <a:avLst/>
            </a:prstGeom>
            <a:solidFill>
              <a:srgbClr val="00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620564" name="Text Box 20">
              <a:extLst>
                <a:ext uri="{FF2B5EF4-FFF2-40B4-BE49-F238E27FC236}">
                  <a16:creationId xmlns:a16="http://schemas.microsoft.com/office/drawing/2014/main" id="{2D91C08B-3A7B-4970-89DE-71A4D2283E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2" y="2485"/>
              <a:ext cx="323" cy="5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40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76821" name="Oval 21">
              <a:extLst>
                <a:ext uri="{FF2B5EF4-FFF2-40B4-BE49-F238E27FC236}">
                  <a16:creationId xmlns:a16="http://schemas.microsoft.com/office/drawing/2014/main" id="{2F3D0D01-EB03-4530-9EE4-99FC75A3A3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2448"/>
              <a:ext cx="582" cy="582"/>
            </a:xfrm>
            <a:prstGeom prst="ellipse">
              <a:avLst/>
            </a:prstGeom>
            <a:solidFill>
              <a:srgbClr val="00FFFF"/>
            </a:solidFill>
            <a:ln w="127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620566" name="Text Box 22">
              <a:extLst>
                <a:ext uri="{FF2B5EF4-FFF2-40B4-BE49-F238E27FC236}">
                  <a16:creationId xmlns:a16="http://schemas.microsoft.com/office/drawing/2014/main" id="{72650B9F-8B7B-4E59-AA6B-5F962AB464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2" y="2485"/>
              <a:ext cx="322" cy="5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40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76823" name="Line 23">
              <a:extLst>
                <a:ext uri="{FF2B5EF4-FFF2-40B4-BE49-F238E27FC236}">
                  <a16:creationId xmlns:a16="http://schemas.microsoft.com/office/drawing/2014/main" id="{86107BFB-81EB-4B30-9D60-24A33D1877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0" y="1392"/>
              <a:ext cx="1248" cy="384"/>
            </a:xfrm>
            <a:prstGeom prst="line">
              <a:avLst/>
            </a:prstGeom>
            <a:noFill/>
            <a:ln w="25400" cap="sq">
              <a:solidFill>
                <a:schemeClr val="tx1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ID"/>
            </a:p>
          </p:txBody>
        </p:sp>
        <p:sp>
          <p:nvSpPr>
            <p:cNvPr id="76824" name="Line 24">
              <a:extLst>
                <a:ext uri="{FF2B5EF4-FFF2-40B4-BE49-F238E27FC236}">
                  <a16:creationId xmlns:a16="http://schemas.microsoft.com/office/drawing/2014/main" id="{24570D28-6BFC-4DA8-A784-6AA95AC60F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4" y="3909"/>
              <a:ext cx="1248" cy="0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ID"/>
            </a:p>
          </p:txBody>
        </p:sp>
        <p:sp>
          <p:nvSpPr>
            <p:cNvPr id="76825" name="Line 25">
              <a:extLst>
                <a:ext uri="{FF2B5EF4-FFF2-40B4-BE49-F238E27FC236}">
                  <a16:creationId xmlns:a16="http://schemas.microsoft.com/office/drawing/2014/main" id="{4FD7B529-4AD5-40DF-9D87-51BCF6CA95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8" y="3909"/>
              <a:ext cx="1344" cy="0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round/>
              <a:headEnd type="none" w="sm" len="sm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ID"/>
            </a:p>
          </p:txBody>
        </p:sp>
        <p:sp>
          <p:nvSpPr>
            <p:cNvPr id="76826" name="AutoShape 26">
              <a:extLst>
                <a:ext uri="{FF2B5EF4-FFF2-40B4-BE49-F238E27FC236}">
                  <a16:creationId xmlns:a16="http://schemas.microsoft.com/office/drawing/2014/main" id="{E1E8146E-6B77-4B4C-A17D-CD856F7934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824486">
              <a:off x="917" y="2609"/>
              <a:ext cx="411" cy="347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27" name="Rectangle 27">
              <a:extLst>
                <a:ext uri="{FF2B5EF4-FFF2-40B4-BE49-F238E27FC236}">
                  <a16:creationId xmlns:a16="http://schemas.microsoft.com/office/drawing/2014/main" id="{98445462-8B2B-4663-8D2D-30ACF848F1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53945">
              <a:off x="808" y="2172"/>
              <a:ext cx="168" cy="488"/>
            </a:xfrm>
            <a:prstGeom prst="rect">
              <a:avLst/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28" name="Rectangle 28">
              <a:extLst>
                <a:ext uri="{FF2B5EF4-FFF2-40B4-BE49-F238E27FC236}">
                  <a16:creationId xmlns:a16="http://schemas.microsoft.com/office/drawing/2014/main" id="{5369EE91-6F22-462C-B5FB-B1D8B5EF9F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451033">
              <a:off x="1811" y="2774"/>
              <a:ext cx="179" cy="489"/>
            </a:xfrm>
            <a:prstGeom prst="rect">
              <a:avLst/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29" name="AutoShape 29">
              <a:extLst>
                <a:ext uri="{FF2B5EF4-FFF2-40B4-BE49-F238E27FC236}">
                  <a16:creationId xmlns:a16="http://schemas.microsoft.com/office/drawing/2014/main" id="{076C58E5-2003-4846-93BC-009A8C9BC8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53127">
              <a:off x="2113" y="2719"/>
              <a:ext cx="411" cy="347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30" name="Rectangle 30">
              <a:extLst>
                <a:ext uri="{FF2B5EF4-FFF2-40B4-BE49-F238E27FC236}">
                  <a16:creationId xmlns:a16="http://schemas.microsoft.com/office/drawing/2014/main" id="{8AB70330-9FD7-45D3-8A7D-5C5F3F2707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130954">
              <a:off x="1521" y="1545"/>
              <a:ext cx="163" cy="1448"/>
            </a:xfrm>
            <a:prstGeom prst="rect">
              <a:avLst/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31" name="AutoShape 31">
              <a:extLst>
                <a:ext uri="{FF2B5EF4-FFF2-40B4-BE49-F238E27FC236}">
                  <a16:creationId xmlns:a16="http://schemas.microsoft.com/office/drawing/2014/main" id="{6040C516-CB7B-4CCF-8544-196C5E9920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28313">
              <a:off x="2130" y="2382"/>
              <a:ext cx="411" cy="347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32" name="Rectangle 32">
              <a:extLst>
                <a:ext uri="{FF2B5EF4-FFF2-40B4-BE49-F238E27FC236}">
                  <a16:creationId xmlns:a16="http://schemas.microsoft.com/office/drawing/2014/main" id="{F970C8A3-FB9D-4B74-B0D2-5C72604A29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444844">
              <a:off x="1389" y="1020"/>
              <a:ext cx="173" cy="1181"/>
            </a:xfrm>
            <a:prstGeom prst="rect">
              <a:avLst/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33" name="AutoShape 33">
              <a:extLst>
                <a:ext uri="{FF2B5EF4-FFF2-40B4-BE49-F238E27FC236}">
                  <a16:creationId xmlns:a16="http://schemas.microsoft.com/office/drawing/2014/main" id="{7ED95194-4274-42F7-A352-6C0F9CB08F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553994">
              <a:off x="1885" y="1260"/>
              <a:ext cx="411" cy="347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34" name="Rectangle 34">
              <a:extLst>
                <a:ext uri="{FF2B5EF4-FFF2-40B4-BE49-F238E27FC236}">
                  <a16:creationId xmlns:a16="http://schemas.microsoft.com/office/drawing/2014/main" id="{05DB133D-5F30-4FFE-A2F9-711097D565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1527">
              <a:off x="1897" y="1404"/>
              <a:ext cx="190" cy="1448"/>
            </a:xfrm>
            <a:prstGeom prst="rect">
              <a:avLst/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35" name="AutoShape 35">
              <a:extLst>
                <a:ext uri="{FF2B5EF4-FFF2-40B4-BE49-F238E27FC236}">
                  <a16:creationId xmlns:a16="http://schemas.microsoft.com/office/drawing/2014/main" id="{5EA98606-9FC5-49BA-B396-20C1E4942F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852484">
              <a:off x="1392" y="2580"/>
              <a:ext cx="411" cy="347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36" name="Rectangle 36">
              <a:extLst>
                <a:ext uri="{FF2B5EF4-FFF2-40B4-BE49-F238E27FC236}">
                  <a16:creationId xmlns:a16="http://schemas.microsoft.com/office/drawing/2014/main" id="{8AF1E1FD-1BFD-4834-9C90-438A66BE6B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47766">
              <a:off x="3129" y="1257"/>
              <a:ext cx="177" cy="1344"/>
            </a:xfrm>
            <a:prstGeom prst="rect">
              <a:avLst/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37" name="AutoShape 37">
              <a:extLst>
                <a:ext uri="{FF2B5EF4-FFF2-40B4-BE49-F238E27FC236}">
                  <a16:creationId xmlns:a16="http://schemas.microsoft.com/office/drawing/2014/main" id="{7C0E450A-A2A6-4AAD-A53F-3188DCA014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013100">
              <a:off x="3525" y="2250"/>
              <a:ext cx="411" cy="347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38" name="Rectangle 38">
              <a:extLst>
                <a:ext uri="{FF2B5EF4-FFF2-40B4-BE49-F238E27FC236}">
                  <a16:creationId xmlns:a16="http://schemas.microsoft.com/office/drawing/2014/main" id="{CA0F2A8D-F532-4D93-ABA8-12785D0A08D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187" y="2480"/>
              <a:ext cx="180" cy="498"/>
            </a:xfrm>
            <a:prstGeom prst="rect">
              <a:avLst/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39" name="AutoShape 39">
              <a:extLst>
                <a:ext uri="{FF2B5EF4-FFF2-40B4-BE49-F238E27FC236}">
                  <a16:creationId xmlns:a16="http://schemas.microsoft.com/office/drawing/2014/main" id="{14CCE24C-A3F1-4F89-8AB0-13E79A0995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450" y="2548"/>
              <a:ext cx="411" cy="347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40" name="Rectangle 40">
              <a:extLst>
                <a:ext uri="{FF2B5EF4-FFF2-40B4-BE49-F238E27FC236}">
                  <a16:creationId xmlns:a16="http://schemas.microsoft.com/office/drawing/2014/main" id="{E5404FD5-F5A3-4A99-8FF5-5BEFBE0723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62" y="2557"/>
              <a:ext cx="189" cy="361"/>
            </a:xfrm>
            <a:prstGeom prst="rect">
              <a:avLst/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76841" name="AutoShape 41">
              <a:extLst>
                <a:ext uri="{FF2B5EF4-FFF2-40B4-BE49-F238E27FC236}">
                  <a16:creationId xmlns:a16="http://schemas.microsoft.com/office/drawing/2014/main" id="{C3084D81-6E6F-4D72-A1B5-F1566563C6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618" y="2561"/>
              <a:ext cx="411" cy="347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38100" cap="sq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66B8540-BA99-4978-92B4-BDD2DE487A6A}"/>
              </a:ext>
            </a:extLst>
          </p:cNvPr>
          <p:cNvSpPr/>
          <p:nvPr/>
        </p:nvSpPr>
        <p:spPr>
          <a:xfrm>
            <a:off x="1936840" y="459259"/>
            <a:ext cx="7931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V. KONSEP INOVASI YANG DIAPRESIASI PASAR</a:t>
            </a:r>
            <a:endParaRPr lang="en-ID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0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54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FBE00211-14A3-4E72-9A6D-0D98CB9AD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25" y="5618163"/>
            <a:ext cx="27955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rgbClr val="FF0000"/>
                </a:solidFill>
                <a:latin typeface="Bookman Old Style" panose="02050604050505020204" pitchFamily="18" charset="0"/>
              </a:rPr>
              <a:t>Stage of NPD Process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A48157CA-FAE0-42EC-8E4F-61034A4F58F4}"/>
              </a:ext>
            </a:extLst>
          </p:cNvPr>
          <p:cNvGrpSpPr>
            <a:grpSpLocks/>
          </p:cNvGrpSpPr>
          <p:nvPr/>
        </p:nvGrpSpPr>
        <p:grpSpPr bwMode="auto">
          <a:xfrm>
            <a:off x="3224214" y="1471613"/>
            <a:ext cx="5614987" cy="4024312"/>
            <a:chOff x="1071" y="681"/>
            <a:chExt cx="3618" cy="2744"/>
          </a:xfrm>
        </p:grpSpPr>
        <p:grpSp>
          <p:nvGrpSpPr>
            <p:cNvPr id="28681" name="Group 4">
              <a:extLst>
                <a:ext uri="{FF2B5EF4-FFF2-40B4-BE49-F238E27FC236}">
                  <a16:creationId xmlns:a16="http://schemas.microsoft.com/office/drawing/2014/main" id="{D24B726E-B34E-45B3-B55A-2EEE821DA0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78" y="1569"/>
              <a:ext cx="3604" cy="1848"/>
              <a:chOff x="1078" y="1569"/>
              <a:chExt cx="3604" cy="1848"/>
            </a:xfrm>
          </p:grpSpPr>
          <p:sp>
            <p:nvSpPr>
              <p:cNvPr id="28818" name="Freeform 5">
                <a:extLst>
                  <a:ext uri="{FF2B5EF4-FFF2-40B4-BE49-F238E27FC236}">
                    <a16:creationId xmlns:a16="http://schemas.microsoft.com/office/drawing/2014/main" id="{9217779A-C0BA-4CAD-9ADE-DB8A5FB22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350"/>
                <a:ext cx="620" cy="67"/>
              </a:xfrm>
              <a:custGeom>
                <a:avLst/>
                <a:gdLst>
                  <a:gd name="T0" fmla="*/ 0 w 620"/>
                  <a:gd name="T1" fmla="*/ 0 h 67"/>
                  <a:gd name="T2" fmla="*/ 620 w 620"/>
                  <a:gd name="T3" fmla="*/ 67 h 67"/>
                  <a:gd name="T4" fmla="*/ 0 w 620"/>
                  <a:gd name="T5" fmla="*/ 67 h 67"/>
                  <a:gd name="T6" fmla="*/ 0 w 620"/>
                  <a:gd name="T7" fmla="*/ 0 h 6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0"/>
                  <a:gd name="T13" fmla="*/ 0 h 67"/>
                  <a:gd name="T14" fmla="*/ 620 w 620"/>
                  <a:gd name="T15" fmla="*/ 67 h 6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0" h="67">
                    <a:moveTo>
                      <a:pt x="0" y="0"/>
                    </a:moveTo>
                    <a:lnTo>
                      <a:pt x="620" y="67"/>
                    </a:lnTo>
                    <a:lnTo>
                      <a:pt x="0" y="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19" name="Freeform 6">
                <a:extLst>
                  <a:ext uri="{FF2B5EF4-FFF2-40B4-BE49-F238E27FC236}">
                    <a16:creationId xmlns:a16="http://schemas.microsoft.com/office/drawing/2014/main" id="{E81A2DBC-48EB-4552-A756-5F82D4C35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340"/>
                <a:ext cx="703" cy="77"/>
              </a:xfrm>
              <a:custGeom>
                <a:avLst/>
                <a:gdLst>
                  <a:gd name="T0" fmla="*/ 536 w 703"/>
                  <a:gd name="T1" fmla="*/ 77 h 77"/>
                  <a:gd name="T2" fmla="*/ 0 w 703"/>
                  <a:gd name="T3" fmla="*/ 19 h 77"/>
                  <a:gd name="T4" fmla="*/ 0 w 703"/>
                  <a:gd name="T5" fmla="*/ 0 h 77"/>
                  <a:gd name="T6" fmla="*/ 703 w 703"/>
                  <a:gd name="T7" fmla="*/ 77 h 77"/>
                  <a:gd name="T8" fmla="*/ 536 w 703"/>
                  <a:gd name="T9" fmla="*/ 77 h 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3"/>
                  <a:gd name="T16" fmla="*/ 0 h 77"/>
                  <a:gd name="T17" fmla="*/ 703 w 703"/>
                  <a:gd name="T18" fmla="*/ 77 h 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3" h="77">
                    <a:moveTo>
                      <a:pt x="536" y="77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703" y="77"/>
                    </a:lnTo>
                    <a:lnTo>
                      <a:pt x="536" y="77"/>
                    </a:lnTo>
                    <a:close/>
                  </a:path>
                </a:pathLst>
              </a:custGeom>
              <a:solidFill>
                <a:srgbClr val="CC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20" name="Freeform 7">
                <a:extLst>
                  <a:ext uri="{FF2B5EF4-FFF2-40B4-BE49-F238E27FC236}">
                    <a16:creationId xmlns:a16="http://schemas.microsoft.com/office/drawing/2014/main" id="{A9A8D7DC-B478-438C-8238-66AD39797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332"/>
                <a:ext cx="787" cy="85"/>
              </a:xfrm>
              <a:custGeom>
                <a:avLst/>
                <a:gdLst>
                  <a:gd name="T0" fmla="*/ 620 w 787"/>
                  <a:gd name="T1" fmla="*/ 85 h 85"/>
                  <a:gd name="T2" fmla="*/ 0 w 787"/>
                  <a:gd name="T3" fmla="*/ 18 h 85"/>
                  <a:gd name="T4" fmla="*/ 0 w 787"/>
                  <a:gd name="T5" fmla="*/ 0 h 85"/>
                  <a:gd name="T6" fmla="*/ 787 w 787"/>
                  <a:gd name="T7" fmla="*/ 85 h 85"/>
                  <a:gd name="T8" fmla="*/ 620 w 787"/>
                  <a:gd name="T9" fmla="*/ 85 h 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7"/>
                  <a:gd name="T16" fmla="*/ 0 h 85"/>
                  <a:gd name="T17" fmla="*/ 787 w 787"/>
                  <a:gd name="T18" fmla="*/ 85 h 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7" h="85">
                    <a:moveTo>
                      <a:pt x="620" y="85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787" y="85"/>
                    </a:lnTo>
                    <a:lnTo>
                      <a:pt x="620" y="85"/>
                    </a:lnTo>
                    <a:close/>
                  </a:path>
                </a:pathLst>
              </a:custGeom>
              <a:solidFill>
                <a:srgbClr val="CCFF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21" name="Freeform 8">
                <a:extLst>
                  <a:ext uri="{FF2B5EF4-FFF2-40B4-BE49-F238E27FC236}">
                    <a16:creationId xmlns:a16="http://schemas.microsoft.com/office/drawing/2014/main" id="{6C1C33CF-5BBB-437D-96FE-13F8D3507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323"/>
                <a:ext cx="871" cy="94"/>
              </a:xfrm>
              <a:custGeom>
                <a:avLst/>
                <a:gdLst>
                  <a:gd name="T0" fmla="*/ 703 w 871"/>
                  <a:gd name="T1" fmla="*/ 94 h 94"/>
                  <a:gd name="T2" fmla="*/ 0 w 871"/>
                  <a:gd name="T3" fmla="*/ 17 h 94"/>
                  <a:gd name="T4" fmla="*/ 0 w 871"/>
                  <a:gd name="T5" fmla="*/ 0 h 94"/>
                  <a:gd name="T6" fmla="*/ 871 w 871"/>
                  <a:gd name="T7" fmla="*/ 94 h 94"/>
                  <a:gd name="T8" fmla="*/ 703 w 871"/>
                  <a:gd name="T9" fmla="*/ 94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1"/>
                  <a:gd name="T16" fmla="*/ 0 h 94"/>
                  <a:gd name="T17" fmla="*/ 871 w 871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1" h="94">
                    <a:moveTo>
                      <a:pt x="703" y="94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871" y="94"/>
                    </a:lnTo>
                    <a:lnTo>
                      <a:pt x="703" y="94"/>
                    </a:lnTo>
                    <a:close/>
                  </a:path>
                </a:pathLst>
              </a:custGeom>
              <a:solidFill>
                <a:srgbClr val="CCFF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22" name="Freeform 9">
                <a:extLst>
                  <a:ext uri="{FF2B5EF4-FFF2-40B4-BE49-F238E27FC236}">
                    <a16:creationId xmlns:a16="http://schemas.microsoft.com/office/drawing/2014/main" id="{E1FCA430-E14E-42E9-A9ED-C8C7B80C9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313"/>
                <a:ext cx="954" cy="104"/>
              </a:xfrm>
              <a:custGeom>
                <a:avLst/>
                <a:gdLst>
                  <a:gd name="T0" fmla="*/ 787 w 954"/>
                  <a:gd name="T1" fmla="*/ 104 h 104"/>
                  <a:gd name="T2" fmla="*/ 0 w 954"/>
                  <a:gd name="T3" fmla="*/ 19 h 104"/>
                  <a:gd name="T4" fmla="*/ 0 w 954"/>
                  <a:gd name="T5" fmla="*/ 0 h 104"/>
                  <a:gd name="T6" fmla="*/ 954 w 954"/>
                  <a:gd name="T7" fmla="*/ 104 h 104"/>
                  <a:gd name="T8" fmla="*/ 787 w 954"/>
                  <a:gd name="T9" fmla="*/ 104 h 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54"/>
                  <a:gd name="T16" fmla="*/ 0 h 104"/>
                  <a:gd name="T17" fmla="*/ 954 w 954"/>
                  <a:gd name="T18" fmla="*/ 104 h 1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54" h="104">
                    <a:moveTo>
                      <a:pt x="787" y="104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954" y="104"/>
                    </a:lnTo>
                    <a:lnTo>
                      <a:pt x="787" y="104"/>
                    </a:lnTo>
                    <a:close/>
                  </a:path>
                </a:pathLst>
              </a:custGeom>
              <a:solidFill>
                <a:srgbClr val="CCFF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23" name="Freeform 10">
                <a:extLst>
                  <a:ext uri="{FF2B5EF4-FFF2-40B4-BE49-F238E27FC236}">
                    <a16:creationId xmlns:a16="http://schemas.microsoft.com/office/drawing/2014/main" id="{2F8C8F45-938B-4677-96BF-81905A08E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306"/>
                <a:ext cx="1038" cy="111"/>
              </a:xfrm>
              <a:custGeom>
                <a:avLst/>
                <a:gdLst>
                  <a:gd name="T0" fmla="*/ 871 w 1038"/>
                  <a:gd name="T1" fmla="*/ 111 h 111"/>
                  <a:gd name="T2" fmla="*/ 0 w 1038"/>
                  <a:gd name="T3" fmla="*/ 17 h 111"/>
                  <a:gd name="T4" fmla="*/ 0 w 1038"/>
                  <a:gd name="T5" fmla="*/ 0 h 111"/>
                  <a:gd name="T6" fmla="*/ 1038 w 1038"/>
                  <a:gd name="T7" fmla="*/ 111 h 111"/>
                  <a:gd name="T8" fmla="*/ 871 w 1038"/>
                  <a:gd name="T9" fmla="*/ 111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8"/>
                  <a:gd name="T16" fmla="*/ 0 h 111"/>
                  <a:gd name="T17" fmla="*/ 1038 w 1038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8" h="111">
                    <a:moveTo>
                      <a:pt x="871" y="111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038" y="111"/>
                    </a:lnTo>
                    <a:lnTo>
                      <a:pt x="871" y="111"/>
                    </a:lnTo>
                    <a:close/>
                  </a:path>
                </a:pathLst>
              </a:custGeom>
              <a:solidFill>
                <a:srgbClr val="CCFF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24" name="Freeform 11">
                <a:extLst>
                  <a:ext uri="{FF2B5EF4-FFF2-40B4-BE49-F238E27FC236}">
                    <a16:creationId xmlns:a16="http://schemas.microsoft.com/office/drawing/2014/main" id="{727C1A17-00CA-4D2A-BEE2-F9696DF23B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296"/>
                <a:ext cx="1121" cy="121"/>
              </a:xfrm>
              <a:custGeom>
                <a:avLst/>
                <a:gdLst>
                  <a:gd name="T0" fmla="*/ 954 w 1121"/>
                  <a:gd name="T1" fmla="*/ 121 h 121"/>
                  <a:gd name="T2" fmla="*/ 0 w 1121"/>
                  <a:gd name="T3" fmla="*/ 17 h 121"/>
                  <a:gd name="T4" fmla="*/ 0 w 1121"/>
                  <a:gd name="T5" fmla="*/ 0 h 121"/>
                  <a:gd name="T6" fmla="*/ 1121 w 1121"/>
                  <a:gd name="T7" fmla="*/ 121 h 121"/>
                  <a:gd name="T8" fmla="*/ 954 w 1121"/>
                  <a:gd name="T9" fmla="*/ 121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21"/>
                  <a:gd name="T16" fmla="*/ 0 h 121"/>
                  <a:gd name="T17" fmla="*/ 1121 w 1121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21" h="121">
                    <a:moveTo>
                      <a:pt x="954" y="121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121" y="121"/>
                    </a:lnTo>
                    <a:lnTo>
                      <a:pt x="954" y="121"/>
                    </a:lnTo>
                    <a:close/>
                  </a:path>
                </a:pathLst>
              </a:custGeom>
              <a:solidFill>
                <a:srgbClr val="CDFF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25" name="Freeform 12">
                <a:extLst>
                  <a:ext uri="{FF2B5EF4-FFF2-40B4-BE49-F238E27FC236}">
                    <a16:creationId xmlns:a16="http://schemas.microsoft.com/office/drawing/2014/main" id="{0975D73D-B86C-4520-B69A-2030B51134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286"/>
                <a:ext cx="1205" cy="131"/>
              </a:xfrm>
              <a:custGeom>
                <a:avLst/>
                <a:gdLst>
                  <a:gd name="T0" fmla="*/ 1038 w 1205"/>
                  <a:gd name="T1" fmla="*/ 131 h 131"/>
                  <a:gd name="T2" fmla="*/ 0 w 1205"/>
                  <a:gd name="T3" fmla="*/ 20 h 131"/>
                  <a:gd name="T4" fmla="*/ 0 w 1205"/>
                  <a:gd name="T5" fmla="*/ 0 h 131"/>
                  <a:gd name="T6" fmla="*/ 1205 w 1205"/>
                  <a:gd name="T7" fmla="*/ 131 h 131"/>
                  <a:gd name="T8" fmla="*/ 1038 w 1205"/>
                  <a:gd name="T9" fmla="*/ 131 h 1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05"/>
                  <a:gd name="T16" fmla="*/ 0 h 131"/>
                  <a:gd name="T17" fmla="*/ 1205 w 1205"/>
                  <a:gd name="T18" fmla="*/ 131 h 1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05" h="131">
                    <a:moveTo>
                      <a:pt x="1038" y="131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1205" y="131"/>
                    </a:lnTo>
                    <a:lnTo>
                      <a:pt x="1038" y="131"/>
                    </a:lnTo>
                    <a:close/>
                  </a:path>
                </a:pathLst>
              </a:custGeom>
              <a:solidFill>
                <a:srgbClr val="CDFF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26" name="Freeform 13">
                <a:extLst>
                  <a:ext uri="{FF2B5EF4-FFF2-40B4-BE49-F238E27FC236}">
                    <a16:creationId xmlns:a16="http://schemas.microsoft.com/office/drawing/2014/main" id="{F198B929-EE6F-4CA0-9704-1B7AC06F1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279"/>
                <a:ext cx="1288" cy="138"/>
              </a:xfrm>
              <a:custGeom>
                <a:avLst/>
                <a:gdLst>
                  <a:gd name="T0" fmla="*/ 1121 w 1288"/>
                  <a:gd name="T1" fmla="*/ 138 h 138"/>
                  <a:gd name="T2" fmla="*/ 0 w 1288"/>
                  <a:gd name="T3" fmla="*/ 17 h 138"/>
                  <a:gd name="T4" fmla="*/ 0 w 1288"/>
                  <a:gd name="T5" fmla="*/ 0 h 138"/>
                  <a:gd name="T6" fmla="*/ 1288 w 1288"/>
                  <a:gd name="T7" fmla="*/ 138 h 138"/>
                  <a:gd name="T8" fmla="*/ 1121 w 1288"/>
                  <a:gd name="T9" fmla="*/ 138 h 1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88"/>
                  <a:gd name="T16" fmla="*/ 0 h 138"/>
                  <a:gd name="T17" fmla="*/ 1288 w 1288"/>
                  <a:gd name="T18" fmla="*/ 138 h 1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88" h="138">
                    <a:moveTo>
                      <a:pt x="1121" y="138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288" y="138"/>
                    </a:lnTo>
                    <a:lnTo>
                      <a:pt x="1121" y="138"/>
                    </a:lnTo>
                    <a:close/>
                  </a:path>
                </a:pathLst>
              </a:custGeom>
              <a:solidFill>
                <a:srgbClr val="CDFF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27" name="Freeform 14">
                <a:extLst>
                  <a:ext uri="{FF2B5EF4-FFF2-40B4-BE49-F238E27FC236}">
                    <a16:creationId xmlns:a16="http://schemas.microsoft.com/office/drawing/2014/main" id="{48A62B55-EB60-4419-AE94-245D2F3B8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269"/>
                <a:ext cx="1372" cy="148"/>
              </a:xfrm>
              <a:custGeom>
                <a:avLst/>
                <a:gdLst>
                  <a:gd name="T0" fmla="*/ 1205 w 1372"/>
                  <a:gd name="T1" fmla="*/ 148 h 148"/>
                  <a:gd name="T2" fmla="*/ 0 w 1372"/>
                  <a:gd name="T3" fmla="*/ 17 h 148"/>
                  <a:gd name="T4" fmla="*/ 0 w 1372"/>
                  <a:gd name="T5" fmla="*/ 0 h 148"/>
                  <a:gd name="T6" fmla="*/ 1372 w 1372"/>
                  <a:gd name="T7" fmla="*/ 148 h 148"/>
                  <a:gd name="T8" fmla="*/ 1205 w 1372"/>
                  <a:gd name="T9" fmla="*/ 148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72"/>
                  <a:gd name="T16" fmla="*/ 0 h 148"/>
                  <a:gd name="T17" fmla="*/ 1372 w 1372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72" h="148">
                    <a:moveTo>
                      <a:pt x="1205" y="148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372" y="148"/>
                    </a:lnTo>
                    <a:lnTo>
                      <a:pt x="1205" y="148"/>
                    </a:lnTo>
                    <a:close/>
                  </a:path>
                </a:pathLst>
              </a:custGeom>
              <a:solidFill>
                <a:srgbClr val="CDFF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28" name="Freeform 15">
                <a:extLst>
                  <a:ext uri="{FF2B5EF4-FFF2-40B4-BE49-F238E27FC236}">
                    <a16:creationId xmlns:a16="http://schemas.microsoft.com/office/drawing/2014/main" id="{9446A53E-A066-4032-92DD-797986930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260"/>
                <a:ext cx="1455" cy="157"/>
              </a:xfrm>
              <a:custGeom>
                <a:avLst/>
                <a:gdLst>
                  <a:gd name="T0" fmla="*/ 1288 w 1455"/>
                  <a:gd name="T1" fmla="*/ 157 h 157"/>
                  <a:gd name="T2" fmla="*/ 0 w 1455"/>
                  <a:gd name="T3" fmla="*/ 19 h 157"/>
                  <a:gd name="T4" fmla="*/ 0 w 1455"/>
                  <a:gd name="T5" fmla="*/ 0 h 157"/>
                  <a:gd name="T6" fmla="*/ 1455 w 1455"/>
                  <a:gd name="T7" fmla="*/ 157 h 157"/>
                  <a:gd name="T8" fmla="*/ 1288 w 1455"/>
                  <a:gd name="T9" fmla="*/ 157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55"/>
                  <a:gd name="T16" fmla="*/ 0 h 157"/>
                  <a:gd name="T17" fmla="*/ 1455 w 1455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55" h="157">
                    <a:moveTo>
                      <a:pt x="1288" y="157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1455" y="157"/>
                    </a:lnTo>
                    <a:lnTo>
                      <a:pt x="1288" y="157"/>
                    </a:lnTo>
                    <a:close/>
                  </a:path>
                </a:pathLst>
              </a:custGeom>
              <a:solidFill>
                <a:srgbClr val="CDFF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29" name="Freeform 16">
                <a:extLst>
                  <a:ext uri="{FF2B5EF4-FFF2-40B4-BE49-F238E27FC236}">
                    <a16:creationId xmlns:a16="http://schemas.microsoft.com/office/drawing/2014/main" id="{34840C73-88D3-4C67-9327-E6D2BC41F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252"/>
                <a:ext cx="1539" cy="165"/>
              </a:xfrm>
              <a:custGeom>
                <a:avLst/>
                <a:gdLst>
                  <a:gd name="T0" fmla="*/ 1372 w 1539"/>
                  <a:gd name="T1" fmla="*/ 165 h 165"/>
                  <a:gd name="T2" fmla="*/ 0 w 1539"/>
                  <a:gd name="T3" fmla="*/ 17 h 165"/>
                  <a:gd name="T4" fmla="*/ 0 w 1539"/>
                  <a:gd name="T5" fmla="*/ 0 h 165"/>
                  <a:gd name="T6" fmla="*/ 1539 w 1539"/>
                  <a:gd name="T7" fmla="*/ 165 h 165"/>
                  <a:gd name="T8" fmla="*/ 1372 w 1539"/>
                  <a:gd name="T9" fmla="*/ 165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39"/>
                  <a:gd name="T16" fmla="*/ 0 h 165"/>
                  <a:gd name="T17" fmla="*/ 1539 w 1539"/>
                  <a:gd name="T18" fmla="*/ 165 h 1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39" h="165">
                    <a:moveTo>
                      <a:pt x="1372" y="16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539" y="165"/>
                    </a:lnTo>
                    <a:lnTo>
                      <a:pt x="1372" y="165"/>
                    </a:lnTo>
                    <a:close/>
                  </a:path>
                </a:pathLst>
              </a:custGeom>
              <a:solidFill>
                <a:srgbClr val="CEF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30" name="Freeform 17">
                <a:extLst>
                  <a:ext uri="{FF2B5EF4-FFF2-40B4-BE49-F238E27FC236}">
                    <a16:creationId xmlns:a16="http://schemas.microsoft.com/office/drawing/2014/main" id="{48CFE2A6-FB44-410D-BF46-A1C35A296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242"/>
                <a:ext cx="1622" cy="175"/>
              </a:xfrm>
              <a:custGeom>
                <a:avLst/>
                <a:gdLst>
                  <a:gd name="T0" fmla="*/ 1455 w 1622"/>
                  <a:gd name="T1" fmla="*/ 175 h 175"/>
                  <a:gd name="T2" fmla="*/ 0 w 1622"/>
                  <a:gd name="T3" fmla="*/ 18 h 175"/>
                  <a:gd name="T4" fmla="*/ 0 w 1622"/>
                  <a:gd name="T5" fmla="*/ 0 h 175"/>
                  <a:gd name="T6" fmla="*/ 1622 w 1622"/>
                  <a:gd name="T7" fmla="*/ 175 h 175"/>
                  <a:gd name="T8" fmla="*/ 1455 w 1622"/>
                  <a:gd name="T9" fmla="*/ 175 h 1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22"/>
                  <a:gd name="T16" fmla="*/ 0 h 175"/>
                  <a:gd name="T17" fmla="*/ 1622 w 1622"/>
                  <a:gd name="T18" fmla="*/ 175 h 1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22" h="175">
                    <a:moveTo>
                      <a:pt x="1455" y="175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1622" y="175"/>
                    </a:lnTo>
                    <a:lnTo>
                      <a:pt x="1455" y="175"/>
                    </a:lnTo>
                    <a:close/>
                  </a:path>
                </a:pathLst>
              </a:custGeom>
              <a:solidFill>
                <a:srgbClr val="CEFF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31" name="Freeform 18">
                <a:extLst>
                  <a:ext uri="{FF2B5EF4-FFF2-40B4-BE49-F238E27FC236}">
                    <a16:creationId xmlns:a16="http://schemas.microsoft.com/office/drawing/2014/main" id="{C8808580-9E5F-449B-AD12-AE0296DAE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233"/>
                <a:ext cx="1706" cy="184"/>
              </a:xfrm>
              <a:custGeom>
                <a:avLst/>
                <a:gdLst>
                  <a:gd name="T0" fmla="*/ 1539 w 1706"/>
                  <a:gd name="T1" fmla="*/ 184 h 184"/>
                  <a:gd name="T2" fmla="*/ 0 w 1706"/>
                  <a:gd name="T3" fmla="*/ 19 h 184"/>
                  <a:gd name="T4" fmla="*/ 0 w 1706"/>
                  <a:gd name="T5" fmla="*/ 0 h 184"/>
                  <a:gd name="T6" fmla="*/ 1706 w 1706"/>
                  <a:gd name="T7" fmla="*/ 184 h 184"/>
                  <a:gd name="T8" fmla="*/ 1539 w 1706"/>
                  <a:gd name="T9" fmla="*/ 184 h 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06"/>
                  <a:gd name="T16" fmla="*/ 0 h 184"/>
                  <a:gd name="T17" fmla="*/ 1706 w 1706"/>
                  <a:gd name="T18" fmla="*/ 184 h 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06" h="184">
                    <a:moveTo>
                      <a:pt x="1539" y="184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1706" y="184"/>
                    </a:lnTo>
                    <a:lnTo>
                      <a:pt x="1539" y="184"/>
                    </a:lnTo>
                    <a:close/>
                  </a:path>
                </a:pathLst>
              </a:custGeom>
              <a:solidFill>
                <a:srgbClr val="CEFF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32" name="Freeform 19">
                <a:extLst>
                  <a:ext uri="{FF2B5EF4-FFF2-40B4-BE49-F238E27FC236}">
                    <a16:creationId xmlns:a16="http://schemas.microsoft.com/office/drawing/2014/main" id="{E6A67AE7-03E7-449D-809B-CE4A85A40A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225"/>
                <a:ext cx="1790" cy="192"/>
              </a:xfrm>
              <a:custGeom>
                <a:avLst/>
                <a:gdLst>
                  <a:gd name="T0" fmla="*/ 1622 w 1790"/>
                  <a:gd name="T1" fmla="*/ 192 h 192"/>
                  <a:gd name="T2" fmla="*/ 0 w 1790"/>
                  <a:gd name="T3" fmla="*/ 17 h 192"/>
                  <a:gd name="T4" fmla="*/ 0 w 1790"/>
                  <a:gd name="T5" fmla="*/ 0 h 192"/>
                  <a:gd name="T6" fmla="*/ 1790 w 1790"/>
                  <a:gd name="T7" fmla="*/ 192 h 192"/>
                  <a:gd name="T8" fmla="*/ 1622 w 1790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90"/>
                  <a:gd name="T16" fmla="*/ 0 h 192"/>
                  <a:gd name="T17" fmla="*/ 1790 w 1790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90" h="192">
                    <a:moveTo>
                      <a:pt x="1622" y="192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790" y="192"/>
                    </a:lnTo>
                    <a:lnTo>
                      <a:pt x="1622" y="192"/>
                    </a:lnTo>
                    <a:close/>
                  </a:path>
                </a:pathLst>
              </a:custGeom>
              <a:solidFill>
                <a:srgbClr val="CEFF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33" name="Freeform 20">
                <a:extLst>
                  <a:ext uri="{FF2B5EF4-FFF2-40B4-BE49-F238E27FC236}">
                    <a16:creationId xmlns:a16="http://schemas.microsoft.com/office/drawing/2014/main" id="{9AE7CC48-54CF-47E7-B999-4D51BAFBB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215"/>
                <a:ext cx="1873" cy="202"/>
              </a:xfrm>
              <a:custGeom>
                <a:avLst/>
                <a:gdLst>
                  <a:gd name="T0" fmla="*/ 1706 w 1873"/>
                  <a:gd name="T1" fmla="*/ 202 h 202"/>
                  <a:gd name="T2" fmla="*/ 0 w 1873"/>
                  <a:gd name="T3" fmla="*/ 18 h 202"/>
                  <a:gd name="T4" fmla="*/ 0 w 1873"/>
                  <a:gd name="T5" fmla="*/ 0 h 202"/>
                  <a:gd name="T6" fmla="*/ 1873 w 1873"/>
                  <a:gd name="T7" fmla="*/ 202 h 202"/>
                  <a:gd name="T8" fmla="*/ 1706 w 1873"/>
                  <a:gd name="T9" fmla="*/ 202 h 2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73"/>
                  <a:gd name="T16" fmla="*/ 0 h 202"/>
                  <a:gd name="T17" fmla="*/ 1873 w 1873"/>
                  <a:gd name="T18" fmla="*/ 202 h 2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73" h="202">
                    <a:moveTo>
                      <a:pt x="1706" y="202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1873" y="202"/>
                    </a:lnTo>
                    <a:lnTo>
                      <a:pt x="1706" y="202"/>
                    </a:lnTo>
                    <a:close/>
                  </a:path>
                </a:pathLst>
              </a:custGeom>
              <a:solidFill>
                <a:srgbClr val="CEFF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34" name="Freeform 21">
                <a:extLst>
                  <a:ext uri="{FF2B5EF4-FFF2-40B4-BE49-F238E27FC236}">
                    <a16:creationId xmlns:a16="http://schemas.microsoft.com/office/drawing/2014/main" id="{0CEDD86E-96EE-445A-A9DF-35922B8367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206"/>
                <a:ext cx="1957" cy="211"/>
              </a:xfrm>
              <a:custGeom>
                <a:avLst/>
                <a:gdLst>
                  <a:gd name="T0" fmla="*/ 1790 w 1957"/>
                  <a:gd name="T1" fmla="*/ 211 h 211"/>
                  <a:gd name="T2" fmla="*/ 0 w 1957"/>
                  <a:gd name="T3" fmla="*/ 19 h 211"/>
                  <a:gd name="T4" fmla="*/ 0 w 1957"/>
                  <a:gd name="T5" fmla="*/ 0 h 211"/>
                  <a:gd name="T6" fmla="*/ 1957 w 1957"/>
                  <a:gd name="T7" fmla="*/ 211 h 211"/>
                  <a:gd name="T8" fmla="*/ 1790 w 1957"/>
                  <a:gd name="T9" fmla="*/ 211 h 2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57"/>
                  <a:gd name="T16" fmla="*/ 0 h 211"/>
                  <a:gd name="T17" fmla="*/ 1957 w 1957"/>
                  <a:gd name="T18" fmla="*/ 211 h 2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57" h="211">
                    <a:moveTo>
                      <a:pt x="1790" y="211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1957" y="211"/>
                    </a:lnTo>
                    <a:lnTo>
                      <a:pt x="1790" y="211"/>
                    </a:lnTo>
                    <a:close/>
                  </a:path>
                </a:pathLst>
              </a:custGeom>
              <a:solidFill>
                <a:srgbClr val="CFFF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35" name="Freeform 22">
                <a:extLst>
                  <a:ext uri="{FF2B5EF4-FFF2-40B4-BE49-F238E27FC236}">
                    <a16:creationId xmlns:a16="http://schemas.microsoft.com/office/drawing/2014/main" id="{85C93E7C-6D90-43E9-8B50-3777AF821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198"/>
                <a:ext cx="2040" cy="219"/>
              </a:xfrm>
              <a:custGeom>
                <a:avLst/>
                <a:gdLst>
                  <a:gd name="T0" fmla="*/ 1873 w 2040"/>
                  <a:gd name="T1" fmla="*/ 219 h 219"/>
                  <a:gd name="T2" fmla="*/ 0 w 2040"/>
                  <a:gd name="T3" fmla="*/ 17 h 219"/>
                  <a:gd name="T4" fmla="*/ 0 w 2040"/>
                  <a:gd name="T5" fmla="*/ 0 h 219"/>
                  <a:gd name="T6" fmla="*/ 2040 w 2040"/>
                  <a:gd name="T7" fmla="*/ 219 h 219"/>
                  <a:gd name="T8" fmla="*/ 1873 w 2040"/>
                  <a:gd name="T9" fmla="*/ 219 h 2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40"/>
                  <a:gd name="T16" fmla="*/ 0 h 219"/>
                  <a:gd name="T17" fmla="*/ 2040 w 2040"/>
                  <a:gd name="T18" fmla="*/ 219 h 2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40" h="219">
                    <a:moveTo>
                      <a:pt x="1873" y="21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2040" y="219"/>
                    </a:lnTo>
                    <a:lnTo>
                      <a:pt x="1873" y="219"/>
                    </a:lnTo>
                    <a:close/>
                  </a:path>
                </a:pathLst>
              </a:custGeom>
              <a:solidFill>
                <a:srgbClr val="CFFF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36" name="Freeform 23">
                <a:extLst>
                  <a:ext uri="{FF2B5EF4-FFF2-40B4-BE49-F238E27FC236}">
                    <a16:creationId xmlns:a16="http://schemas.microsoft.com/office/drawing/2014/main" id="{A9B85D58-063E-4B05-BBCA-08FA9D30E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189"/>
                <a:ext cx="2124" cy="228"/>
              </a:xfrm>
              <a:custGeom>
                <a:avLst/>
                <a:gdLst>
                  <a:gd name="T0" fmla="*/ 1957 w 2124"/>
                  <a:gd name="T1" fmla="*/ 228 h 228"/>
                  <a:gd name="T2" fmla="*/ 0 w 2124"/>
                  <a:gd name="T3" fmla="*/ 17 h 228"/>
                  <a:gd name="T4" fmla="*/ 0 w 2124"/>
                  <a:gd name="T5" fmla="*/ 0 h 228"/>
                  <a:gd name="T6" fmla="*/ 2124 w 2124"/>
                  <a:gd name="T7" fmla="*/ 228 h 228"/>
                  <a:gd name="T8" fmla="*/ 1957 w 2124"/>
                  <a:gd name="T9" fmla="*/ 228 h 2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24"/>
                  <a:gd name="T16" fmla="*/ 0 h 228"/>
                  <a:gd name="T17" fmla="*/ 2124 w 2124"/>
                  <a:gd name="T18" fmla="*/ 228 h 2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24" h="228">
                    <a:moveTo>
                      <a:pt x="1957" y="228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2124" y="228"/>
                    </a:lnTo>
                    <a:lnTo>
                      <a:pt x="1957" y="228"/>
                    </a:lnTo>
                    <a:close/>
                  </a:path>
                </a:pathLst>
              </a:custGeom>
              <a:solidFill>
                <a:srgbClr val="CFFF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37" name="Freeform 24">
                <a:extLst>
                  <a:ext uri="{FF2B5EF4-FFF2-40B4-BE49-F238E27FC236}">
                    <a16:creationId xmlns:a16="http://schemas.microsoft.com/office/drawing/2014/main" id="{AAD5204A-D5FD-4A69-8F0D-D8BF1D10E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179"/>
                <a:ext cx="2207" cy="238"/>
              </a:xfrm>
              <a:custGeom>
                <a:avLst/>
                <a:gdLst>
                  <a:gd name="T0" fmla="*/ 2040 w 2207"/>
                  <a:gd name="T1" fmla="*/ 238 h 238"/>
                  <a:gd name="T2" fmla="*/ 0 w 2207"/>
                  <a:gd name="T3" fmla="*/ 19 h 238"/>
                  <a:gd name="T4" fmla="*/ 0 w 2207"/>
                  <a:gd name="T5" fmla="*/ 0 h 238"/>
                  <a:gd name="T6" fmla="*/ 2207 w 2207"/>
                  <a:gd name="T7" fmla="*/ 238 h 238"/>
                  <a:gd name="T8" fmla="*/ 2040 w 2207"/>
                  <a:gd name="T9" fmla="*/ 238 h 2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07"/>
                  <a:gd name="T16" fmla="*/ 0 h 238"/>
                  <a:gd name="T17" fmla="*/ 2207 w 2207"/>
                  <a:gd name="T18" fmla="*/ 238 h 2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07" h="238">
                    <a:moveTo>
                      <a:pt x="2040" y="238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2207" y="238"/>
                    </a:lnTo>
                    <a:lnTo>
                      <a:pt x="2040" y="238"/>
                    </a:lnTo>
                    <a:close/>
                  </a:path>
                </a:pathLst>
              </a:custGeom>
              <a:solidFill>
                <a:srgbClr val="CFFF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38" name="Freeform 25">
                <a:extLst>
                  <a:ext uri="{FF2B5EF4-FFF2-40B4-BE49-F238E27FC236}">
                    <a16:creationId xmlns:a16="http://schemas.microsoft.com/office/drawing/2014/main" id="{11F0D82D-DAD7-4E55-ACCB-1774D606D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171"/>
                <a:ext cx="2291" cy="246"/>
              </a:xfrm>
              <a:custGeom>
                <a:avLst/>
                <a:gdLst>
                  <a:gd name="T0" fmla="*/ 2124 w 2291"/>
                  <a:gd name="T1" fmla="*/ 246 h 246"/>
                  <a:gd name="T2" fmla="*/ 0 w 2291"/>
                  <a:gd name="T3" fmla="*/ 18 h 246"/>
                  <a:gd name="T4" fmla="*/ 0 w 2291"/>
                  <a:gd name="T5" fmla="*/ 0 h 246"/>
                  <a:gd name="T6" fmla="*/ 2291 w 2291"/>
                  <a:gd name="T7" fmla="*/ 246 h 246"/>
                  <a:gd name="T8" fmla="*/ 2124 w 2291"/>
                  <a:gd name="T9" fmla="*/ 246 h 2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91"/>
                  <a:gd name="T16" fmla="*/ 0 h 246"/>
                  <a:gd name="T17" fmla="*/ 2291 w 2291"/>
                  <a:gd name="T18" fmla="*/ 246 h 2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91" h="246">
                    <a:moveTo>
                      <a:pt x="2124" y="246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2291" y="246"/>
                    </a:lnTo>
                    <a:lnTo>
                      <a:pt x="2124" y="246"/>
                    </a:lnTo>
                    <a:close/>
                  </a:path>
                </a:pathLst>
              </a:custGeom>
              <a:solidFill>
                <a:srgbClr val="CFFF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39" name="Freeform 26">
                <a:extLst>
                  <a:ext uri="{FF2B5EF4-FFF2-40B4-BE49-F238E27FC236}">
                    <a16:creationId xmlns:a16="http://schemas.microsoft.com/office/drawing/2014/main" id="{3B3839F0-AC17-4570-AFDE-7D78A053C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162"/>
                <a:ext cx="2374" cy="255"/>
              </a:xfrm>
              <a:custGeom>
                <a:avLst/>
                <a:gdLst>
                  <a:gd name="T0" fmla="*/ 2207 w 2374"/>
                  <a:gd name="T1" fmla="*/ 255 h 255"/>
                  <a:gd name="T2" fmla="*/ 0 w 2374"/>
                  <a:gd name="T3" fmla="*/ 17 h 255"/>
                  <a:gd name="T4" fmla="*/ 0 w 2374"/>
                  <a:gd name="T5" fmla="*/ 0 h 255"/>
                  <a:gd name="T6" fmla="*/ 2374 w 2374"/>
                  <a:gd name="T7" fmla="*/ 255 h 255"/>
                  <a:gd name="T8" fmla="*/ 2207 w 2374"/>
                  <a:gd name="T9" fmla="*/ 255 h 2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74"/>
                  <a:gd name="T16" fmla="*/ 0 h 255"/>
                  <a:gd name="T17" fmla="*/ 2374 w 2374"/>
                  <a:gd name="T18" fmla="*/ 255 h 2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74" h="255">
                    <a:moveTo>
                      <a:pt x="2207" y="25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2374" y="255"/>
                    </a:lnTo>
                    <a:lnTo>
                      <a:pt x="2207" y="255"/>
                    </a:lnTo>
                    <a:close/>
                  </a:path>
                </a:pathLst>
              </a:custGeom>
              <a:solidFill>
                <a:srgbClr val="D0FF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40" name="Freeform 27">
                <a:extLst>
                  <a:ext uri="{FF2B5EF4-FFF2-40B4-BE49-F238E27FC236}">
                    <a16:creationId xmlns:a16="http://schemas.microsoft.com/office/drawing/2014/main" id="{944F7DDF-4B6A-47DA-8E10-0EFBCEA705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152"/>
                <a:ext cx="2458" cy="265"/>
              </a:xfrm>
              <a:custGeom>
                <a:avLst/>
                <a:gdLst>
                  <a:gd name="T0" fmla="*/ 2291 w 2458"/>
                  <a:gd name="T1" fmla="*/ 265 h 265"/>
                  <a:gd name="T2" fmla="*/ 0 w 2458"/>
                  <a:gd name="T3" fmla="*/ 19 h 265"/>
                  <a:gd name="T4" fmla="*/ 0 w 2458"/>
                  <a:gd name="T5" fmla="*/ 0 h 265"/>
                  <a:gd name="T6" fmla="*/ 2458 w 2458"/>
                  <a:gd name="T7" fmla="*/ 265 h 265"/>
                  <a:gd name="T8" fmla="*/ 2291 w 2458"/>
                  <a:gd name="T9" fmla="*/ 265 h 2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58"/>
                  <a:gd name="T16" fmla="*/ 0 h 265"/>
                  <a:gd name="T17" fmla="*/ 2458 w 2458"/>
                  <a:gd name="T18" fmla="*/ 265 h 2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58" h="265">
                    <a:moveTo>
                      <a:pt x="2291" y="26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2458" y="265"/>
                    </a:lnTo>
                    <a:lnTo>
                      <a:pt x="2291" y="265"/>
                    </a:lnTo>
                    <a:close/>
                  </a:path>
                </a:pathLst>
              </a:custGeom>
              <a:solidFill>
                <a:srgbClr val="D0FF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41" name="Freeform 28">
                <a:extLst>
                  <a:ext uri="{FF2B5EF4-FFF2-40B4-BE49-F238E27FC236}">
                    <a16:creationId xmlns:a16="http://schemas.microsoft.com/office/drawing/2014/main" id="{FDD55203-F6DD-497E-BCC4-C92C6B6B9E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144"/>
                <a:ext cx="2541" cy="273"/>
              </a:xfrm>
              <a:custGeom>
                <a:avLst/>
                <a:gdLst>
                  <a:gd name="T0" fmla="*/ 2374 w 2541"/>
                  <a:gd name="T1" fmla="*/ 273 h 273"/>
                  <a:gd name="T2" fmla="*/ 0 w 2541"/>
                  <a:gd name="T3" fmla="*/ 18 h 273"/>
                  <a:gd name="T4" fmla="*/ 0 w 2541"/>
                  <a:gd name="T5" fmla="*/ 0 h 273"/>
                  <a:gd name="T6" fmla="*/ 2541 w 2541"/>
                  <a:gd name="T7" fmla="*/ 273 h 273"/>
                  <a:gd name="T8" fmla="*/ 2374 w 2541"/>
                  <a:gd name="T9" fmla="*/ 273 h 2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41"/>
                  <a:gd name="T16" fmla="*/ 0 h 273"/>
                  <a:gd name="T17" fmla="*/ 2541 w 2541"/>
                  <a:gd name="T18" fmla="*/ 273 h 2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41" h="273">
                    <a:moveTo>
                      <a:pt x="2374" y="27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2541" y="273"/>
                    </a:lnTo>
                    <a:lnTo>
                      <a:pt x="2374" y="273"/>
                    </a:lnTo>
                    <a:close/>
                  </a:path>
                </a:pathLst>
              </a:custGeom>
              <a:solidFill>
                <a:srgbClr val="D0FF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42" name="Freeform 29">
                <a:extLst>
                  <a:ext uri="{FF2B5EF4-FFF2-40B4-BE49-F238E27FC236}">
                    <a16:creationId xmlns:a16="http://schemas.microsoft.com/office/drawing/2014/main" id="{91AEC769-582C-4B0B-BDDF-FADC117E3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135"/>
                <a:ext cx="2625" cy="282"/>
              </a:xfrm>
              <a:custGeom>
                <a:avLst/>
                <a:gdLst>
                  <a:gd name="T0" fmla="*/ 2458 w 2625"/>
                  <a:gd name="T1" fmla="*/ 282 h 282"/>
                  <a:gd name="T2" fmla="*/ 0 w 2625"/>
                  <a:gd name="T3" fmla="*/ 17 h 282"/>
                  <a:gd name="T4" fmla="*/ 0 w 2625"/>
                  <a:gd name="T5" fmla="*/ 0 h 282"/>
                  <a:gd name="T6" fmla="*/ 2625 w 2625"/>
                  <a:gd name="T7" fmla="*/ 282 h 282"/>
                  <a:gd name="T8" fmla="*/ 2458 w 2625"/>
                  <a:gd name="T9" fmla="*/ 282 h 2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25"/>
                  <a:gd name="T16" fmla="*/ 0 h 282"/>
                  <a:gd name="T17" fmla="*/ 2625 w 2625"/>
                  <a:gd name="T18" fmla="*/ 282 h 2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25" h="282">
                    <a:moveTo>
                      <a:pt x="2458" y="282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2625" y="282"/>
                    </a:lnTo>
                    <a:lnTo>
                      <a:pt x="2458" y="282"/>
                    </a:lnTo>
                    <a:close/>
                  </a:path>
                </a:pathLst>
              </a:custGeom>
              <a:solidFill>
                <a:srgbClr val="D0F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43" name="Freeform 30">
                <a:extLst>
                  <a:ext uri="{FF2B5EF4-FFF2-40B4-BE49-F238E27FC236}">
                    <a16:creationId xmlns:a16="http://schemas.microsoft.com/office/drawing/2014/main" id="{ADBEDA60-C9F9-4CCC-94AA-6B9B3B80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125"/>
                <a:ext cx="2710" cy="292"/>
              </a:xfrm>
              <a:custGeom>
                <a:avLst/>
                <a:gdLst>
                  <a:gd name="T0" fmla="*/ 2541 w 2710"/>
                  <a:gd name="T1" fmla="*/ 292 h 292"/>
                  <a:gd name="T2" fmla="*/ 0 w 2710"/>
                  <a:gd name="T3" fmla="*/ 19 h 292"/>
                  <a:gd name="T4" fmla="*/ 0 w 2710"/>
                  <a:gd name="T5" fmla="*/ 0 h 292"/>
                  <a:gd name="T6" fmla="*/ 2710 w 2710"/>
                  <a:gd name="T7" fmla="*/ 292 h 292"/>
                  <a:gd name="T8" fmla="*/ 2541 w 2710"/>
                  <a:gd name="T9" fmla="*/ 292 h 2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10"/>
                  <a:gd name="T16" fmla="*/ 0 h 292"/>
                  <a:gd name="T17" fmla="*/ 2710 w 2710"/>
                  <a:gd name="T18" fmla="*/ 292 h 2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10" h="292">
                    <a:moveTo>
                      <a:pt x="2541" y="292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2710" y="292"/>
                    </a:lnTo>
                    <a:lnTo>
                      <a:pt x="2541" y="292"/>
                    </a:lnTo>
                    <a:close/>
                  </a:path>
                </a:pathLst>
              </a:custGeom>
              <a:solidFill>
                <a:srgbClr val="D0FF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44" name="Freeform 31">
                <a:extLst>
                  <a:ext uri="{FF2B5EF4-FFF2-40B4-BE49-F238E27FC236}">
                    <a16:creationId xmlns:a16="http://schemas.microsoft.com/office/drawing/2014/main" id="{CB2470C3-AB06-49D7-8C3F-DFCC5F9C3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118"/>
                <a:ext cx="2792" cy="299"/>
              </a:xfrm>
              <a:custGeom>
                <a:avLst/>
                <a:gdLst>
                  <a:gd name="T0" fmla="*/ 2625 w 2792"/>
                  <a:gd name="T1" fmla="*/ 299 h 299"/>
                  <a:gd name="T2" fmla="*/ 0 w 2792"/>
                  <a:gd name="T3" fmla="*/ 17 h 299"/>
                  <a:gd name="T4" fmla="*/ 0 w 2792"/>
                  <a:gd name="T5" fmla="*/ 0 h 299"/>
                  <a:gd name="T6" fmla="*/ 2792 w 2792"/>
                  <a:gd name="T7" fmla="*/ 299 h 299"/>
                  <a:gd name="T8" fmla="*/ 2625 w 2792"/>
                  <a:gd name="T9" fmla="*/ 299 h 2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92"/>
                  <a:gd name="T16" fmla="*/ 0 h 299"/>
                  <a:gd name="T17" fmla="*/ 2792 w 2792"/>
                  <a:gd name="T18" fmla="*/ 299 h 2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92" h="299">
                    <a:moveTo>
                      <a:pt x="2625" y="29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2792" y="299"/>
                    </a:lnTo>
                    <a:lnTo>
                      <a:pt x="2625" y="299"/>
                    </a:lnTo>
                    <a:close/>
                  </a:path>
                </a:pathLst>
              </a:custGeom>
              <a:solidFill>
                <a:srgbClr val="D1FF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45" name="Freeform 32">
                <a:extLst>
                  <a:ext uri="{FF2B5EF4-FFF2-40B4-BE49-F238E27FC236}">
                    <a16:creationId xmlns:a16="http://schemas.microsoft.com/office/drawing/2014/main" id="{92B3DD9A-135E-45DC-8B64-E090A6E37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108"/>
                <a:ext cx="2877" cy="309"/>
              </a:xfrm>
              <a:custGeom>
                <a:avLst/>
                <a:gdLst>
                  <a:gd name="T0" fmla="*/ 2710 w 2877"/>
                  <a:gd name="T1" fmla="*/ 309 h 309"/>
                  <a:gd name="T2" fmla="*/ 0 w 2877"/>
                  <a:gd name="T3" fmla="*/ 17 h 309"/>
                  <a:gd name="T4" fmla="*/ 0 w 2877"/>
                  <a:gd name="T5" fmla="*/ 0 h 309"/>
                  <a:gd name="T6" fmla="*/ 2877 w 2877"/>
                  <a:gd name="T7" fmla="*/ 309 h 309"/>
                  <a:gd name="T8" fmla="*/ 2710 w 2877"/>
                  <a:gd name="T9" fmla="*/ 309 h 3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77"/>
                  <a:gd name="T16" fmla="*/ 0 h 309"/>
                  <a:gd name="T17" fmla="*/ 2877 w 2877"/>
                  <a:gd name="T18" fmla="*/ 309 h 3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77" h="309">
                    <a:moveTo>
                      <a:pt x="2710" y="309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2877" y="309"/>
                    </a:lnTo>
                    <a:lnTo>
                      <a:pt x="2710" y="309"/>
                    </a:lnTo>
                    <a:close/>
                  </a:path>
                </a:pathLst>
              </a:custGeom>
              <a:solidFill>
                <a:srgbClr val="D1FF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46" name="Freeform 33">
                <a:extLst>
                  <a:ext uri="{FF2B5EF4-FFF2-40B4-BE49-F238E27FC236}">
                    <a16:creationId xmlns:a16="http://schemas.microsoft.com/office/drawing/2014/main" id="{8139E7DB-5222-485E-8AEF-66D742C13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098"/>
                <a:ext cx="2959" cy="319"/>
              </a:xfrm>
              <a:custGeom>
                <a:avLst/>
                <a:gdLst>
                  <a:gd name="T0" fmla="*/ 2792 w 2959"/>
                  <a:gd name="T1" fmla="*/ 319 h 319"/>
                  <a:gd name="T2" fmla="*/ 0 w 2959"/>
                  <a:gd name="T3" fmla="*/ 20 h 319"/>
                  <a:gd name="T4" fmla="*/ 0 w 2959"/>
                  <a:gd name="T5" fmla="*/ 0 h 319"/>
                  <a:gd name="T6" fmla="*/ 2959 w 2959"/>
                  <a:gd name="T7" fmla="*/ 319 h 319"/>
                  <a:gd name="T8" fmla="*/ 2792 w 2959"/>
                  <a:gd name="T9" fmla="*/ 319 h 3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59"/>
                  <a:gd name="T16" fmla="*/ 0 h 319"/>
                  <a:gd name="T17" fmla="*/ 2959 w 2959"/>
                  <a:gd name="T18" fmla="*/ 319 h 3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59" h="319">
                    <a:moveTo>
                      <a:pt x="2792" y="319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2959" y="319"/>
                    </a:lnTo>
                    <a:lnTo>
                      <a:pt x="2792" y="319"/>
                    </a:lnTo>
                    <a:close/>
                  </a:path>
                </a:pathLst>
              </a:custGeom>
              <a:solidFill>
                <a:srgbClr val="D1FF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47" name="Freeform 34">
                <a:extLst>
                  <a:ext uri="{FF2B5EF4-FFF2-40B4-BE49-F238E27FC236}">
                    <a16:creationId xmlns:a16="http://schemas.microsoft.com/office/drawing/2014/main" id="{CC05BEB2-0040-4167-8C1F-9313A9565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091"/>
                <a:ext cx="3043" cy="326"/>
              </a:xfrm>
              <a:custGeom>
                <a:avLst/>
                <a:gdLst>
                  <a:gd name="T0" fmla="*/ 2877 w 3043"/>
                  <a:gd name="T1" fmla="*/ 326 h 326"/>
                  <a:gd name="T2" fmla="*/ 0 w 3043"/>
                  <a:gd name="T3" fmla="*/ 17 h 326"/>
                  <a:gd name="T4" fmla="*/ 0 w 3043"/>
                  <a:gd name="T5" fmla="*/ 0 h 326"/>
                  <a:gd name="T6" fmla="*/ 3043 w 3043"/>
                  <a:gd name="T7" fmla="*/ 326 h 326"/>
                  <a:gd name="T8" fmla="*/ 2877 w 3043"/>
                  <a:gd name="T9" fmla="*/ 326 h 3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3"/>
                  <a:gd name="T16" fmla="*/ 0 h 326"/>
                  <a:gd name="T17" fmla="*/ 3043 w 3043"/>
                  <a:gd name="T18" fmla="*/ 326 h 3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3" h="326">
                    <a:moveTo>
                      <a:pt x="2877" y="326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043" y="326"/>
                    </a:lnTo>
                    <a:lnTo>
                      <a:pt x="2877" y="326"/>
                    </a:lnTo>
                    <a:close/>
                  </a:path>
                </a:pathLst>
              </a:custGeom>
              <a:solidFill>
                <a:srgbClr val="D1FF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48" name="Freeform 35">
                <a:extLst>
                  <a:ext uri="{FF2B5EF4-FFF2-40B4-BE49-F238E27FC236}">
                    <a16:creationId xmlns:a16="http://schemas.microsoft.com/office/drawing/2014/main" id="{1E848F04-2EB8-4216-92DF-8FBA8AB10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081"/>
                <a:ext cx="3126" cy="336"/>
              </a:xfrm>
              <a:custGeom>
                <a:avLst/>
                <a:gdLst>
                  <a:gd name="T0" fmla="*/ 2959 w 3126"/>
                  <a:gd name="T1" fmla="*/ 336 h 336"/>
                  <a:gd name="T2" fmla="*/ 0 w 3126"/>
                  <a:gd name="T3" fmla="*/ 17 h 336"/>
                  <a:gd name="T4" fmla="*/ 0 w 3126"/>
                  <a:gd name="T5" fmla="*/ 0 h 336"/>
                  <a:gd name="T6" fmla="*/ 3126 w 3126"/>
                  <a:gd name="T7" fmla="*/ 336 h 336"/>
                  <a:gd name="T8" fmla="*/ 2959 w 3126"/>
                  <a:gd name="T9" fmla="*/ 336 h 3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26"/>
                  <a:gd name="T16" fmla="*/ 0 h 336"/>
                  <a:gd name="T17" fmla="*/ 3126 w 3126"/>
                  <a:gd name="T18" fmla="*/ 336 h 3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26" h="336">
                    <a:moveTo>
                      <a:pt x="2959" y="336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126" y="336"/>
                    </a:lnTo>
                    <a:lnTo>
                      <a:pt x="2959" y="336"/>
                    </a:lnTo>
                    <a:close/>
                  </a:path>
                </a:pathLst>
              </a:custGeom>
              <a:solidFill>
                <a:srgbClr val="D1FF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49" name="Freeform 36">
                <a:extLst>
                  <a:ext uri="{FF2B5EF4-FFF2-40B4-BE49-F238E27FC236}">
                    <a16:creationId xmlns:a16="http://schemas.microsoft.com/office/drawing/2014/main" id="{04BA8F6B-54F7-4E12-8722-39FD0CD0F3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071"/>
                <a:ext cx="3210" cy="346"/>
              </a:xfrm>
              <a:custGeom>
                <a:avLst/>
                <a:gdLst>
                  <a:gd name="T0" fmla="*/ 3043 w 3210"/>
                  <a:gd name="T1" fmla="*/ 346 h 346"/>
                  <a:gd name="T2" fmla="*/ 0 w 3210"/>
                  <a:gd name="T3" fmla="*/ 20 h 346"/>
                  <a:gd name="T4" fmla="*/ 0 w 3210"/>
                  <a:gd name="T5" fmla="*/ 0 h 346"/>
                  <a:gd name="T6" fmla="*/ 3210 w 3210"/>
                  <a:gd name="T7" fmla="*/ 346 h 346"/>
                  <a:gd name="T8" fmla="*/ 3043 w 3210"/>
                  <a:gd name="T9" fmla="*/ 346 h 3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10"/>
                  <a:gd name="T16" fmla="*/ 0 h 346"/>
                  <a:gd name="T17" fmla="*/ 3210 w 3210"/>
                  <a:gd name="T18" fmla="*/ 346 h 3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10" h="346">
                    <a:moveTo>
                      <a:pt x="3043" y="346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3210" y="346"/>
                    </a:lnTo>
                    <a:lnTo>
                      <a:pt x="3043" y="346"/>
                    </a:lnTo>
                    <a:close/>
                  </a:path>
                </a:pathLst>
              </a:custGeom>
              <a:solidFill>
                <a:srgbClr val="D2FF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50" name="Freeform 37">
                <a:extLst>
                  <a:ext uri="{FF2B5EF4-FFF2-40B4-BE49-F238E27FC236}">
                    <a16:creationId xmlns:a16="http://schemas.microsoft.com/office/drawing/2014/main" id="{EC0F12D4-58CE-49B1-900B-B9A02D358F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064"/>
                <a:ext cx="3293" cy="353"/>
              </a:xfrm>
              <a:custGeom>
                <a:avLst/>
                <a:gdLst>
                  <a:gd name="T0" fmla="*/ 3126 w 3293"/>
                  <a:gd name="T1" fmla="*/ 353 h 353"/>
                  <a:gd name="T2" fmla="*/ 0 w 3293"/>
                  <a:gd name="T3" fmla="*/ 17 h 353"/>
                  <a:gd name="T4" fmla="*/ 0 w 3293"/>
                  <a:gd name="T5" fmla="*/ 0 h 353"/>
                  <a:gd name="T6" fmla="*/ 3293 w 3293"/>
                  <a:gd name="T7" fmla="*/ 353 h 353"/>
                  <a:gd name="T8" fmla="*/ 3126 w 3293"/>
                  <a:gd name="T9" fmla="*/ 353 h 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93"/>
                  <a:gd name="T16" fmla="*/ 0 h 353"/>
                  <a:gd name="T17" fmla="*/ 3293 w 3293"/>
                  <a:gd name="T18" fmla="*/ 353 h 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93" h="353">
                    <a:moveTo>
                      <a:pt x="3126" y="35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293" y="353"/>
                    </a:lnTo>
                    <a:lnTo>
                      <a:pt x="3126" y="353"/>
                    </a:lnTo>
                    <a:close/>
                  </a:path>
                </a:pathLst>
              </a:custGeom>
              <a:solidFill>
                <a:srgbClr val="D2FF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51" name="Freeform 38">
                <a:extLst>
                  <a:ext uri="{FF2B5EF4-FFF2-40B4-BE49-F238E27FC236}">
                    <a16:creationId xmlns:a16="http://schemas.microsoft.com/office/drawing/2014/main" id="{306C3A04-220A-4326-9178-7C79BE8BA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054"/>
                <a:ext cx="3377" cy="363"/>
              </a:xfrm>
              <a:custGeom>
                <a:avLst/>
                <a:gdLst>
                  <a:gd name="T0" fmla="*/ 3210 w 3377"/>
                  <a:gd name="T1" fmla="*/ 363 h 363"/>
                  <a:gd name="T2" fmla="*/ 0 w 3377"/>
                  <a:gd name="T3" fmla="*/ 17 h 363"/>
                  <a:gd name="T4" fmla="*/ 0 w 3377"/>
                  <a:gd name="T5" fmla="*/ 0 h 363"/>
                  <a:gd name="T6" fmla="*/ 3377 w 3377"/>
                  <a:gd name="T7" fmla="*/ 363 h 363"/>
                  <a:gd name="T8" fmla="*/ 3210 w 3377"/>
                  <a:gd name="T9" fmla="*/ 363 h 3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77"/>
                  <a:gd name="T16" fmla="*/ 0 h 363"/>
                  <a:gd name="T17" fmla="*/ 3377 w 3377"/>
                  <a:gd name="T18" fmla="*/ 363 h 3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77" h="363">
                    <a:moveTo>
                      <a:pt x="3210" y="36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377" y="363"/>
                    </a:lnTo>
                    <a:lnTo>
                      <a:pt x="3210" y="363"/>
                    </a:lnTo>
                    <a:close/>
                  </a:path>
                </a:pathLst>
              </a:custGeom>
              <a:solidFill>
                <a:srgbClr val="D2F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52" name="Freeform 39">
                <a:extLst>
                  <a:ext uri="{FF2B5EF4-FFF2-40B4-BE49-F238E27FC236}">
                    <a16:creationId xmlns:a16="http://schemas.microsoft.com/office/drawing/2014/main" id="{C57F3265-6211-49D8-BF8F-3722B5CFF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045"/>
                <a:ext cx="3460" cy="372"/>
              </a:xfrm>
              <a:custGeom>
                <a:avLst/>
                <a:gdLst>
                  <a:gd name="T0" fmla="*/ 3293 w 3460"/>
                  <a:gd name="T1" fmla="*/ 372 h 372"/>
                  <a:gd name="T2" fmla="*/ 0 w 3460"/>
                  <a:gd name="T3" fmla="*/ 19 h 372"/>
                  <a:gd name="T4" fmla="*/ 0 w 3460"/>
                  <a:gd name="T5" fmla="*/ 0 h 372"/>
                  <a:gd name="T6" fmla="*/ 3460 w 3460"/>
                  <a:gd name="T7" fmla="*/ 372 h 372"/>
                  <a:gd name="T8" fmla="*/ 3293 w 3460"/>
                  <a:gd name="T9" fmla="*/ 372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60"/>
                  <a:gd name="T16" fmla="*/ 0 h 372"/>
                  <a:gd name="T17" fmla="*/ 3460 w 3460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60" h="372">
                    <a:moveTo>
                      <a:pt x="3293" y="372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460" y="372"/>
                    </a:lnTo>
                    <a:lnTo>
                      <a:pt x="3293" y="372"/>
                    </a:lnTo>
                    <a:close/>
                  </a:path>
                </a:pathLst>
              </a:custGeom>
              <a:solidFill>
                <a:srgbClr val="D2FF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53" name="Freeform 40">
                <a:extLst>
                  <a:ext uri="{FF2B5EF4-FFF2-40B4-BE49-F238E27FC236}">
                    <a16:creationId xmlns:a16="http://schemas.microsoft.com/office/drawing/2014/main" id="{22E93864-B101-492F-8B43-91CE087F4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037"/>
                <a:ext cx="3544" cy="380"/>
              </a:xfrm>
              <a:custGeom>
                <a:avLst/>
                <a:gdLst>
                  <a:gd name="T0" fmla="*/ 3377 w 3544"/>
                  <a:gd name="T1" fmla="*/ 380 h 380"/>
                  <a:gd name="T2" fmla="*/ 0 w 3544"/>
                  <a:gd name="T3" fmla="*/ 17 h 380"/>
                  <a:gd name="T4" fmla="*/ 0 w 3544"/>
                  <a:gd name="T5" fmla="*/ 0 h 380"/>
                  <a:gd name="T6" fmla="*/ 3544 w 3544"/>
                  <a:gd name="T7" fmla="*/ 380 h 380"/>
                  <a:gd name="T8" fmla="*/ 3377 w 3544"/>
                  <a:gd name="T9" fmla="*/ 380 h 3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4"/>
                  <a:gd name="T16" fmla="*/ 0 h 380"/>
                  <a:gd name="T17" fmla="*/ 3544 w 3544"/>
                  <a:gd name="T18" fmla="*/ 380 h 3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4" h="380">
                    <a:moveTo>
                      <a:pt x="3377" y="380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544" y="380"/>
                    </a:lnTo>
                    <a:lnTo>
                      <a:pt x="3377" y="380"/>
                    </a:lnTo>
                    <a:close/>
                  </a:path>
                </a:pathLst>
              </a:custGeom>
              <a:solidFill>
                <a:srgbClr val="D2FF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54" name="Freeform 41">
                <a:extLst>
                  <a:ext uri="{FF2B5EF4-FFF2-40B4-BE49-F238E27FC236}">
                    <a16:creationId xmlns:a16="http://schemas.microsoft.com/office/drawing/2014/main" id="{62756886-0064-4361-8856-58E8D4793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027"/>
                <a:ext cx="3604" cy="390"/>
              </a:xfrm>
              <a:custGeom>
                <a:avLst/>
                <a:gdLst>
                  <a:gd name="T0" fmla="*/ 3460 w 3604"/>
                  <a:gd name="T1" fmla="*/ 390 h 390"/>
                  <a:gd name="T2" fmla="*/ 0 w 3604"/>
                  <a:gd name="T3" fmla="*/ 18 h 390"/>
                  <a:gd name="T4" fmla="*/ 0 w 3604"/>
                  <a:gd name="T5" fmla="*/ 0 h 390"/>
                  <a:gd name="T6" fmla="*/ 3604 w 3604"/>
                  <a:gd name="T7" fmla="*/ 386 h 390"/>
                  <a:gd name="T8" fmla="*/ 3604 w 3604"/>
                  <a:gd name="T9" fmla="*/ 390 h 390"/>
                  <a:gd name="T10" fmla="*/ 3604 w 3604"/>
                  <a:gd name="T11" fmla="*/ 390 h 390"/>
                  <a:gd name="T12" fmla="*/ 3460 w 3604"/>
                  <a:gd name="T13" fmla="*/ 390 h 39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04"/>
                  <a:gd name="T22" fmla="*/ 0 h 390"/>
                  <a:gd name="T23" fmla="*/ 3604 w 3604"/>
                  <a:gd name="T24" fmla="*/ 390 h 39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04" h="390">
                    <a:moveTo>
                      <a:pt x="3460" y="39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390"/>
                    </a:lnTo>
                    <a:lnTo>
                      <a:pt x="3460" y="390"/>
                    </a:lnTo>
                    <a:close/>
                  </a:path>
                </a:pathLst>
              </a:custGeom>
              <a:solidFill>
                <a:srgbClr val="D3F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55" name="Freeform 42">
                <a:extLst>
                  <a:ext uri="{FF2B5EF4-FFF2-40B4-BE49-F238E27FC236}">
                    <a16:creationId xmlns:a16="http://schemas.microsoft.com/office/drawing/2014/main" id="{AE08ECF5-3AC2-4AA1-92E9-BDD785CD7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018"/>
                <a:ext cx="3604" cy="399"/>
              </a:xfrm>
              <a:custGeom>
                <a:avLst/>
                <a:gdLst>
                  <a:gd name="T0" fmla="*/ 3544 w 3604"/>
                  <a:gd name="T1" fmla="*/ 399 h 399"/>
                  <a:gd name="T2" fmla="*/ 0 w 3604"/>
                  <a:gd name="T3" fmla="*/ 19 h 399"/>
                  <a:gd name="T4" fmla="*/ 0 w 3604"/>
                  <a:gd name="T5" fmla="*/ 0 h 399"/>
                  <a:gd name="T6" fmla="*/ 3604 w 3604"/>
                  <a:gd name="T7" fmla="*/ 387 h 399"/>
                  <a:gd name="T8" fmla="*/ 3604 w 3604"/>
                  <a:gd name="T9" fmla="*/ 399 h 399"/>
                  <a:gd name="T10" fmla="*/ 3604 w 3604"/>
                  <a:gd name="T11" fmla="*/ 399 h 399"/>
                  <a:gd name="T12" fmla="*/ 3544 w 3604"/>
                  <a:gd name="T13" fmla="*/ 399 h 39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04"/>
                  <a:gd name="T22" fmla="*/ 0 h 399"/>
                  <a:gd name="T23" fmla="*/ 3604 w 3604"/>
                  <a:gd name="T24" fmla="*/ 399 h 39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04" h="399">
                    <a:moveTo>
                      <a:pt x="3544" y="399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7"/>
                    </a:lnTo>
                    <a:lnTo>
                      <a:pt x="3604" y="399"/>
                    </a:lnTo>
                    <a:lnTo>
                      <a:pt x="3544" y="399"/>
                    </a:lnTo>
                    <a:close/>
                  </a:path>
                </a:pathLst>
              </a:custGeom>
              <a:solidFill>
                <a:srgbClr val="D3F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56" name="Freeform 43">
                <a:extLst>
                  <a:ext uri="{FF2B5EF4-FFF2-40B4-BE49-F238E27FC236}">
                    <a16:creationId xmlns:a16="http://schemas.microsoft.com/office/drawing/2014/main" id="{86972FB8-A489-47B6-877B-952BAD9A0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010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3FF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57" name="Freeform 44">
                <a:extLst>
                  <a:ext uri="{FF2B5EF4-FFF2-40B4-BE49-F238E27FC236}">
                    <a16:creationId xmlns:a16="http://schemas.microsoft.com/office/drawing/2014/main" id="{95163760-65CB-4BD6-9603-ACA2F6B90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3000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8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3FF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58" name="Freeform 45">
                <a:extLst>
                  <a:ext uri="{FF2B5EF4-FFF2-40B4-BE49-F238E27FC236}">
                    <a16:creationId xmlns:a16="http://schemas.microsoft.com/office/drawing/2014/main" id="{4A0BAD2E-F943-4153-AB4F-729CB5A41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991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8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8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3FF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59" name="Freeform 46">
                <a:extLst>
                  <a:ext uri="{FF2B5EF4-FFF2-40B4-BE49-F238E27FC236}">
                    <a16:creationId xmlns:a16="http://schemas.microsoft.com/office/drawing/2014/main" id="{08EDC325-FE99-4A44-AFCB-F83A5644D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983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4FF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60" name="Freeform 47">
                <a:extLst>
                  <a:ext uri="{FF2B5EF4-FFF2-40B4-BE49-F238E27FC236}">
                    <a16:creationId xmlns:a16="http://schemas.microsoft.com/office/drawing/2014/main" id="{26EAE01C-355C-40C1-8767-0F0FA1DCB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974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7 h 405"/>
                  <a:gd name="T4" fmla="*/ 0 w 3604"/>
                  <a:gd name="T5" fmla="*/ 0 h 405"/>
                  <a:gd name="T6" fmla="*/ 3604 w 3604"/>
                  <a:gd name="T7" fmla="*/ 385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4F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61" name="Freeform 48">
                <a:extLst>
                  <a:ext uri="{FF2B5EF4-FFF2-40B4-BE49-F238E27FC236}">
                    <a16:creationId xmlns:a16="http://schemas.microsoft.com/office/drawing/2014/main" id="{9F34C9BD-7A71-4147-B29D-2D14C052C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964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8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8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4FF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62" name="Freeform 49">
                <a:extLst>
                  <a:ext uri="{FF2B5EF4-FFF2-40B4-BE49-F238E27FC236}">
                    <a16:creationId xmlns:a16="http://schemas.microsoft.com/office/drawing/2014/main" id="{E04FA868-B10E-4C6F-BE65-814CBAA3A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956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4FF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63" name="Freeform 50">
                <a:extLst>
                  <a:ext uri="{FF2B5EF4-FFF2-40B4-BE49-F238E27FC236}">
                    <a16:creationId xmlns:a16="http://schemas.microsoft.com/office/drawing/2014/main" id="{EA30ADE0-3EC0-4EB9-9DEA-53E45FD1F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947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7 h 405"/>
                  <a:gd name="T4" fmla="*/ 0 w 3604"/>
                  <a:gd name="T5" fmla="*/ 0 h 405"/>
                  <a:gd name="T6" fmla="*/ 3604 w 3604"/>
                  <a:gd name="T7" fmla="*/ 385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4FF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64" name="Freeform 51">
                <a:extLst>
                  <a:ext uri="{FF2B5EF4-FFF2-40B4-BE49-F238E27FC236}">
                    <a16:creationId xmlns:a16="http://schemas.microsoft.com/office/drawing/2014/main" id="{3E60B95F-9F09-484A-BB2D-42DFDB6CA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937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8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8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5F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65" name="Freeform 52">
                <a:extLst>
                  <a:ext uri="{FF2B5EF4-FFF2-40B4-BE49-F238E27FC236}">
                    <a16:creationId xmlns:a16="http://schemas.microsoft.com/office/drawing/2014/main" id="{A4C462F9-0D95-4ED6-92D5-FC65090CB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929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5FF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66" name="Freeform 53">
                <a:extLst>
                  <a:ext uri="{FF2B5EF4-FFF2-40B4-BE49-F238E27FC236}">
                    <a16:creationId xmlns:a16="http://schemas.microsoft.com/office/drawing/2014/main" id="{F6ADF65C-F635-44B6-9615-321F62724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920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7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5FF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67" name="Freeform 54">
                <a:extLst>
                  <a:ext uri="{FF2B5EF4-FFF2-40B4-BE49-F238E27FC236}">
                    <a16:creationId xmlns:a16="http://schemas.microsoft.com/office/drawing/2014/main" id="{B44C6FCA-5F26-43C9-8658-C5AD1331B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910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8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8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5F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68" name="Freeform 55">
                <a:extLst>
                  <a:ext uri="{FF2B5EF4-FFF2-40B4-BE49-F238E27FC236}">
                    <a16:creationId xmlns:a16="http://schemas.microsoft.com/office/drawing/2014/main" id="{7848247A-8D8F-400B-97C9-6B7746647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903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5FF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69" name="Freeform 56">
                <a:extLst>
                  <a:ext uri="{FF2B5EF4-FFF2-40B4-BE49-F238E27FC236}">
                    <a16:creationId xmlns:a16="http://schemas.microsoft.com/office/drawing/2014/main" id="{D5ED9B41-40EF-4BE8-A421-24E4A41EF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893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7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6FF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70" name="Freeform 57">
                <a:extLst>
                  <a:ext uri="{FF2B5EF4-FFF2-40B4-BE49-F238E27FC236}">
                    <a16:creationId xmlns:a16="http://schemas.microsoft.com/office/drawing/2014/main" id="{1146F8DA-DBC1-439C-A346-0A9410CF7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885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6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71" name="Freeform 58">
                <a:extLst>
                  <a:ext uri="{FF2B5EF4-FFF2-40B4-BE49-F238E27FC236}">
                    <a16:creationId xmlns:a16="http://schemas.microsoft.com/office/drawing/2014/main" id="{8CD98C68-BAD3-46CF-ACC8-9BC0E654C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876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6FF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72" name="Freeform 59">
                <a:extLst>
                  <a:ext uri="{FF2B5EF4-FFF2-40B4-BE49-F238E27FC236}">
                    <a16:creationId xmlns:a16="http://schemas.microsoft.com/office/drawing/2014/main" id="{0C70CBC6-ECDF-4F31-B155-833D34C055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866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6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73" name="Freeform 60">
                <a:extLst>
                  <a:ext uri="{FF2B5EF4-FFF2-40B4-BE49-F238E27FC236}">
                    <a16:creationId xmlns:a16="http://schemas.microsoft.com/office/drawing/2014/main" id="{EF5CB431-52FC-4508-9E11-7E414A450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858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6FF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74" name="Freeform 61">
                <a:extLst>
                  <a:ext uri="{FF2B5EF4-FFF2-40B4-BE49-F238E27FC236}">
                    <a16:creationId xmlns:a16="http://schemas.microsoft.com/office/drawing/2014/main" id="{0429CD98-CE1B-4221-ABAA-F3171405E8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849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7FF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75" name="Freeform 62">
                <a:extLst>
                  <a:ext uri="{FF2B5EF4-FFF2-40B4-BE49-F238E27FC236}">
                    <a16:creationId xmlns:a16="http://schemas.microsoft.com/office/drawing/2014/main" id="{2212CCFC-05F4-4B21-97A7-445C8CC0F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839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7FF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76" name="Freeform 63">
                <a:extLst>
                  <a:ext uri="{FF2B5EF4-FFF2-40B4-BE49-F238E27FC236}">
                    <a16:creationId xmlns:a16="http://schemas.microsoft.com/office/drawing/2014/main" id="{8254CEBF-9419-478A-9AB4-1C9EE41AB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832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7FF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77" name="Freeform 64">
                <a:extLst>
                  <a:ext uri="{FF2B5EF4-FFF2-40B4-BE49-F238E27FC236}">
                    <a16:creationId xmlns:a16="http://schemas.microsoft.com/office/drawing/2014/main" id="{0BE9B5F6-0214-413B-BEE7-CD0CBDC08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822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7FF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78" name="Freeform 65">
                <a:extLst>
                  <a:ext uri="{FF2B5EF4-FFF2-40B4-BE49-F238E27FC236}">
                    <a16:creationId xmlns:a16="http://schemas.microsoft.com/office/drawing/2014/main" id="{4AC1D01A-17A4-4434-9E4B-E42B055AC2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812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20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7FF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79" name="Freeform 66">
                <a:extLst>
                  <a:ext uri="{FF2B5EF4-FFF2-40B4-BE49-F238E27FC236}">
                    <a16:creationId xmlns:a16="http://schemas.microsoft.com/office/drawing/2014/main" id="{526BBE66-24ED-42A8-816C-98556F1CEE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805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8FF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80" name="Freeform 67">
                <a:extLst>
                  <a:ext uri="{FF2B5EF4-FFF2-40B4-BE49-F238E27FC236}">
                    <a16:creationId xmlns:a16="http://schemas.microsoft.com/office/drawing/2014/main" id="{934A2984-AC43-4D0D-AF4D-52B7CC9F0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795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8FF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81" name="Freeform 68">
                <a:extLst>
                  <a:ext uri="{FF2B5EF4-FFF2-40B4-BE49-F238E27FC236}">
                    <a16:creationId xmlns:a16="http://schemas.microsoft.com/office/drawing/2014/main" id="{8642BD2A-3DED-41A6-B8A2-161B7BC8B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786"/>
                <a:ext cx="3604" cy="404"/>
              </a:xfrm>
              <a:custGeom>
                <a:avLst/>
                <a:gdLst>
                  <a:gd name="T0" fmla="*/ 3604 w 3604"/>
                  <a:gd name="T1" fmla="*/ 404 h 404"/>
                  <a:gd name="T2" fmla="*/ 0 w 3604"/>
                  <a:gd name="T3" fmla="*/ 19 h 404"/>
                  <a:gd name="T4" fmla="*/ 0 w 3604"/>
                  <a:gd name="T5" fmla="*/ 0 h 404"/>
                  <a:gd name="T6" fmla="*/ 3604 w 3604"/>
                  <a:gd name="T7" fmla="*/ 385 h 404"/>
                  <a:gd name="T8" fmla="*/ 3604 w 3604"/>
                  <a:gd name="T9" fmla="*/ 404 h 4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4"/>
                  <a:gd name="T17" fmla="*/ 3604 w 3604"/>
                  <a:gd name="T18" fmla="*/ 404 h 4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4">
                    <a:moveTo>
                      <a:pt x="3604" y="404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4"/>
                    </a:lnTo>
                    <a:close/>
                  </a:path>
                </a:pathLst>
              </a:custGeom>
              <a:solidFill>
                <a:srgbClr val="D8FF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82" name="Freeform 69">
                <a:extLst>
                  <a:ext uri="{FF2B5EF4-FFF2-40B4-BE49-F238E27FC236}">
                    <a16:creationId xmlns:a16="http://schemas.microsoft.com/office/drawing/2014/main" id="{C2A77559-247D-4CBA-97E2-86DE49E61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778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8FF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83" name="Freeform 70">
                <a:extLst>
                  <a:ext uri="{FF2B5EF4-FFF2-40B4-BE49-F238E27FC236}">
                    <a16:creationId xmlns:a16="http://schemas.microsoft.com/office/drawing/2014/main" id="{C52B7AC6-7967-4C11-A374-DFA6408D4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768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8FF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84" name="Freeform 71">
                <a:extLst>
                  <a:ext uri="{FF2B5EF4-FFF2-40B4-BE49-F238E27FC236}">
                    <a16:creationId xmlns:a16="http://schemas.microsoft.com/office/drawing/2014/main" id="{01A7FF0F-DCB7-4F18-A657-DB84E9746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759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5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9FF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85" name="Freeform 72">
                <a:extLst>
                  <a:ext uri="{FF2B5EF4-FFF2-40B4-BE49-F238E27FC236}">
                    <a16:creationId xmlns:a16="http://schemas.microsoft.com/office/drawing/2014/main" id="{072E39CF-18BD-4821-BAB7-D65793A3A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751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9F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86" name="Freeform 73">
                <a:extLst>
                  <a:ext uri="{FF2B5EF4-FFF2-40B4-BE49-F238E27FC236}">
                    <a16:creationId xmlns:a16="http://schemas.microsoft.com/office/drawing/2014/main" id="{4B946D44-A49A-427A-B361-16C86C4E1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741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9FF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87" name="Freeform 74">
                <a:extLst>
                  <a:ext uri="{FF2B5EF4-FFF2-40B4-BE49-F238E27FC236}">
                    <a16:creationId xmlns:a16="http://schemas.microsoft.com/office/drawing/2014/main" id="{E51723CA-A7DC-44B0-AD62-92C731AE0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732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9FF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88" name="Freeform 75">
                <a:extLst>
                  <a:ext uri="{FF2B5EF4-FFF2-40B4-BE49-F238E27FC236}">
                    <a16:creationId xmlns:a16="http://schemas.microsoft.com/office/drawing/2014/main" id="{83DFF0B1-C88A-4FF1-BEE2-BB8455F97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724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9FF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89" name="Freeform 76">
                <a:extLst>
                  <a:ext uri="{FF2B5EF4-FFF2-40B4-BE49-F238E27FC236}">
                    <a16:creationId xmlns:a16="http://schemas.microsoft.com/office/drawing/2014/main" id="{041763C4-0FB7-4039-AC24-B81FBC7D4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715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AFF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90" name="Freeform 77">
                <a:extLst>
                  <a:ext uri="{FF2B5EF4-FFF2-40B4-BE49-F238E27FC236}">
                    <a16:creationId xmlns:a16="http://schemas.microsoft.com/office/drawing/2014/main" id="{2C6DEF8F-7FD3-4D40-ABFA-C6A833EC3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705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AF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91" name="Freeform 78">
                <a:extLst>
                  <a:ext uri="{FF2B5EF4-FFF2-40B4-BE49-F238E27FC236}">
                    <a16:creationId xmlns:a16="http://schemas.microsoft.com/office/drawing/2014/main" id="{FFEB9B2D-F028-4F78-ACEB-82A570281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697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AFF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92" name="Freeform 79">
                <a:extLst>
                  <a:ext uri="{FF2B5EF4-FFF2-40B4-BE49-F238E27FC236}">
                    <a16:creationId xmlns:a16="http://schemas.microsoft.com/office/drawing/2014/main" id="{866C4853-CF55-4669-8657-4236C313D5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688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AFF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93" name="Freeform 80">
                <a:extLst>
                  <a:ext uri="{FF2B5EF4-FFF2-40B4-BE49-F238E27FC236}">
                    <a16:creationId xmlns:a16="http://schemas.microsoft.com/office/drawing/2014/main" id="{A9BCDC6E-F1CD-4478-8213-3E271E390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678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AF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94" name="Freeform 81">
                <a:extLst>
                  <a:ext uri="{FF2B5EF4-FFF2-40B4-BE49-F238E27FC236}">
                    <a16:creationId xmlns:a16="http://schemas.microsoft.com/office/drawing/2014/main" id="{E19B4A5D-03C9-4830-9667-DBB6ADFA4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670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BFF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95" name="Freeform 82">
                <a:extLst>
                  <a:ext uri="{FF2B5EF4-FFF2-40B4-BE49-F238E27FC236}">
                    <a16:creationId xmlns:a16="http://schemas.microsoft.com/office/drawing/2014/main" id="{004C693E-792C-43B7-A328-56E3FD60E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661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BFF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96" name="Freeform 83">
                <a:extLst>
                  <a:ext uri="{FF2B5EF4-FFF2-40B4-BE49-F238E27FC236}">
                    <a16:creationId xmlns:a16="http://schemas.microsoft.com/office/drawing/2014/main" id="{1C895DD5-0074-463B-8582-A1FBE3705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651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BFF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97" name="Freeform 84">
                <a:extLst>
                  <a:ext uri="{FF2B5EF4-FFF2-40B4-BE49-F238E27FC236}">
                    <a16:creationId xmlns:a16="http://schemas.microsoft.com/office/drawing/2014/main" id="{027F695C-D126-4077-8F46-32149F6197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644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BFF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98" name="Freeform 85">
                <a:extLst>
                  <a:ext uri="{FF2B5EF4-FFF2-40B4-BE49-F238E27FC236}">
                    <a16:creationId xmlns:a16="http://schemas.microsoft.com/office/drawing/2014/main" id="{2AA06517-8287-42FE-9D79-DFD176039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634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BF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899" name="Freeform 86">
                <a:extLst>
                  <a:ext uri="{FF2B5EF4-FFF2-40B4-BE49-F238E27FC236}">
                    <a16:creationId xmlns:a16="http://schemas.microsoft.com/office/drawing/2014/main" id="{055B36BE-2541-4821-8F6C-F586FBD9B1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624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20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CFF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00" name="Freeform 87">
                <a:extLst>
                  <a:ext uri="{FF2B5EF4-FFF2-40B4-BE49-F238E27FC236}">
                    <a16:creationId xmlns:a16="http://schemas.microsoft.com/office/drawing/2014/main" id="{E7C23C5D-B9DE-422D-950C-BF3FDB3BA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617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CFF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01" name="Freeform 88">
                <a:extLst>
                  <a:ext uri="{FF2B5EF4-FFF2-40B4-BE49-F238E27FC236}">
                    <a16:creationId xmlns:a16="http://schemas.microsoft.com/office/drawing/2014/main" id="{1B875DFF-D5E8-4021-8B80-467012397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607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CFF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02" name="Freeform 89">
                <a:extLst>
                  <a:ext uri="{FF2B5EF4-FFF2-40B4-BE49-F238E27FC236}">
                    <a16:creationId xmlns:a16="http://schemas.microsoft.com/office/drawing/2014/main" id="{CDB078FA-E8E0-42E2-8628-6EF53B3DC8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598"/>
                <a:ext cx="3604" cy="404"/>
              </a:xfrm>
              <a:custGeom>
                <a:avLst/>
                <a:gdLst>
                  <a:gd name="T0" fmla="*/ 3604 w 3604"/>
                  <a:gd name="T1" fmla="*/ 404 h 404"/>
                  <a:gd name="T2" fmla="*/ 0 w 3604"/>
                  <a:gd name="T3" fmla="*/ 19 h 404"/>
                  <a:gd name="T4" fmla="*/ 0 w 3604"/>
                  <a:gd name="T5" fmla="*/ 0 h 404"/>
                  <a:gd name="T6" fmla="*/ 3604 w 3604"/>
                  <a:gd name="T7" fmla="*/ 385 h 404"/>
                  <a:gd name="T8" fmla="*/ 3604 w 3604"/>
                  <a:gd name="T9" fmla="*/ 404 h 4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4"/>
                  <a:gd name="T17" fmla="*/ 3604 w 3604"/>
                  <a:gd name="T18" fmla="*/ 404 h 4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4">
                    <a:moveTo>
                      <a:pt x="3604" y="404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4"/>
                    </a:lnTo>
                    <a:close/>
                  </a:path>
                </a:pathLst>
              </a:custGeom>
              <a:solidFill>
                <a:srgbClr val="DCFF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03" name="Freeform 90">
                <a:extLst>
                  <a:ext uri="{FF2B5EF4-FFF2-40B4-BE49-F238E27FC236}">
                    <a16:creationId xmlns:a16="http://schemas.microsoft.com/office/drawing/2014/main" id="{D06F4B97-8406-4096-8955-D6C7F04E6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590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CFF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04" name="Freeform 91">
                <a:extLst>
                  <a:ext uri="{FF2B5EF4-FFF2-40B4-BE49-F238E27FC236}">
                    <a16:creationId xmlns:a16="http://schemas.microsoft.com/office/drawing/2014/main" id="{697C16E5-A520-4608-AC9E-24D74E642D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580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DFF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05" name="Freeform 92">
                <a:extLst>
                  <a:ext uri="{FF2B5EF4-FFF2-40B4-BE49-F238E27FC236}">
                    <a16:creationId xmlns:a16="http://schemas.microsoft.com/office/drawing/2014/main" id="{26D1095C-05D3-4F27-AF38-9BA08707C7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571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5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DFF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06" name="Freeform 93">
                <a:extLst>
                  <a:ext uri="{FF2B5EF4-FFF2-40B4-BE49-F238E27FC236}">
                    <a16:creationId xmlns:a16="http://schemas.microsoft.com/office/drawing/2014/main" id="{A77EEB33-143A-4F40-BBF5-03A49C40F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563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DFF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07" name="Freeform 94">
                <a:extLst>
                  <a:ext uri="{FF2B5EF4-FFF2-40B4-BE49-F238E27FC236}">
                    <a16:creationId xmlns:a16="http://schemas.microsoft.com/office/drawing/2014/main" id="{DDCA65C6-79E1-4CC5-A948-CD7E00341A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553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DF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08" name="Freeform 95">
                <a:extLst>
                  <a:ext uri="{FF2B5EF4-FFF2-40B4-BE49-F238E27FC236}">
                    <a16:creationId xmlns:a16="http://schemas.microsoft.com/office/drawing/2014/main" id="{C84BCB5D-918A-4911-9631-D59020E98C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544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5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D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09" name="Freeform 96">
                <a:extLst>
                  <a:ext uri="{FF2B5EF4-FFF2-40B4-BE49-F238E27FC236}">
                    <a16:creationId xmlns:a16="http://schemas.microsoft.com/office/drawing/2014/main" id="{7AAE8334-5433-43A4-AFEF-E2357DAC3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536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EF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10" name="Freeform 97">
                <a:extLst>
                  <a:ext uri="{FF2B5EF4-FFF2-40B4-BE49-F238E27FC236}">
                    <a16:creationId xmlns:a16="http://schemas.microsoft.com/office/drawing/2014/main" id="{92CD1ABC-CAB8-43CB-9489-426D99A16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527"/>
                <a:ext cx="3604" cy="402"/>
              </a:xfrm>
              <a:custGeom>
                <a:avLst/>
                <a:gdLst>
                  <a:gd name="T0" fmla="*/ 3604 w 3604"/>
                  <a:gd name="T1" fmla="*/ 402 h 402"/>
                  <a:gd name="T2" fmla="*/ 0 w 3604"/>
                  <a:gd name="T3" fmla="*/ 17 h 402"/>
                  <a:gd name="T4" fmla="*/ 0 w 3604"/>
                  <a:gd name="T5" fmla="*/ 0 h 402"/>
                  <a:gd name="T6" fmla="*/ 3604 w 3604"/>
                  <a:gd name="T7" fmla="*/ 385 h 402"/>
                  <a:gd name="T8" fmla="*/ 3604 w 3604"/>
                  <a:gd name="T9" fmla="*/ 402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2"/>
                  <a:gd name="T17" fmla="*/ 3604 w 3604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2">
                    <a:moveTo>
                      <a:pt x="3604" y="402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2"/>
                    </a:lnTo>
                    <a:close/>
                  </a:path>
                </a:pathLst>
              </a:custGeom>
              <a:solidFill>
                <a:srgbClr val="DEFF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11" name="Freeform 98">
                <a:extLst>
                  <a:ext uri="{FF2B5EF4-FFF2-40B4-BE49-F238E27FC236}">
                    <a16:creationId xmlns:a16="http://schemas.microsoft.com/office/drawing/2014/main" id="{6B2D3314-B0E1-4DD4-94CB-ADD201A1E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517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EFF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12" name="Freeform 99">
                <a:extLst>
                  <a:ext uri="{FF2B5EF4-FFF2-40B4-BE49-F238E27FC236}">
                    <a16:creationId xmlns:a16="http://schemas.microsoft.com/office/drawing/2014/main" id="{E704A219-05A7-4135-BB0D-F75404255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509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EFF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13" name="Freeform 100">
                <a:extLst>
                  <a:ext uri="{FF2B5EF4-FFF2-40B4-BE49-F238E27FC236}">
                    <a16:creationId xmlns:a16="http://schemas.microsoft.com/office/drawing/2014/main" id="{AB3AAC74-938A-4D3F-8DC9-2A281EF09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500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EFF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14" name="Freeform 101">
                <a:extLst>
                  <a:ext uri="{FF2B5EF4-FFF2-40B4-BE49-F238E27FC236}">
                    <a16:creationId xmlns:a16="http://schemas.microsoft.com/office/drawing/2014/main" id="{AC780325-4F3E-42E2-82FA-6F55EFF05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490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FFF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15" name="Freeform 102">
                <a:extLst>
                  <a:ext uri="{FF2B5EF4-FFF2-40B4-BE49-F238E27FC236}">
                    <a16:creationId xmlns:a16="http://schemas.microsoft.com/office/drawing/2014/main" id="{15E46E2E-74AA-4143-A681-4FB23B880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482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FFF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16" name="Freeform 103">
                <a:extLst>
                  <a:ext uri="{FF2B5EF4-FFF2-40B4-BE49-F238E27FC236}">
                    <a16:creationId xmlns:a16="http://schemas.microsoft.com/office/drawing/2014/main" id="{455B616F-B7F9-4FF9-BF5C-5F27F4AFB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473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DF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17" name="Freeform 104">
                <a:extLst>
                  <a:ext uri="{FF2B5EF4-FFF2-40B4-BE49-F238E27FC236}">
                    <a16:creationId xmlns:a16="http://schemas.microsoft.com/office/drawing/2014/main" id="{9BDECD39-9610-4F82-A357-7456943F9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463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DFFF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18" name="Freeform 105">
                <a:extLst>
                  <a:ext uri="{FF2B5EF4-FFF2-40B4-BE49-F238E27FC236}">
                    <a16:creationId xmlns:a16="http://schemas.microsoft.com/office/drawing/2014/main" id="{BADDC345-4690-47CF-8747-06FE3277BC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456"/>
                <a:ext cx="3604" cy="402"/>
              </a:xfrm>
              <a:custGeom>
                <a:avLst/>
                <a:gdLst>
                  <a:gd name="T0" fmla="*/ 3604 w 3604"/>
                  <a:gd name="T1" fmla="*/ 402 h 402"/>
                  <a:gd name="T2" fmla="*/ 0 w 3604"/>
                  <a:gd name="T3" fmla="*/ 17 h 402"/>
                  <a:gd name="T4" fmla="*/ 0 w 3604"/>
                  <a:gd name="T5" fmla="*/ 0 h 402"/>
                  <a:gd name="T6" fmla="*/ 3604 w 3604"/>
                  <a:gd name="T7" fmla="*/ 385 h 402"/>
                  <a:gd name="T8" fmla="*/ 3604 w 3604"/>
                  <a:gd name="T9" fmla="*/ 402 h 4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2"/>
                  <a:gd name="T17" fmla="*/ 3604 w 3604"/>
                  <a:gd name="T18" fmla="*/ 402 h 4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2">
                    <a:moveTo>
                      <a:pt x="3604" y="402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2"/>
                    </a:lnTo>
                    <a:close/>
                  </a:path>
                </a:pathLst>
              </a:custGeom>
              <a:solidFill>
                <a:srgbClr val="DFF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19" name="Freeform 106">
                <a:extLst>
                  <a:ext uri="{FF2B5EF4-FFF2-40B4-BE49-F238E27FC236}">
                    <a16:creationId xmlns:a16="http://schemas.microsoft.com/office/drawing/2014/main" id="{CC21C0AB-CB46-4D89-8F5F-D187D15A6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446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0FF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20" name="Freeform 107">
                <a:extLst>
                  <a:ext uri="{FF2B5EF4-FFF2-40B4-BE49-F238E27FC236}">
                    <a16:creationId xmlns:a16="http://schemas.microsoft.com/office/drawing/2014/main" id="{F4FA72EF-DC95-4CD8-94AE-D199491F5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436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20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0FF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21" name="Freeform 108">
                <a:extLst>
                  <a:ext uri="{FF2B5EF4-FFF2-40B4-BE49-F238E27FC236}">
                    <a16:creationId xmlns:a16="http://schemas.microsoft.com/office/drawing/2014/main" id="{5D2CA7F8-97DD-4754-BE31-58013E3ACE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429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0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22" name="Freeform 109">
                <a:extLst>
                  <a:ext uri="{FF2B5EF4-FFF2-40B4-BE49-F238E27FC236}">
                    <a16:creationId xmlns:a16="http://schemas.microsoft.com/office/drawing/2014/main" id="{33896A21-4019-4FA3-814C-997CCEC05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419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0FF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23" name="Freeform 110">
                <a:extLst>
                  <a:ext uri="{FF2B5EF4-FFF2-40B4-BE49-F238E27FC236}">
                    <a16:creationId xmlns:a16="http://schemas.microsoft.com/office/drawing/2014/main" id="{A5C74C02-1F27-41AA-9AB9-76997C8D3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409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20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0FF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24" name="Freeform 111">
                <a:extLst>
                  <a:ext uri="{FF2B5EF4-FFF2-40B4-BE49-F238E27FC236}">
                    <a16:creationId xmlns:a16="http://schemas.microsoft.com/office/drawing/2014/main" id="{5A4E38FE-3D2C-42C7-AB0E-8D752D3EBA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402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1F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25" name="Freeform 112">
                <a:extLst>
                  <a:ext uri="{FF2B5EF4-FFF2-40B4-BE49-F238E27FC236}">
                    <a16:creationId xmlns:a16="http://schemas.microsoft.com/office/drawing/2014/main" id="{F2C88BFE-D5A4-4E33-AB13-A2F788963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392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1FF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26" name="Freeform 113">
                <a:extLst>
                  <a:ext uri="{FF2B5EF4-FFF2-40B4-BE49-F238E27FC236}">
                    <a16:creationId xmlns:a16="http://schemas.microsoft.com/office/drawing/2014/main" id="{C0B55F25-AB2E-4787-A672-9CB4592C9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383"/>
                <a:ext cx="3604" cy="404"/>
              </a:xfrm>
              <a:custGeom>
                <a:avLst/>
                <a:gdLst>
                  <a:gd name="T0" fmla="*/ 3604 w 3604"/>
                  <a:gd name="T1" fmla="*/ 404 h 404"/>
                  <a:gd name="T2" fmla="*/ 0 w 3604"/>
                  <a:gd name="T3" fmla="*/ 19 h 404"/>
                  <a:gd name="T4" fmla="*/ 0 w 3604"/>
                  <a:gd name="T5" fmla="*/ 0 h 404"/>
                  <a:gd name="T6" fmla="*/ 3604 w 3604"/>
                  <a:gd name="T7" fmla="*/ 385 h 404"/>
                  <a:gd name="T8" fmla="*/ 3604 w 3604"/>
                  <a:gd name="T9" fmla="*/ 404 h 4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4"/>
                  <a:gd name="T17" fmla="*/ 3604 w 3604"/>
                  <a:gd name="T18" fmla="*/ 404 h 4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4">
                    <a:moveTo>
                      <a:pt x="3604" y="404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4"/>
                    </a:lnTo>
                    <a:close/>
                  </a:path>
                </a:pathLst>
              </a:custGeom>
              <a:solidFill>
                <a:srgbClr val="E1F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27" name="Freeform 114">
                <a:extLst>
                  <a:ext uri="{FF2B5EF4-FFF2-40B4-BE49-F238E27FC236}">
                    <a16:creationId xmlns:a16="http://schemas.microsoft.com/office/drawing/2014/main" id="{21ABA1F1-9E77-4060-AEE6-F030BDA4B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375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1FF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28" name="Freeform 115">
                <a:extLst>
                  <a:ext uri="{FF2B5EF4-FFF2-40B4-BE49-F238E27FC236}">
                    <a16:creationId xmlns:a16="http://schemas.microsoft.com/office/drawing/2014/main" id="{06F6D6E8-F9F4-4720-8C95-B5A2A98DF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365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1FF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29" name="Freeform 116">
                <a:extLst>
                  <a:ext uri="{FF2B5EF4-FFF2-40B4-BE49-F238E27FC236}">
                    <a16:creationId xmlns:a16="http://schemas.microsoft.com/office/drawing/2014/main" id="{9B6D7ACE-85BE-4B54-A3D3-1D3EAF74C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356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5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2F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30" name="Freeform 117">
                <a:extLst>
                  <a:ext uri="{FF2B5EF4-FFF2-40B4-BE49-F238E27FC236}">
                    <a16:creationId xmlns:a16="http://schemas.microsoft.com/office/drawing/2014/main" id="{9994F48B-9347-4C2E-A1E0-CA808D2CF4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348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2FF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31" name="Freeform 118">
                <a:extLst>
                  <a:ext uri="{FF2B5EF4-FFF2-40B4-BE49-F238E27FC236}">
                    <a16:creationId xmlns:a16="http://schemas.microsoft.com/office/drawing/2014/main" id="{186937A9-C5FC-41C6-A795-84132D2A0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338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2FF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32" name="Freeform 119">
                <a:extLst>
                  <a:ext uri="{FF2B5EF4-FFF2-40B4-BE49-F238E27FC236}">
                    <a16:creationId xmlns:a16="http://schemas.microsoft.com/office/drawing/2014/main" id="{B1F4447C-9E13-42BB-B124-9AEBA8DEB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329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2FF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33" name="Freeform 120">
                <a:extLst>
                  <a:ext uri="{FF2B5EF4-FFF2-40B4-BE49-F238E27FC236}">
                    <a16:creationId xmlns:a16="http://schemas.microsoft.com/office/drawing/2014/main" id="{43290837-15FA-4211-9C27-264B59B4B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321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2F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34" name="Freeform 121">
                <a:extLst>
                  <a:ext uri="{FF2B5EF4-FFF2-40B4-BE49-F238E27FC236}">
                    <a16:creationId xmlns:a16="http://schemas.microsoft.com/office/drawing/2014/main" id="{5FC79212-EC8B-4475-BECC-E575EFE55E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312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3FF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35" name="Freeform 122">
                <a:extLst>
                  <a:ext uri="{FF2B5EF4-FFF2-40B4-BE49-F238E27FC236}">
                    <a16:creationId xmlns:a16="http://schemas.microsoft.com/office/drawing/2014/main" id="{DD2D3109-8222-4485-AEAC-430528661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302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3FF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36" name="Freeform 123">
                <a:extLst>
                  <a:ext uri="{FF2B5EF4-FFF2-40B4-BE49-F238E27FC236}">
                    <a16:creationId xmlns:a16="http://schemas.microsoft.com/office/drawing/2014/main" id="{9947BC65-717B-4F50-B744-57BFC2BB3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294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3FF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37" name="Freeform 124">
                <a:extLst>
                  <a:ext uri="{FF2B5EF4-FFF2-40B4-BE49-F238E27FC236}">
                    <a16:creationId xmlns:a16="http://schemas.microsoft.com/office/drawing/2014/main" id="{2B36D8E3-AD64-4C5B-8F1F-135847294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285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3FF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38" name="Freeform 125">
                <a:extLst>
                  <a:ext uri="{FF2B5EF4-FFF2-40B4-BE49-F238E27FC236}">
                    <a16:creationId xmlns:a16="http://schemas.microsoft.com/office/drawing/2014/main" id="{D12D1640-6475-4B09-9C4F-19F273497D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275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3FF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39" name="Freeform 126">
                <a:extLst>
                  <a:ext uri="{FF2B5EF4-FFF2-40B4-BE49-F238E27FC236}">
                    <a16:creationId xmlns:a16="http://schemas.microsoft.com/office/drawing/2014/main" id="{07F8BDFB-71F2-4C03-9165-7058E144E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267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4FF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40" name="Freeform 127">
                <a:extLst>
                  <a:ext uri="{FF2B5EF4-FFF2-40B4-BE49-F238E27FC236}">
                    <a16:creationId xmlns:a16="http://schemas.microsoft.com/office/drawing/2014/main" id="{7F778454-1BDC-47D5-B445-76CC60B4A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258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4FF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41" name="Freeform 128">
                <a:extLst>
                  <a:ext uri="{FF2B5EF4-FFF2-40B4-BE49-F238E27FC236}">
                    <a16:creationId xmlns:a16="http://schemas.microsoft.com/office/drawing/2014/main" id="{ED1964DD-AE0B-4AF5-A05C-664B0DD320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248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4FF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42" name="Freeform 129">
                <a:extLst>
                  <a:ext uri="{FF2B5EF4-FFF2-40B4-BE49-F238E27FC236}">
                    <a16:creationId xmlns:a16="http://schemas.microsoft.com/office/drawing/2014/main" id="{38B9A6A0-4D8E-40B2-9F90-2CEE09DAC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241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4FF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43" name="Freeform 130">
                <a:extLst>
                  <a:ext uri="{FF2B5EF4-FFF2-40B4-BE49-F238E27FC236}">
                    <a16:creationId xmlns:a16="http://schemas.microsoft.com/office/drawing/2014/main" id="{345DE779-F13C-43E4-AC8D-5D0F1AC750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231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4FF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44" name="Freeform 131">
                <a:extLst>
                  <a:ext uri="{FF2B5EF4-FFF2-40B4-BE49-F238E27FC236}">
                    <a16:creationId xmlns:a16="http://schemas.microsoft.com/office/drawing/2014/main" id="{D8BB91CB-A647-4A4E-A807-6E6F8F234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221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20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5FF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45" name="Freeform 132">
                <a:extLst>
                  <a:ext uri="{FF2B5EF4-FFF2-40B4-BE49-F238E27FC236}">
                    <a16:creationId xmlns:a16="http://schemas.microsoft.com/office/drawing/2014/main" id="{97CB3AA7-3496-4D03-BDA5-AA7F52CF9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214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5FF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46" name="Freeform 133">
                <a:extLst>
                  <a:ext uri="{FF2B5EF4-FFF2-40B4-BE49-F238E27FC236}">
                    <a16:creationId xmlns:a16="http://schemas.microsoft.com/office/drawing/2014/main" id="{905254A7-5FA5-4FA8-B3E9-D6C0883AD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204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5F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47" name="Freeform 134">
                <a:extLst>
                  <a:ext uri="{FF2B5EF4-FFF2-40B4-BE49-F238E27FC236}">
                    <a16:creationId xmlns:a16="http://schemas.microsoft.com/office/drawing/2014/main" id="{695CE643-E2B3-49EB-B90A-1F9F20E66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195"/>
                <a:ext cx="3604" cy="404"/>
              </a:xfrm>
              <a:custGeom>
                <a:avLst/>
                <a:gdLst>
                  <a:gd name="T0" fmla="*/ 3604 w 3604"/>
                  <a:gd name="T1" fmla="*/ 404 h 404"/>
                  <a:gd name="T2" fmla="*/ 0 w 3604"/>
                  <a:gd name="T3" fmla="*/ 19 h 404"/>
                  <a:gd name="T4" fmla="*/ 0 w 3604"/>
                  <a:gd name="T5" fmla="*/ 0 h 404"/>
                  <a:gd name="T6" fmla="*/ 3604 w 3604"/>
                  <a:gd name="T7" fmla="*/ 385 h 404"/>
                  <a:gd name="T8" fmla="*/ 3604 w 3604"/>
                  <a:gd name="T9" fmla="*/ 404 h 4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4"/>
                  <a:gd name="T17" fmla="*/ 3604 w 3604"/>
                  <a:gd name="T18" fmla="*/ 404 h 4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4">
                    <a:moveTo>
                      <a:pt x="3604" y="404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4"/>
                    </a:lnTo>
                    <a:close/>
                  </a:path>
                </a:pathLst>
              </a:custGeom>
              <a:solidFill>
                <a:srgbClr val="E5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48" name="Freeform 135">
                <a:extLst>
                  <a:ext uri="{FF2B5EF4-FFF2-40B4-BE49-F238E27FC236}">
                    <a16:creationId xmlns:a16="http://schemas.microsoft.com/office/drawing/2014/main" id="{2A3313AA-4115-456F-96F4-94616FA52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187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5F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49" name="Freeform 136">
                <a:extLst>
                  <a:ext uri="{FF2B5EF4-FFF2-40B4-BE49-F238E27FC236}">
                    <a16:creationId xmlns:a16="http://schemas.microsoft.com/office/drawing/2014/main" id="{970C54DD-2D0D-4993-851E-2EC23498A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177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6F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50" name="Freeform 137">
                <a:extLst>
                  <a:ext uri="{FF2B5EF4-FFF2-40B4-BE49-F238E27FC236}">
                    <a16:creationId xmlns:a16="http://schemas.microsoft.com/office/drawing/2014/main" id="{E770F47A-CA68-465E-BA11-99B53A1C2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168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5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6FF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51" name="Freeform 138">
                <a:extLst>
                  <a:ext uri="{FF2B5EF4-FFF2-40B4-BE49-F238E27FC236}">
                    <a16:creationId xmlns:a16="http://schemas.microsoft.com/office/drawing/2014/main" id="{735C3A2E-269D-4C1F-891B-9E85A378F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160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6FF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52" name="Freeform 139">
                <a:extLst>
                  <a:ext uri="{FF2B5EF4-FFF2-40B4-BE49-F238E27FC236}">
                    <a16:creationId xmlns:a16="http://schemas.microsoft.com/office/drawing/2014/main" id="{5D7BAA56-0161-4609-9104-589AF61C94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150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6F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53" name="Freeform 140">
                <a:extLst>
                  <a:ext uri="{FF2B5EF4-FFF2-40B4-BE49-F238E27FC236}">
                    <a16:creationId xmlns:a16="http://schemas.microsoft.com/office/drawing/2014/main" id="{E7BA8CD6-8660-4041-A71D-8FB24B4A5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141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6FF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54" name="Freeform 141">
                <a:extLst>
                  <a:ext uri="{FF2B5EF4-FFF2-40B4-BE49-F238E27FC236}">
                    <a16:creationId xmlns:a16="http://schemas.microsoft.com/office/drawing/2014/main" id="{90D9949C-6545-4C30-8C05-853385C58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133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7F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55" name="Freeform 142">
                <a:extLst>
                  <a:ext uri="{FF2B5EF4-FFF2-40B4-BE49-F238E27FC236}">
                    <a16:creationId xmlns:a16="http://schemas.microsoft.com/office/drawing/2014/main" id="{9B5199B2-57D4-4F0C-86CC-BF614CE1F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124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7F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56" name="Freeform 143">
                <a:extLst>
                  <a:ext uri="{FF2B5EF4-FFF2-40B4-BE49-F238E27FC236}">
                    <a16:creationId xmlns:a16="http://schemas.microsoft.com/office/drawing/2014/main" id="{00BD2110-E45E-4D27-A6D1-7DB84CF50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114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7FF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57" name="Freeform 144">
                <a:extLst>
                  <a:ext uri="{FF2B5EF4-FFF2-40B4-BE49-F238E27FC236}">
                    <a16:creationId xmlns:a16="http://schemas.microsoft.com/office/drawing/2014/main" id="{0C9C0C58-2350-4E97-8F3B-DF90B2B2C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106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7FF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58" name="Freeform 145">
                <a:extLst>
                  <a:ext uri="{FF2B5EF4-FFF2-40B4-BE49-F238E27FC236}">
                    <a16:creationId xmlns:a16="http://schemas.microsoft.com/office/drawing/2014/main" id="{79835489-91B4-4290-98AE-72F5C6120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097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7FF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59" name="Freeform 146">
                <a:extLst>
                  <a:ext uri="{FF2B5EF4-FFF2-40B4-BE49-F238E27FC236}">
                    <a16:creationId xmlns:a16="http://schemas.microsoft.com/office/drawing/2014/main" id="{2ECA4EB6-AB1A-447F-8BEA-B7077DEED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087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8FF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60" name="Freeform 147">
                <a:extLst>
                  <a:ext uri="{FF2B5EF4-FFF2-40B4-BE49-F238E27FC236}">
                    <a16:creationId xmlns:a16="http://schemas.microsoft.com/office/drawing/2014/main" id="{869521CF-73CC-4CF6-8E3E-46417E88B2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079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8FF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61" name="Freeform 148">
                <a:extLst>
                  <a:ext uri="{FF2B5EF4-FFF2-40B4-BE49-F238E27FC236}">
                    <a16:creationId xmlns:a16="http://schemas.microsoft.com/office/drawing/2014/main" id="{6E249FF0-B8EF-4514-9FF5-DD411B5A5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070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8FF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62" name="Freeform 149">
                <a:extLst>
                  <a:ext uri="{FF2B5EF4-FFF2-40B4-BE49-F238E27FC236}">
                    <a16:creationId xmlns:a16="http://schemas.microsoft.com/office/drawing/2014/main" id="{F3EC0490-1427-43D6-AEF5-0BF298FFF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060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8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63" name="Freeform 150">
                <a:extLst>
                  <a:ext uri="{FF2B5EF4-FFF2-40B4-BE49-F238E27FC236}">
                    <a16:creationId xmlns:a16="http://schemas.microsoft.com/office/drawing/2014/main" id="{D70988CD-877E-4538-96B4-2768BB04DE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053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8FF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64" name="Freeform 151">
                <a:extLst>
                  <a:ext uri="{FF2B5EF4-FFF2-40B4-BE49-F238E27FC236}">
                    <a16:creationId xmlns:a16="http://schemas.microsoft.com/office/drawing/2014/main" id="{27D7FF03-8B78-4175-B3DD-FEFDA4B43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043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9F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65" name="Freeform 152">
                <a:extLst>
                  <a:ext uri="{FF2B5EF4-FFF2-40B4-BE49-F238E27FC236}">
                    <a16:creationId xmlns:a16="http://schemas.microsoft.com/office/drawing/2014/main" id="{B564E5D9-E84D-490B-B829-C6CA113907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033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20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9FF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66" name="Freeform 153">
                <a:extLst>
                  <a:ext uri="{FF2B5EF4-FFF2-40B4-BE49-F238E27FC236}">
                    <a16:creationId xmlns:a16="http://schemas.microsoft.com/office/drawing/2014/main" id="{6F626509-F524-460C-AE3E-3C3B8821C5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026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9FF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67" name="Freeform 154">
                <a:extLst>
                  <a:ext uri="{FF2B5EF4-FFF2-40B4-BE49-F238E27FC236}">
                    <a16:creationId xmlns:a16="http://schemas.microsoft.com/office/drawing/2014/main" id="{CDDBE37E-2458-4744-AB70-78F129DF2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016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9FF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68" name="Freeform 155">
                <a:extLst>
                  <a:ext uri="{FF2B5EF4-FFF2-40B4-BE49-F238E27FC236}">
                    <a16:creationId xmlns:a16="http://schemas.microsoft.com/office/drawing/2014/main" id="{E512C758-3042-4399-A6E7-C209BA378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2006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20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9FF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69" name="Freeform 156">
                <a:extLst>
                  <a:ext uri="{FF2B5EF4-FFF2-40B4-BE49-F238E27FC236}">
                    <a16:creationId xmlns:a16="http://schemas.microsoft.com/office/drawing/2014/main" id="{6D7D1523-756A-4B7F-9C2B-9A3B4B0223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999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AF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70" name="Freeform 157">
                <a:extLst>
                  <a:ext uri="{FF2B5EF4-FFF2-40B4-BE49-F238E27FC236}">
                    <a16:creationId xmlns:a16="http://schemas.microsoft.com/office/drawing/2014/main" id="{F5275E7C-CDCB-4D9A-A994-09E8BFEE2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989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AFF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71" name="Freeform 158">
                <a:extLst>
                  <a:ext uri="{FF2B5EF4-FFF2-40B4-BE49-F238E27FC236}">
                    <a16:creationId xmlns:a16="http://schemas.microsoft.com/office/drawing/2014/main" id="{AE8851E7-B674-405E-9217-0B2B6A23A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980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5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AFF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72" name="Freeform 159">
                <a:extLst>
                  <a:ext uri="{FF2B5EF4-FFF2-40B4-BE49-F238E27FC236}">
                    <a16:creationId xmlns:a16="http://schemas.microsoft.com/office/drawing/2014/main" id="{6F3A4D38-3C90-4E47-9B07-C4949E4A02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972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A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73" name="Freeform 160">
                <a:extLst>
                  <a:ext uri="{FF2B5EF4-FFF2-40B4-BE49-F238E27FC236}">
                    <a16:creationId xmlns:a16="http://schemas.microsoft.com/office/drawing/2014/main" id="{5DD600D2-DC8A-4798-85D4-CDC45D77E8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962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AFF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74" name="Freeform 161">
                <a:extLst>
                  <a:ext uri="{FF2B5EF4-FFF2-40B4-BE49-F238E27FC236}">
                    <a16:creationId xmlns:a16="http://schemas.microsoft.com/office/drawing/2014/main" id="{5708B845-07F8-44CA-80AD-2A2A705BA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953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5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BF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75" name="Freeform 162">
                <a:extLst>
                  <a:ext uri="{FF2B5EF4-FFF2-40B4-BE49-F238E27FC236}">
                    <a16:creationId xmlns:a16="http://schemas.microsoft.com/office/drawing/2014/main" id="{94C7BAC8-2CB9-4832-82D0-16CAE7345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945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BFF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76" name="Freeform 163">
                <a:extLst>
                  <a:ext uri="{FF2B5EF4-FFF2-40B4-BE49-F238E27FC236}">
                    <a16:creationId xmlns:a16="http://schemas.microsoft.com/office/drawing/2014/main" id="{48CDAC0E-4867-46CE-8271-B433666DB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935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BFF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77" name="Freeform 164">
                <a:extLst>
                  <a:ext uri="{FF2B5EF4-FFF2-40B4-BE49-F238E27FC236}">
                    <a16:creationId xmlns:a16="http://schemas.microsoft.com/office/drawing/2014/main" id="{3EEACA50-EA6F-4902-A22A-5D6EBBF15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926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B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78" name="Freeform 165">
                <a:extLst>
                  <a:ext uri="{FF2B5EF4-FFF2-40B4-BE49-F238E27FC236}">
                    <a16:creationId xmlns:a16="http://schemas.microsoft.com/office/drawing/2014/main" id="{A59DD494-EE80-4C59-94A8-B019D7CE39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918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BF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79" name="Freeform 166">
                <a:extLst>
                  <a:ext uri="{FF2B5EF4-FFF2-40B4-BE49-F238E27FC236}">
                    <a16:creationId xmlns:a16="http://schemas.microsoft.com/office/drawing/2014/main" id="{9475DB8C-6AF7-4D89-B4F5-3F3C3EF7A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909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CFF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80" name="Freeform 167">
                <a:extLst>
                  <a:ext uri="{FF2B5EF4-FFF2-40B4-BE49-F238E27FC236}">
                    <a16:creationId xmlns:a16="http://schemas.microsoft.com/office/drawing/2014/main" id="{266478E7-DB8E-43AF-A7C9-4BAB11300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899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CF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81" name="Freeform 168">
                <a:extLst>
                  <a:ext uri="{FF2B5EF4-FFF2-40B4-BE49-F238E27FC236}">
                    <a16:creationId xmlns:a16="http://schemas.microsoft.com/office/drawing/2014/main" id="{35BFD63D-F3C0-44D3-9B2B-98880F672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891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CFF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82" name="Freeform 169">
                <a:extLst>
                  <a:ext uri="{FF2B5EF4-FFF2-40B4-BE49-F238E27FC236}">
                    <a16:creationId xmlns:a16="http://schemas.microsoft.com/office/drawing/2014/main" id="{9E988BCD-79ED-44C3-8602-0A2429D7F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882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C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83" name="Freeform 170">
                <a:extLst>
                  <a:ext uri="{FF2B5EF4-FFF2-40B4-BE49-F238E27FC236}">
                    <a16:creationId xmlns:a16="http://schemas.microsoft.com/office/drawing/2014/main" id="{367CB468-3F6A-451B-AFAA-5C1AC6F77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872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CF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84" name="Freeform 171">
                <a:extLst>
                  <a:ext uri="{FF2B5EF4-FFF2-40B4-BE49-F238E27FC236}">
                    <a16:creationId xmlns:a16="http://schemas.microsoft.com/office/drawing/2014/main" id="{FDA39304-F1AC-4B78-AD80-A750F08D5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864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DFF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85" name="Freeform 172">
                <a:extLst>
                  <a:ext uri="{FF2B5EF4-FFF2-40B4-BE49-F238E27FC236}">
                    <a16:creationId xmlns:a16="http://schemas.microsoft.com/office/drawing/2014/main" id="{B530FA9B-5838-41CB-84F0-D49F24212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855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DFF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86" name="Freeform 173">
                <a:extLst>
                  <a:ext uri="{FF2B5EF4-FFF2-40B4-BE49-F238E27FC236}">
                    <a16:creationId xmlns:a16="http://schemas.microsoft.com/office/drawing/2014/main" id="{7DFEAF6C-4585-493A-AB55-CCABCA9C1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845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DF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87" name="Freeform 174">
                <a:extLst>
                  <a:ext uri="{FF2B5EF4-FFF2-40B4-BE49-F238E27FC236}">
                    <a16:creationId xmlns:a16="http://schemas.microsoft.com/office/drawing/2014/main" id="{ED2A6952-F76D-415B-A01E-B48EF09CF1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838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DFF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88" name="Freeform 175">
                <a:extLst>
                  <a:ext uri="{FF2B5EF4-FFF2-40B4-BE49-F238E27FC236}">
                    <a16:creationId xmlns:a16="http://schemas.microsoft.com/office/drawing/2014/main" id="{875AFCED-9126-4AEE-9B70-F7E12B8A0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828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DF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89" name="Freeform 176">
                <a:extLst>
                  <a:ext uri="{FF2B5EF4-FFF2-40B4-BE49-F238E27FC236}">
                    <a16:creationId xmlns:a16="http://schemas.microsoft.com/office/drawing/2014/main" id="{2704EA65-B355-4EF3-8291-DDDAE7243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818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20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EFF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90" name="Freeform 177">
                <a:extLst>
                  <a:ext uri="{FF2B5EF4-FFF2-40B4-BE49-F238E27FC236}">
                    <a16:creationId xmlns:a16="http://schemas.microsoft.com/office/drawing/2014/main" id="{B1D0E44A-E7A3-4FC2-A23B-C02552DAF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811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EFF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91" name="Freeform 178">
                <a:extLst>
                  <a:ext uri="{FF2B5EF4-FFF2-40B4-BE49-F238E27FC236}">
                    <a16:creationId xmlns:a16="http://schemas.microsoft.com/office/drawing/2014/main" id="{4960EB11-0D67-4F65-8ABD-C419C7034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801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EF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92" name="Freeform 179">
                <a:extLst>
                  <a:ext uri="{FF2B5EF4-FFF2-40B4-BE49-F238E27FC236}">
                    <a16:creationId xmlns:a16="http://schemas.microsoft.com/office/drawing/2014/main" id="{A7ECA3FC-BC73-46CD-8EE2-F281D015B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792"/>
                <a:ext cx="3604" cy="404"/>
              </a:xfrm>
              <a:custGeom>
                <a:avLst/>
                <a:gdLst>
                  <a:gd name="T0" fmla="*/ 3604 w 3604"/>
                  <a:gd name="T1" fmla="*/ 404 h 404"/>
                  <a:gd name="T2" fmla="*/ 0 w 3604"/>
                  <a:gd name="T3" fmla="*/ 19 h 404"/>
                  <a:gd name="T4" fmla="*/ 0 w 3604"/>
                  <a:gd name="T5" fmla="*/ 0 h 404"/>
                  <a:gd name="T6" fmla="*/ 3604 w 3604"/>
                  <a:gd name="T7" fmla="*/ 385 h 404"/>
                  <a:gd name="T8" fmla="*/ 3604 w 3604"/>
                  <a:gd name="T9" fmla="*/ 404 h 4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4"/>
                  <a:gd name="T17" fmla="*/ 3604 w 3604"/>
                  <a:gd name="T18" fmla="*/ 404 h 4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4">
                    <a:moveTo>
                      <a:pt x="3604" y="404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4"/>
                    </a:lnTo>
                    <a:close/>
                  </a:path>
                </a:pathLst>
              </a:custGeom>
              <a:solidFill>
                <a:srgbClr val="EEFF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93" name="Freeform 180">
                <a:extLst>
                  <a:ext uri="{FF2B5EF4-FFF2-40B4-BE49-F238E27FC236}">
                    <a16:creationId xmlns:a16="http://schemas.microsoft.com/office/drawing/2014/main" id="{5AC99CBD-24EF-41EC-84C8-3DC510F93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784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EFF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94" name="Freeform 181">
                <a:extLst>
                  <a:ext uri="{FF2B5EF4-FFF2-40B4-BE49-F238E27FC236}">
                    <a16:creationId xmlns:a16="http://schemas.microsoft.com/office/drawing/2014/main" id="{D0290AE3-8ACF-4966-9B6F-6742533A90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774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FF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95" name="Freeform 182">
                <a:extLst>
                  <a:ext uri="{FF2B5EF4-FFF2-40B4-BE49-F238E27FC236}">
                    <a16:creationId xmlns:a16="http://schemas.microsoft.com/office/drawing/2014/main" id="{7B1FB56A-530A-4F02-900F-FC13B6818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765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7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7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FFF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96" name="Freeform 183">
                <a:extLst>
                  <a:ext uri="{FF2B5EF4-FFF2-40B4-BE49-F238E27FC236}">
                    <a16:creationId xmlns:a16="http://schemas.microsoft.com/office/drawing/2014/main" id="{37A212BD-7A3B-4A27-BCB4-E7C615571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757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EFFF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97" name="Freeform 184">
                <a:extLst>
                  <a:ext uri="{FF2B5EF4-FFF2-40B4-BE49-F238E27FC236}">
                    <a16:creationId xmlns:a16="http://schemas.microsoft.com/office/drawing/2014/main" id="{4D89E2D1-A0C5-445C-920A-75669C829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747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8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F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98" name="Freeform 185">
                <a:extLst>
                  <a:ext uri="{FF2B5EF4-FFF2-40B4-BE49-F238E27FC236}">
                    <a16:creationId xmlns:a16="http://schemas.microsoft.com/office/drawing/2014/main" id="{887E666A-7768-48A7-ACD9-023909870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738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7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7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EF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8999" name="Freeform 186">
                <a:extLst>
                  <a:ext uri="{FF2B5EF4-FFF2-40B4-BE49-F238E27FC236}">
                    <a16:creationId xmlns:a16="http://schemas.microsoft.com/office/drawing/2014/main" id="{B371DF53-5690-4A22-BD89-6DD490ED0B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730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F0F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00" name="Freeform 187">
                <a:extLst>
                  <a:ext uri="{FF2B5EF4-FFF2-40B4-BE49-F238E27FC236}">
                    <a16:creationId xmlns:a16="http://schemas.microsoft.com/office/drawing/2014/main" id="{7466DDEB-9DBC-412D-9AA2-B6CD28701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721"/>
                <a:ext cx="3604" cy="404"/>
              </a:xfrm>
              <a:custGeom>
                <a:avLst/>
                <a:gdLst>
                  <a:gd name="T0" fmla="*/ 3604 w 3604"/>
                  <a:gd name="T1" fmla="*/ 404 h 404"/>
                  <a:gd name="T2" fmla="*/ 0 w 3604"/>
                  <a:gd name="T3" fmla="*/ 17 h 404"/>
                  <a:gd name="T4" fmla="*/ 0 w 3604"/>
                  <a:gd name="T5" fmla="*/ 0 h 404"/>
                  <a:gd name="T6" fmla="*/ 3604 w 3604"/>
                  <a:gd name="T7" fmla="*/ 385 h 404"/>
                  <a:gd name="T8" fmla="*/ 3604 w 3604"/>
                  <a:gd name="T9" fmla="*/ 404 h 4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4"/>
                  <a:gd name="T17" fmla="*/ 3604 w 3604"/>
                  <a:gd name="T18" fmla="*/ 404 h 4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4">
                    <a:moveTo>
                      <a:pt x="3604" y="404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4"/>
                    </a:lnTo>
                    <a:close/>
                  </a:path>
                </a:pathLst>
              </a:custGeom>
              <a:solidFill>
                <a:srgbClr val="F0FF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01" name="Freeform 188">
                <a:extLst>
                  <a:ext uri="{FF2B5EF4-FFF2-40B4-BE49-F238E27FC236}">
                    <a16:creationId xmlns:a16="http://schemas.microsoft.com/office/drawing/2014/main" id="{BA1A960D-2F15-4C25-A184-59E077ECC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711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8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8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F0F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02" name="Freeform 189">
                <a:extLst>
                  <a:ext uri="{FF2B5EF4-FFF2-40B4-BE49-F238E27FC236}">
                    <a16:creationId xmlns:a16="http://schemas.microsoft.com/office/drawing/2014/main" id="{D740A468-2804-4A4A-B714-62BDC6C73E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703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F0FF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03" name="Freeform 190">
                <a:extLst>
                  <a:ext uri="{FF2B5EF4-FFF2-40B4-BE49-F238E27FC236}">
                    <a16:creationId xmlns:a16="http://schemas.microsoft.com/office/drawing/2014/main" id="{C327052E-77D0-4D36-9DE6-55649DFAC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694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7 h 405"/>
                  <a:gd name="T4" fmla="*/ 0 w 3604"/>
                  <a:gd name="T5" fmla="*/ 0 h 405"/>
                  <a:gd name="T6" fmla="*/ 3604 w 3604"/>
                  <a:gd name="T7" fmla="*/ 385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F0F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04" name="Freeform 191">
                <a:extLst>
                  <a:ext uri="{FF2B5EF4-FFF2-40B4-BE49-F238E27FC236}">
                    <a16:creationId xmlns:a16="http://schemas.microsoft.com/office/drawing/2014/main" id="{9668D292-C449-4366-8AE1-FEAE5BDCF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684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8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8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F1FF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05" name="Freeform 192">
                <a:extLst>
                  <a:ext uri="{FF2B5EF4-FFF2-40B4-BE49-F238E27FC236}">
                    <a16:creationId xmlns:a16="http://schemas.microsoft.com/office/drawing/2014/main" id="{5435694B-C7D8-4D33-BBCA-BA4576396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676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8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F1F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06" name="Freeform 193">
                <a:extLst>
                  <a:ext uri="{FF2B5EF4-FFF2-40B4-BE49-F238E27FC236}">
                    <a16:creationId xmlns:a16="http://schemas.microsoft.com/office/drawing/2014/main" id="{DACF6218-753E-426C-8D7C-9437AD1F6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667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7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F1FF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07" name="Freeform 194">
                <a:extLst>
                  <a:ext uri="{FF2B5EF4-FFF2-40B4-BE49-F238E27FC236}">
                    <a16:creationId xmlns:a16="http://schemas.microsoft.com/office/drawing/2014/main" id="{C7D57294-C4A3-471E-B3D2-C442451C9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657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8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8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F1FF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08" name="Freeform 195">
                <a:extLst>
                  <a:ext uri="{FF2B5EF4-FFF2-40B4-BE49-F238E27FC236}">
                    <a16:creationId xmlns:a16="http://schemas.microsoft.com/office/drawing/2014/main" id="{63EF1144-6AC6-4D58-B80C-3D76E3357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650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F1F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09" name="Freeform 196">
                <a:extLst>
                  <a:ext uri="{FF2B5EF4-FFF2-40B4-BE49-F238E27FC236}">
                    <a16:creationId xmlns:a16="http://schemas.microsoft.com/office/drawing/2014/main" id="{9371AFE9-AB20-4874-B65F-C99FA4F9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640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7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F2FF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10" name="Freeform 197">
                <a:extLst>
                  <a:ext uri="{FF2B5EF4-FFF2-40B4-BE49-F238E27FC236}">
                    <a16:creationId xmlns:a16="http://schemas.microsoft.com/office/drawing/2014/main" id="{AF53BEBB-D15B-4DDA-8A80-F2D6AACFAC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630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20 h 405"/>
                  <a:gd name="T4" fmla="*/ 0 w 3604"/>
                  <a:gd name="T5" fmla="*/ 0 h 405"/>
                  <a:gd name="T6" fmla="*/ 3604 w 3604"/>
                  <a:gd name="T7" fmla="*/ 388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20"/>
                    </a:lnTo>
                    <a:lnTo>
                      <a:pt x="0" y="0"/>
                    </a:lnTo>
                    <a:lnTo>
                      <a:pt x="3604" y="388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F2F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11" name="Freeform 198">
                <a:extLst>
                  <a:ext uri="{FF2B5EF4-FFF2-40B4-BE49-F238E27FC236}">
                    <a16:creationId xmlns:a16="http://schemas.microsoft.com/office/drawing/2014/main" id="{B06E3AA0-A5BC-4EEC-80E7-010A063EFC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623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5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5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F2F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12" name="Freeform 199">
                <a:extLst>
                  <a:ext uri="{FF2B5EF4-FFF2-40B4-BE49-F238E27FC236}">
                    <a16:creationId xmlns:a16="http://schemas.microsoft.com/office/drawing/2014/main" id="{5D73765D-724C-40AE-8BE7-2F4A4303A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613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7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F2FF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13" name="Freeform 200">
                <a:extLst>
                  <a:ext uri="{FF2B5EF4-FFF2-40B4-BE49-F238E27FC236}">
                    <a16:creationId xmlns:a16="http://schemas.microsoft.com/office/drawing/2014/main" id="{4781F9D6-0319-405F-B6DD-CAF2C454D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604"/>
                <a:ext cx="3604" cy="404"/>
              </a:xfrm>
              <a:custGeom>
                <a:avLst/>
                <a:gdLst>
                  <a:gd name="T0" fmla="*/ 3604 w 3604"/>
                  <a:gd name="T1" fmla="*/ 404 h 404"/>
                  <a:gd name="T2" fmla="*/ 0 w 3604"/>
                  <a:gd name="T3" fmla="*/ 19 h 404"/>
                  <a:gd name="T4" fmla="*/ 0 w 3604"/>
                  <a:gd name="T5" fmla="*/ 0 h 404"/>
                  <a:gd name="T6" fmla="*/ 3604 w 3604"/>
                  <a:gd name="T7" fmla="*/ 387 h 404"/>
                  <a:gd name="T8" fmla="*/ 3604 w 3604"/>
                  <a:gd name="T9" fmla="*/ 404 h 4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4"/>
                  <a:gd name="T17" fmla="*/ 3604 w 3604"/>
                  <a:gd name="T18" fmla="*/ 404 h 4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4">
                    <a:moveTo>
                      <a:pt x="3604" y="404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7"/>
                    </a:lnTo>
                    <a:lnTo>
                      <a:pt x="3604" y="404"/>
                    </a:lnTo>
                    <a:close/>
                  </a:path>
                </a:pathLst>
              </a:custGeom>
              <a:solidFill>
                <a:srgbClr val="F2FF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14" name="Freeform 201">
                <a:extLst>
                  <a:ext uri="{FF2B5EF4-FFF2-40B4-BE49-F238E27FC236}">
                    <a16:creationId xmlns:a16="http://schemas.microsoft.com/office/drawing/2014/main" id="{A6FF65E2-BAD1-4AEC-A490-88A53BD729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596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F3F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15" name="Freeform 202">
                <a:extLst>
                  <a:ext uri="{FF2B5EF4-FFF2-40B4-BE49-F238E27FC236}">
                    <a16:creationId xmlns:a16="http://schemas.microsoft.com/office/drawing/2014/main" id="{CC53E2E9-36AF-4DB2-B954-744E51111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586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8 h 405"/>
                  <a:gd name="T4" fmla="*/ 0 w 3604"/>
                  <a:gd name="T5" fmla="*/ 0 h 405"/>
                  <a:gd name="T6" fmla="*/ 3604 w 3604"/>
                  <a:gd name="T7" fmla="*/ 386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F3FF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16" name="Freeform 203">
                <a:extLst>
                  <a:ext uri="{FF2B5EF4-FFF2-40B4-BE49-F238E27FC236}">
                    <a16:creationId xmlns:a16="http://schemas.microsoft.com/office/drawing/2014/main" id="{3E672AF8-652B-4CAC-9DF6-673D937034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577"/>
                <a:ext cx="3604" cy="405"/>
              </a:xfrm>
              <a:custGeom>
                <a:avLst/>
                <a:gdLst>
                  <a:gd name="T0" fmla="*/ 3604 w 3604"/>
                  <a:gd name="T1" fmla="*/ 405 h 405"/>
                  <a:gd name="T2" fmla="*/ 0 w 3604"/>
                  <a:gd name="T3" fmla="*/ 19 h 405"/>
                  <a:gd name="T4" fmla="*/ 0 w 3604"/>
                  <a:gd name="T5" fmla="*/ 0 h 405"/>
                  <a:gd name="T6" fmla="*/ 3604 w 3604"/>
                  <a:gd name="T7" fmla="*/ 387 h 405"/>
                  <a:gd name="T8" fmla="*/ 3604 w 3604"/>
                  <a:gd name="T9" fmla="*/ 405 h 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5"/>
                  <a:gd name="T17" fmla="*/ 3604 w 3604"/>
                  <a:gd name="T18" fmla="*/ 405 h 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5">
                    <a:moveTo>
                      <a:pt x="3604" y="405"/>
                    </a:moveTo>
                    <a:lnTo>
                      <a:pt x="0" y="19"/>
                    </a:lnTo>
                    <a:lnTo>
                      <a:pt x="0" y="0"/>
                    </a:lnTo>
                    <a:lnTo>
                      <a:pt x="3604" y="387"/>
                    </a:lnTo>
                    <a:lnTo>
                      <a:pt x="3604" y="405"/>
                    </a:lnTo>
                    <a:close/>
                  </a:path>
                </a:pathLst>
              </a:custGeom>
              <a:solidFill>
                <a:srgbClr val="F3FF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017" name="Freeform 204">
                <a:extLst>
                  <a:ext uri="{FF2B5EF4-FFF2-40B4-BE49-F238E27FC236}">
                    <a16:creationId xmlns:a16="http://schemas.microsoft.com/office/drawing/2014/main" id="{7F8F049C-3053-4799-B09E-9B40372A6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" y="1569"/>
                <a:ext cx="3604" cy="403"/>
              </a:xfrm>
              <a:custGeom>
                <a:avLst/>
                <a:gdLst>
                  <a:gd name="T0" fmla="*/ 3604 w 3604"/>
                  <a:gd name="T1" fmla="*/ 403 h 403"/>
                  <a:gd name="T2" fmla="*/ 0 w 3604"/>
                  <a:gd name="T3" fmla="*/ 17 h 403"/>
                  <a:gd name="T4" fmla="*/ 0 w 3604"/>
                  <a:gd name="T5" fmla="*/ 0 h 403"/>
                  <a:gd name="T6" fmla="*/ 3604 w 3604"/>
                  <a:gd name="T7" fmla="*/ 386 h 403"/>
                  <a:gd name="T8" fmla="*/ 3604 w 3604"/>
                  <a:gd name="T9" fmla="*/ 403 h 4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04"/>
                  <a:gd name="T16" fmla="*/ 0 h 403"/>
                  <a:gd name="T17" fmla="*/ 3604 w 3604"/>
                  <a:gd name="T18" fmla="*/ 403 h 4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04" h="403">
                    <a:moveTo>
                      <a:pt x="3604" y="403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3604" y="386"/>
                    </a:lnTo>
                    <a:lnTo>
                      <a:pt x="3604" y="403"/>
                    </a:lnTo>
                    <a:close/>
                  </a:path>
                </a:pathLst>
              </a:custGeom>
              <a:solidFill>
                <a:srgbClr val="F3FF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D"/>
              </a:p>
            </p:txBody>
          </p:sp>
        </p:grpSp>
        <p:sp>
          <p:nvSpPr>
            <p:cNvPr id="28682" name="Freeform 205">
              <a:extLst>
                <a:ext uri="{FF2B5EF4-FFF2-40B4-BE49-F238E27FC236}">
                  <a16:creationId xmlns:a16="http://schemas.microsoft.com/office/drawing/2014/main" id="{48EAB13B-5251-4E89-912B-B3586DA41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559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8 h 405"/>
                <a:gd name="T4" fmla="*/ 0 w 3604"/>
                <a:gd name="T5" fmla="*/ 0 h 405"/>
                <a:gd name="T6" fmla="*/ 3604 w 3604"/>
                <a:gd name="T7" fmla="*/ 386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3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83" name="Freeform 206">
              <a:extLst>
                <a:ext uri="{FF2B5EF4-FFF2-40B4-BE49-F238E27FC236}">
                  <a16:creationId xmlns:a16="http://schemas.microsoft.com/office/drawing/2014/main" id="{16A03D71-B2F3-4430-B3D6-13B003115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550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9 h 405"/>
                <a:gd name="T4" fmla="*/ 0 w 3604"/>
                <a:gd name="T5" fmla="*/ 0 h 405"/>
                <a:gd name="T6" fmla="*/ 3604 w 3604"/>
                <a:gd name="T7" fmla="*/ 387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7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4FF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84" name="Freeform 207">
              <a:extLst>
                <a:ext uri="{FF2B5EF4-FFF2-40B4-BE49-F238E27FC236}">
                  <a16:creationId xmlns:a16="http://schemas.microsoft.com/office/drawing/2014/main" id="{5B867EE9-D732-4BD2-A90D-E22F890F0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542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7 h 403"/>
                <a:gd name="T4" fmla="*/ 0 w 3604"/>
                <a:gd name="T5" fmla="*/ 0 h 403"/>
                <a:gd name="T6" fmla="*/ 3604 w 3604"/>
                <a:gd name="T7" fmla="*/ 386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4F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85" name="Freeform 208">
              <a:extLst>
                <a:ext uri="{FF2B5EF4-FFF2-40B4-BE49-F238E27FC236}">
                  <a16:creationId xmlns:a16="http://schemas.microsoft.com/office/drawing/2014/main" id="{3D81224B-8B11-4893-BE7D-A8913FAFA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533"/>
              <a:ext cx="3604" cy="404"/>
            </a:xfrm>
            <a:custGeom>
              <a:avLst/>
              <a:gdLst>
                <a:gd name="T0" fmla="*/ 3604 w 3604"/>
                <a:gd name="T1" fmla="*/ 404 h 404"/>
                <a:gd name="T2" fmla="*/ 0 w 3604"/>
                <a:gd name="T3" fmla="*/ 17 h 404"/>
                <a:gd name="T4" fmla="*/ 0 w 3604"/>
                <a:gd name="T5" fmla="*/ 0 h 404"/>
                <a:gd name="T6" fmla="*/ 3604 w 3604"/>
                <a:gd name="T7" fmla="*/ 385 h 404"/>
                <a:gd name="T8" fmla="*/ 3604 w 3604"/>
                <a:gd name="T9" fmla="*/ 404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4"/>
                <a:gd name="T17" fmla="*/ 3604 w 3604"/>
                <a:gd name="T18" fmla="*/ 404 h 4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4">
                  <a:moveTo>
                    <a:pt x="3604" y="404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5"/>
                  </a:lnTo>
                  <a:lnTo>
                    <a:pt x="3604" y="404"/>
                  </a:lnTo>
                  <a:close/>
                </a:path>
              </a:pathLst>
            </a:custGeom>
            <a:solidFill>
              <a:srgbClr val="F4FF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86" name="Freeform 209">
              <a:extLst>
                <a:ext uri="{FF2B5EF4-FFF2-40B4-BE49-F238E27FC236}">
                  <a16:creationId xmlns:a16="http://schemas.microsoft.com/office/drawing/2014/main" id="{6D2E11FC-377D-4E36-8AD4-3F97063FC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523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9 h 405"/>
                <a:gd name="T4" fmla="*/ 0 w 3604"/>
                <a:gd name="T5" fmla="*/ 0 h 405"/>
                <a:gd name="T6" fmla="*/ 3604 w 3604"/>
                <a:gd name="T7" fmla="*/ 388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8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4FF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87" name="Freeform 210">
              <a:extLst>
                <a:ext uri="{FF2B5EF4-FFF2-40B4-BE49-F238E27FC236}">
                  <a16:creationId xmlns:a16="http://schemas.microsoft.com/office/drawing/2014/main" id="{1654283E-AF20-4ABE-8786-E5FD5CEEC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515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8 h 403"/>
                <a:gd name="T4" fmla="*/ 0 w 3604"/>
                <a:gd name="T5" fmla="*/ 0 h 403"/>
                <a:gd name="T6" fmla="*/ 3604 w 3604"/>
                <a:gd name="T7" fmla="*/ 386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4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88" name="Freeform 211">
              <a:extLst>
                <a:ext uri="{FF2B5EF4-FFF2-40B4-BE49-F238E27FC236}">
                  <a16:creationId xmlns:a16="http://schemas.microsoft.com/office/drawing/2014/main" id="{5F15435B-0225-42F6-8779-03D167728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506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7 h 405"/>
                <a:gd name="T4" fmla="*/ 0 w 3604"/>
                <a:gd name="T5" fmla="*/ 0 h 405"/>
                <a:gd name="T6" fmla="*/ 3604 w 3604"/>
                <a:gd name="T7" fmla="*/ 385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5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5FF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89" name="Freeform 212">
              <a:extLst>
                <a:ext uri="{FF2B5EF4-FFF2-40B4-BE49-F238E27FC236}">
                  <a16:creationId xmlns:a16="http://schemas.microsoft.com/office/drawing/2014/main" id="{E5DA40A1-80A1-44DD-8BA0-1B49257DB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496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9 h 405"/>
                <a:gd name="T4" fmla="*/ 0 w 3604"/>
                <a:gd name="T5" fmla="*/ 0 h 405"/>
                <a:gd name="T6" fmla="*/ 3604 w 3604"/>
                <a:gd name="T7" fmla="*/ 388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8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5FF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90" name="Freeform 213">
              <a:extLst>
                <a:ext uri="{FF2B5EF4-FFF2-40B4-BE49-F238E27FC236}">
                  <a16:creationId xmlns:a16="http://schemas.microsoft.com/office/drawing/2014/main" id="{AF42F713-C68C-42A1-97E3-EADEFAEE2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488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8 h 403"/>
                <a:gd name="T4" fmla="*/ 0 w 3604"/>
                <a:gd name="T5" fmla="*/ 0 h 403"/>
                <a:gd name="T6" fmla="*/ 3604 w 3604"/>
                <a:gd name="T7" fmla="*/ 386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5F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91" name="Freeform 214">
              <a:extLst>
                <a:ext uri="{FF2B5EF4-FFF2-40B4-BE49-F238E27FC236}">
                  <a16:creationId xmlns:a16="http://schemas.microsoft.com/office/drawing/2014/main" id="{63246488-1302-42C7-8837-709D6C465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479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7 h 405"/>
                <a:gd name="T4" fmla="*/ 0 w 3604"/>
                <a:gd name="T5" fmla="*/ 0 h 405"/>
                <a:gd name="T6" fmla="*/ 3604 w 3604"/>
                <a:gd name="T7" fmla="*/ 385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5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5FF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92" name="Freeform 215">
              <a:extLst>
                <a:ext uri="{FF2B5EF4-FFF2-40B4-BE49-F238E27FC236}">
                  <a16:creationId xmlns:a16="http://schemas.microsoft.com/office/drawing/2014/main" id="{8E90AC6C-D8BD-4DD3-964E-FC8122A8F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469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9 h 405"/>
                <a:gd name="T4" fmla="*/ 0 w 3604"/>
                <a:gd name="T5" fmla="*/ 0 h 405"/>
                <a:gd name="T6" fmla="*/ 3604 w 3604"/>
                <a:gd name="T7" fmla="*/ 388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8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5F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93" name="Freeform 216">
              <a:extLst>
                <a:ext uri="{FF2B5EF4-FFF2-40B4-BE49-F238E27FC236}">
                  <a16:creationId xmlns:a16="http://schemas.microsoft.com/office/drawing/2014/main" id="{E1B04DF9-89E6-4904-AD7B-DC1520FDF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462"/>
              <a:ext cx="3604" cy="402"/>
            </a:xfrm>
            <a:custGeom>
              <a:avLst/>
              <a:gdLst>
                <a:gd name="T0" fmla="*/ 3604 w 3604"/>
                <a:gd name="T1" fmla="*/ 402 h 402"/>
                <a:gd name="T2" fmla="*/ 0 w 3604"/>
                <a:gd name="T3" fmla="*/ 17 h 402"/>
                <a:gd name="T4" fmla="*/ 0 w 3604"/>
                <a:gd name="T5" fmla="*/ 0 h 402"/>
                <a:gd name="T6" fmla="*/ 3604 w 3604"/>
                <a:gd name="T7" fmla="*/ 385 h 402"/>
                <a:gd name="T8" fmla="*/ 3604 w 3604"/>
                <a:gd name="T9" fmla="*/ 402 h 4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2"/>
                <a:gd name="T17" fmla="*/ 3604 w 3604"/>
                <a:gd name="T18" fmla="*/ 402 h 4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2">
                  <a:moveTo>
                    <a:pt x="3604" y="402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5"/>
                  </a:lnTo>
                  <a:lnTo>
                    <a:pt x="3604" y="402"/>
                  </a:lnTo>
                  <a:close/>
                </a:path>
              </a:pathLst>
            </a:custGeom>
            <a:solidFill>
              <a:srgbClr val="F6FF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94" name="Freeform 217">
              <a:extLst>
                <a:ext uri="{FF2B5EF4-FFF2-40B4-BE49-F238E27FC236}">
                  <a16:creationId xmlns:a16="http://schemas.microsoft.com/office/drawing/2014/main" id="{A3C13FE8-F87F-4B2F-BCF8-A1BC05D37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452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7 h 405"/>
                <a:gd name="T4" fmla="*/ 0 w 3604"/>
                <a:gd name="T5" fmla="*/ 0 h 405"/>
                <a:gd name="T6" fmla="*/ 3604 w 3604"/>
                <a:gd name="T7" fmla="*/ 386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6FF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95" name="Freeform 218">
              <a:extLst>
                <a:ext uri="{FF2B5EF4-FFF2-40B4-BE49-F238E27FC236}">
                  <a16:creationId xmlns:a16="http://schemas.microsoft.com/office/drawing/2014/main" id="{8FA13D7F-4331-4879-9473-C80CC6036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442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20 h 405"/>
                <a:gd name="T4" fmla="*/ 0 w 3604"/>
                <a:gd name="T5" fmla="*/ 0 h 405"/>
                <a:gd name="T6" fmla="*/ 3604 w 3604"/>
                <a:gd name="T7" fmla="*/ 388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3604" y="388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6FF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96" name="Freeform 219">
              <a:extLst>
                <a:ext uri="{FF2B5EF4-FFF2-40B4-BE49-F238E27FC236}">
                  <a16:creationId xmlns:a16="http://schemas.microsoft.com/office/drawing/2014/main" id="{74E41CC2-15DF-4968-B056-A139775B7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435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7 h 403"/>
                <a:gd name="T4" fmla="*/ 0 w 3604"/>
                <a:gd name="T5" fmla="*/ 0 h 403"/>
                <a:gd name="T6" fmla="*/ 3604 w 3604"/>
                <a:gd name="T7" fmla="*/ 385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5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6FF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97" name="Freeform 220">
              <a:extLst>
                <a:ext uri="{FF2B5EF4-FFF2-40B4-BE49-F238E27FC236}">
                  <a16:creationId xmlns:a16="http://schemas.microsoft.com/office/drawing/2014/main" id="{CDF639E6-AD6A-4B49-9A66-F1CEF807F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425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7 h 405"/>
                <a:gd name="T4" fmla="*/ 0 w 3604"/>
                <a:gd name="T5" fmla="*/ 0 h 405"/>
                <a:gd name="T6" fmla="*/ 3604 w 3604"/>
                <a:gd name="T7" fmla="*/ 386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6FF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98" name="Freeform 221">
              <a:extLst>
                <a:ext uri="{FF2B5EF4-FFF2-40B4-BE49-F238E27FC236}">
                  <a16:creationId xmlns:a16="http://schemas.microsoft.com/office/drawing/2014/main" id="{15D89FC1-FB22-41AF-ABB3-1C1052D4C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415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20 h 405"/>
                <a:gd name="T4" fmla="*/ 0 w 3604"/>
                <a:gd name="T5" fmla="*/ 0 h 405"/>
                <a:gd name="T6" fmla="*/ 3604 w 3604"/>
                <a:gd name="T7" fmla="*/ 388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3604" y="388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7FF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699" name="Freeform 222">
              <a:extLst>
                <a:ext uri="{FF2B5EF4-FFF2-40B4-BE49-F238E27FC236}">
                  <a16:creationId xmlns:a16="http://schemas.microsoft.com/office/drawing/2014/main" id="{E8447E0B-07AE-4E9B-B9FE-19F5D858F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408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7 h 403"/>
                <a:gd name="T4" fmla="*/ 0 w 3604"/>
                <a:gd name="T5" fmla="*/ 0 h 403"/>
                <a:gd name="T6" fmla="*/ 3604 w 3604"/>
                <a:gd name="T7" fmla="*/ 385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5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7F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00" name="Freeform 223">
              <a:extLst>
                <a:ext uri="{FF2B5EF4-FFF2-40B4-BE49-F238E27FC236}">
                  <a16:creationId xmlns:a16="http://schemas.microsoft.com/office/drawing/2014/main" id="{A1A5E9D8-72BE-425F-9C2C-BD6D1D9E6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398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7 h 405"/>
                <a:gd name="T4" fmla="*/ 0 w 3604"/>
                <a:gd name="T5" fmla="*/ 0 h 405"/>
                <a:gd name="T6" fmla="*/ 3604 w 3604"/>
                <a:gd name="T7" fmla="*/ 386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7F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01" name="Freeform 224">
              <a:extLst>
                <a:ext uri="{FF2B5EF4-FFF2-40B4-BE49-F238E27FC236}">
                  <a16:creationId xmlns:a16="http://schemas.microsoft.com/office/drawing/2014/main" id="{740E1416-DBFC-4CD7-B006-B484A928D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389"/>
              <a:ext cx="3604" cy="404"/>
            </a:xfrm>
            <a:custGeom>
              <a:avLst/>
              <a:gdLst>
                <a:gd name="T0" fmla="*/ 3604 w 3604"/>
                <a:gd name="T1" fmla="*/ 404 h 404"/>
                <a:gd name="T2" fmla="*/ 0 w 3604"/>
                <a:gd name="T3" fmla="*/ 19 h 404"/>
                <a:gd name="T4" fmla="*/ 0 w 3604"/>
                <a:gd name="T5" fmla="*/ 0 h 404"/>
                <a:gd name="T6" fmla="*/ 3604 w 3604"/>
                <a:gd name="T7" fmla="*/ 387 h 404"/>
                <a:gd name="T8" fmla="*/ 3604 w 3604"/>
                <a:gd name="T9" fmla="*/ 404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4"/>
                <a:gd name="T17" fmla="*/ 3604 w 3604"/>
                <a:gd name="T18" fmla="*/ 404 h 4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4">
                  <a:moveTo>
                    <a:pt x="3604" y="404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7"/>
                  </a:lnTo>
                  <a:lnTo>
                    <a:pt x="3604" y="404"/>
                  </a:lnTo>
                  <a:close/>
                </a:path>
              </a:pathLst>
            </a:custGeom>
            <a:solidFill>
              <a:srgbClr val="F7F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02" name="Freeform 225">
              <a:extLst>
                <a:ext uri="{FF2B5EF4-FFF2-40B4-BE49-F238E27FC236}">
                  <a16:creationId xmlns:a16="http://schemas.microsoft.com/office/drawing/2014/main" id="{5335D47B-965B-4BE2-A90C-E5C9CCEAB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381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7 h 403"/>
                <a:gd name="T4" fmla="*/ 0 w 3604"/>
                <a:gd name="T5" fmla="*/ 0 h 403"/>
                <a:gd name="T6" fmla="*/ 3604 w 3604"/>
                <a:gd name="T7" fmla="*/ 386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7FF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03" name="Freeform 226">
              <a:extLst>
                <a:ext uri="{FF2B5EF4-FFF2-40B4-BE49-F238E27FC236}">
                  <a16:creationId xmlns:a16="http://schemas.microsoft.com/office/drawing/2014/main" id="{0EBAEB80-B1AE-47FC-8853-B1F2F3817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371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8 h 405"/>
                <a:gd name="T4" fmla="*/ 0 w 3604"/>
                <a:gd name="T5" fmla="*/ 0 h 405"/>
                <a:gd name="T6" fmla="*/ 3604 w 3604"/>
                <a:gd name="T7" fmla="*/ 386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8FF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04" name="Freeform 227">
              <a:extLst>
                <a:ext uri="{FF2B5EF4-FFF2-40B4-BE49-F238E27FC236}">
                  <a16:creationId xmlns:a16="http://schemas.microsoft.com/office/drawing/2014/main" id="{A63B47C5-872B-4A1D-A941-E0AF34423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362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9 h 405"/>
                <a:gd name="T4" fmla="*/ 0 w 3604"/>
                <a:gd name="T5" fmla="*/ 0 h 405"/>
                <a:gd name="T6" fmla="*/ 3604 w 3604"/>
                <a:gd name="T7" fmla="*/ 387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7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8F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05" name="Freeform 228">
              <a:extLst>
                <a:ext uri="{FF2B5EF4-FFF2-40B4-BE49-F238E27FC236}">
                  <a16:creationId xmlns:a16="http://schemas.microsoft.com/office/drawing/2014/main" id="{0F6FBE2F-A3DC-4863-9281-8C42ED1E5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354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7 h 403"/>
                <a:gd name="T4" fmla="*/ 0 w 3604"/>
                <a:gd name="T5" fmla="*/ 0 h 403"/>
                <a:gd name="T6" fmla="*/ 3604 w 3604"/>
                <a:gd name="T7" fmla="*/ 386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8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06" name="Freeform 229">
              <a:extLst>
                <a:ext uri="{FF2B5EF4-FFF2-40B4-BE49-F238E27FC236}">
                  <a16:creationId xmlns:a16="http://schemas.microsoft.com/office/drawing/2014/main" id="{7C6821EB-8F1A-4159-9B34-31189CC1E6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344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8 h 405"/>
                <a:gd name="T4" fmla="*/ 0 w 3604"/>
                <a:gd name="T5" fmla="*/ 0 h 405"/>
                <a:gd name="T6" fmla="*/ 3604 w 3604"/>
                <a:gd name="T7" fmla="*/ 386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8F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07" name="Freeform 230">
              <a:extLst>
                <a:ext uri="{FF2B5EF4-FFF2-40B4-BE49-F238E27FC236}">
                  <a16:creationId xmlns:a16="http://schemas.microsoft.com/office/drawing/2014/main" id="{C2641F65-FA6D-4A6F-8152-766389A3B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335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9 h 405"/>
                <a:gd name="T4" fmla="*/ 0 w 3604"/>
                <a:gd name="T5" fmla="*/ 0 h 405"/>
                <a:gd name="T6" fmla="*/ 3604 w 3604"/>
                <a:gd name="T7" fmla="*/ 387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7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8F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08" name="Freeform 231">
              <a:extLst>
                <a:ext uri="{FF2B5EF4-FFF2-40B4-BE49-F238E27FC236}">
                  <a16:creationId xmlns:a16="http://schemas.microsoft.com/office/drawing/2014/main" id="{20FE4865-BACD-44F6-9B31-E419AA704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327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7 h 403"/>
                <a:gd name="T4" fmla="*/ 0 w 3604"/>
                <a:gd name="T5" fmla="*/ 0 h 403"/>
                <a:gd name="T6" fmla="*/ 3604 w 3604"/>
                <a:gd name="T7" fmla="*/ 386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9FF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09" name="Freeform 232">
              <a:extLst>
                <a:ext uri="{FF2B5EF4-FFF2-40B4-BE49-F238E27FC236}">
                  <a16:creationId xmlns:a16="http://schemas.microsoft.com/office/drawing/2014/main" id="{C233351D-4DC8-42B4-AFEC-48FBB5DA4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318"/>
              <a:ext cx="3604" cy="404"/>
            </a:xfrm>
            <a:custGeom>
              <a:avLst/>
              <a:gdLst>
                <a:gd name="T0" fmla="*/ 3604 w 3604"/>
                <a:gd name="T1" fmla="*/ 404 h 404"/>
                <a:gd name="T2" fmla="*/ 0 w 3604"/>
                <a:gd name="T3" fmla="*/ 17 h 404"/>
                <a:gd name="T4" fmla="*/ 0 w 3604"/>
                <a:gd name="T5" fmla="*/ 0 h 404"/>
                <a:gd name="T6" fmla="*/ 3604 w 3604"/>
                <a:gd name="T7" fmla="*/ 385 h 404"/>
                <a:gd name="T8" fmla="*/ 3604 w 3604"/>
                <a:gd name="T9" fmla="*/ 404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4"/>
                <a:gd name="T17" fmla="*/ 3604 w 3604"/>
                <a:gd name="T18" fmla="*/ 404 h 4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4">
                  <a:moveTo>
                    <a:pt x="3604" y="404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5"/>
                  </a:lnTo>
                  <a:lnTo>
                    <a:pt x="3604" y="404"/>
                  </a:lnTo>
                  <a:close/>
                </a:path>
              </a:pathLst>
            </a:custGeom>
            <a:solidFill>
              <a:srgbClr val="F9FF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0" name="Freeform 233">
              <a:extLst>
                <a:ext uri="{FF2B5EF4-FFF2-40B4-BE49-F238E27FC236}">
                  <a16:creationId xmlns:a16="http://schemas.microsoft.com/office/drawing/2014/main" id="{10D0B2E4-FBD0-4FCD-8BDE-D45C4A557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308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9 h 405"/>
                <a:gd name="T4" fmla="*/ 0 w 3604"/>
                <a:gd name="T5" fmla="*/ 0 h 405"/>
                <a:gd name="T6" fmla="*/ 3604 w 3604"/>
                <a:gd name="T7" fmla="*/ 388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8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9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1" name="Freeform 234">
              <a:extLst>
                <a:ext uri="{FF2B5EF4-FFF2-40B4-BE49-F238E27FC236}">
                  <a16:creationId xmlns:a16="http://schemas.microsoft.com/office/drawing/2014/main" id="{DF3938EF-B20E-489B-9761-3D4F85632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300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8 h 403"/>
                <a:gd name="T4" fmla="*/ 0 w 3604"/>
                <a:gd name="T5" fmla="*/ 0 h 403"/>
                <a:gd name="T6" fmla="*/ 3604 w 3604"/>
                <a:gd name="T7" fmla="*/ 386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9FF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2" name="Freeform 235">
              <a:extLst>
                <a:ext uri="{FF2B5EF4-FFF2-40B4-BE49-F238E27FC236}">
                  <a16:creationId xmlns:a16="http://schemas.microsoft.com/office/drawing/2014/main" id="{E45B1634-6218-4241-A21C-14B9ABAF0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291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7 h 405"/>
                <a:gd name="T4" fmla="*/ 0 w 3604"/>
                <a:gd name="T5" fmla="*/ 0 h 405"/>
                <a:gd name="T6" fmla="*/ 3604 w 3604"/>
                <a:gd name="T7" fmla="*/ 385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5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9F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3" name="Freeform 236">
              <a:extLst>
                <a:ext uri="{FF2B5EF4-FFF2-40B4-BE49-F238E27FC236}">
                  <a16:creationId xmlns:a16="http://schemas.microsoft.com/office/drawing/2014/main" id="{FA83D199-7120-43F7-A454-E6F3DB0A6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281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9 h 405"/>
                <a:gd name="T4" fmla="*/ 0 w 3604"/>
                <a:gd name="T5" fmla="*/ 0 h 405"/>
                <a:gd name="T6" fmla="*/ 3604 w 3604"/>
                <a:gd name="T7" fmla="*/ 388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8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AFF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4" name="Freeform 237">
              <a:extLst>
                <a:ext uri="{FF2B5EF4-FFF2-40B4-BE49-F238E27FC236}">
                  <a16:creationId xmlns:a16="http://schemas.microsoft.com/office/drawing/2014/main" id="{D5E3B93B-1D2D-4AF6-A29E-3F8BE5BFC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273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8 h 403"/>
                <a:gd name="T4" fmla="*/ 0 w 3604"/>
                <a:gd name="T5" fmla="*/ 0 h 403"/>
                <a:gd name="T6" fmla="*/ 3604 w 3604"/>
                <a:gd name="T7" fmla="*/ 386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AF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5" name="Freeform 238">
              <a:extLst>
                <a:ext uri="{FF2B5EF4-FFF2-40B4-BE49-F238E27FC236}">
                  <a16:creationId xmlns:a16="http://schemas.microsoft.com/office/drawing/2014/main" id="{65B6C324-D611-4844-AB8F-4F5ADC2C4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264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7 h 405"/>
                <a:gd name="T4" fmla="*/ 0 w 3604"/>
                <a:gd name="T5" fmla="*/ 0 h 405"/>
                <a:gd name="T6" fmla="*/ 3604 w 3604"/>
                <a:gd name="T7" fmla="*/ 386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AFF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6" name="Freeform 239">
              <a:extLst>
                <a:ext uri="{FF2B5EF4-FFF2-40B4-BE49-F238E27FC236}">
                  <a16:creationId xmlns:a16="http://schemas.microsoft.com/office/drawing/2014/main" id="{59EFF928-C5F0-46D1-8C37-1E3CCA98F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254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9 h 405"/>
                <a:gd name="T4" fmla="*/ 0 w 3604"/>
                <a:gd name="T5" fmla="*/ 0 h 405"/>
                <a:gd name="T6" fmla="*/ 3604 w 3604"/>
                <a:gd name="T7" fmla="*/ 388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8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AF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7" name="Freeform 240">
              <a:extLst>
                <a:ext uri="{FF2B5EF4-FFF2-40B4-BE49-F238E27FC236}">
                  <a16:creationId xmlns:a16="http://schemas.microsoft.com/office/drawing/2014/main" id="{265F46BC-E22E-4D97-A7A0-39AFDAA57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247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7 h 403"/>
                <a:gd name="T4" fmla="*/ 0 w 3604"/>
                <a:gd name="T5" fmla="*/ 0 h 403"/>
                <a:gd name="T6" fmla="*/ 3604 w 3604"/>
                <a:gd name="T7" fmla="*/ 385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5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AF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8" name="Freeform 241">
              <a:extLst>
                <a:ext uri="{FF2B5EF4-FFF2-40B4-BE49-F238E27FC236}">
                  <a16:creationId xmlns:a16="http://schemas.microsoft.com/office/drawing/2014/main" id="{7CCC9829-909F-4C48-A12B-AD0358B16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237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7 h 405"/>
                <a:gd name="T4" fmla="*/ 0 w 3604"/>
                <a:gd name="T5" fmla="*/ 0 h 405"/>
                <a:gd name="T6" fmla="*/ 3604 w 3604"/>
                <a:gd name="T7" fmla="*/ 386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BF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19" name="Freeform 242">
              <a:extLst>
                <a:ext uri="{FF2B5EF4-FFF2-40B4-BE49-F238E27FC236}">
                  <a16:creationId xmlns:a16="http://schemas.microsoft.com/office/drawing/2014/main" id="{6C47A253-1231-433F-A5CE-DB9FDDF8D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227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20 h 405"/>
                <a:gd name="T4" fmla="*/ 0 w 3604"/>
                <a:gd name="T5" fmla="*/ 0 h 405"/>
                <a:gd name="T6" fmla="*/ 3604 w 3604"/>
                <a:gd name="T7" fmla="*/ 388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20"/>
                  </a:lnTo>
                  <a:lnTo>
                    <a:pt x="0" y="0"/>
                  </a:lnTo>
                  <a:lnTo>
                    <a:pt x="3604" y="388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BFF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0" name="Freeform 243">
              <a:extLst>
                <a:ext uri="{FF2B5EF4-FFF2-40B4-BE49-F238E27FC236}">
                  <a16:creationId xmlns:a16="http://schemas.microsoft.com/office/drawing/2014/main" id="{26C62701-4DF6-4EAF-8203-4BA08E1A2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220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7 h 403"/>
                <a:gd name="T4" fmla="*/ 0 w 3604"/>
                <a:gd name="T5" fmla="*/ 0 h 403"/>
                <a:gd name="T6" fmla="*/ 3604 w 3604"/>
                <a:gd name="T7" fmla="*/ 385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5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BFF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1" name="Freeform 244">
              <a:extLst>
                <a:ext uri="{FF2B5EF4-FFF2-40B4-BE49-F238E27FC236}">
                  <a16:creationId xmlns:a16="http://schemas.microsoft.com/office/drawing/2014/main" id="{E5436881-D4A3-4921-B86F-A07BED643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210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7 h 405"/>
                <a:gd name="T4" fmla="*/ 0 w 3604"/>
                <a:gd name="T5" fmla="*/ 0 h 405"/>
                <a:gd name="T6" fmla="*/ 3604 w 3604"/>
                <a:gd name="T7" fmla="*/ 386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BF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2" name="Freeform 245">
              <a:extLst>
                <a:ext uri="{FF2B5EF4-FFF2-40B4-BE49-F238E27FC236}">
                  <a16:creationId xmlns:a16="http://schemas.microsoft.com/office/drawing/2014/main" id="{07D4657F-65E2-4A2A-9FB6-DF34C6233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201"/>
              <a:ext cx="3604" cy="404"/>
            </a:xfrm>
            <a:custGeom>
              <a:avLst/>
              <a:gdLst>
                <a:gd name="T0" fmla="*/ 3604 w 3604"/>
                <a:gd name="T1" fmla="*/ 404 h 404"/>
                <a:gd name="T2" fmla="*/ 0 w 3604"/>
                <a:gd name="T3" fmla="*/ 19 h 404"/>
                <a:gd name="T4" fmla="*/ 0 w 3604"/>
                <a:gd name="T5" fmla="*/ 0 h 404"/>
                <a:gd name="T6" fmla="*/ 3604 w 3604"/>
                <a:gd name="T7" fmla="*/ 387 h 404"/>
                <a:gd name="T8" fmla="*/ 3604 w 3604"/>
                <a:gd name="T9" fmla="*/ 404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4"/>
                <a:gd name="T17" fmla="*/ 3604 w 3604"/>
                <a:gd name="T18" fmla="*/ 404 h 4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4">
                  <a:moveTo>
                    <a:pt x="3604" y="404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7"/>
                  </a:lnTo>
                  <a:lnTo>
                    <a:pt x="3604" y="404"/>
                  </a:lnTo>
                  <a:close/>
                </a:path>
              </a:pathLst>
            </a:custGeom>
            <a:solidFill>
              <a:srgbClr val="FB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3" name="Freeform 246">
              <a:extLst>
                <a:ext uri="{FF2B5EF4-FFF2-40B4-BE49-F238E27FC236}">
                  <a16:creationId xmlns:a16="http://schemas.microsoft.com/office/drawing/2014/main" id="{460CED8F-7C13-40F0-9D81-8C3F194E5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193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7 h 403"/>
                <a:gd name="T4" fmla="*/ 0 w 3604"/>
                <a:gd name="T5" fmla="*/ 0 h 403"/>
                <a:gd name="T6" fmla="*/ 3604 w 3604"/>
                <a:gd name="T7" fmla="*/ 386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CF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4" name="Freeform 247">
              <a:extLst>
                <a:ext uri="{FF2B5EF4-FFF2-40B4-BE49-F238E27FC236}">
                  <a16:creationId xmlns:a16="http://schemas.microsoft.com/office/drawing/2014/main" id="{6C204C9C-EE9C-4698-8C95-2F666AC7E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183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8 h 405"/>
                <a:gd name="T4" fmla="*/ 0 w 3604"/>
                <a:gd name="T5" fmla="*/ 0 h 405"/>
                <a:gd name="T6" fmla="*/ 3604 w 3604"/>
                <a:gd name="T7" fmla="*/ 386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CF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5" name="Freeform 248">
              <a:extLst>
                <a:ext uri="{FF2B5EF4-FFF2-40B4-BE49-F238E27FC236}">
                  <a16:creationId xmlns:a16="http://schemas.microsoft.com/office/drawing/2014/main" id="{FB3FED94-82CA-4735-8450-112738D1B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174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9 h 405"/>
                <a:gd name="T4" fmla="*/ 0 w 3604"/>
                <a:gd name="T5" fmla="*/ 0 h 405"/>
                <a:gd name="T6" fmla="*/ 3604 w 3604"/>
                <a:gd name="T7" fmla="*/ 387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7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CFF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6" name="Freeform 249">
              <a:extLst>
                <a:ext uri="{FF2B5EF4-FFF2-40B4-BE49-F238E27FC236}">
                  <a16:creationId xmlns:a16="http://schemas.microsoft.com/office/drawing/2014/main" id="{438A4ECB-9BAB-4F15-A714-15E752AF1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166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7 h 403"/>
                <a:gd name="T4" fmla="*/ 0 w 3604"/>
                <a:gd name="T5" fmla="*/ 0 h 403"/>
                <a:gd name="T6" fmla="*/ 3604 w 3604"/>
                <a:gd name="T7" fmla="*/ 386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CF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7" name="Freeform 250">
              <a:extLst>
                <a:ext uri="{FF2B5EF4-FFF2-40B4-BE49-F238E27FC236}">
                  <a16:creationId xmlns:a16="http://schemas.microsoft.com/office/drawing/2014/main" id="{9CD7E9F7-32EA-45CF-8EDA-4707C528C1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156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8 h 405"/>
                <a:gd name="T4" fmla="*/ 0 w 3604"/>
                <a:gd name="T5" fmla="*/ 0 h 405"/>
                <a:gd name="T6" fmla="*/ 3604 w 3604"/>
                <a:gd name="T7" fmla="*/ 386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CF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8" name="Freeform 251">
              <a:extLst>
                <a:ext uri="{FF2B5EF4-FFF2-40B4-BE49-F238E27FC236}">
                  <a16:creationId xmlns:a16="http://schemas.microsoft.com/office/drawing/2014/main" id="{3D4E9405-3D30-4413-A5FA-6D8AA7FCF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147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9 h 405"/>
                <a:gd name="T4" fmla="*/ 0 w 3604"/>
                <a:gd name="T5" fmla="*/ 0 h 405"/>
                <a:gd name="T6" fmla="*/ 3604 w 3604"/>
                <a:gd name="T7" fmla="*/ 387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7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DF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29" name="Freeform 252">
              <a:extLst>
                <a:ext uri="{FF2B5EF4-FFF2-40B4-BE49-F238E27FC236}">
                  <a16:creationId xmlns:a16="http://schemas.microsoft.com/office/drawing/2014/main" id="{16093F99-F81B-403A-A7FC-4097D407E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139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7 h 403"/>
                <a:gd name="T4" fmla="*/ 0 w 3604"/>
                <a:gd name="T5" fmla="*/ 0 h 403"/>
                <a:gd name="T6" fmla="*/ 3604 w 3604"/>
                <a:gd name="T7" fmla="*/ 386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DFF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0" name="Freeform 253">
              <a:extLst>
                <a:ext uri="{FF2B5EF4-FFF2-40B4-BE49-F238E27FC236}">
                  <a16:creationId xmlns:a16="http://schemas.microsoft.com/office/drawing/2014/main" id="{70F85801-70E6-4284-A7C6-FAE9C8634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130"/>
              <a:ext cx="3604" cy="404"/>
            </a:xfrm>
            <a:custGeom>
              <a:avLst/>
              <a:gdLst>
                <a:gd name="T0" fmla="*/ 3604 w 3604"/>
                <a:gd name="T1" fmla="*/ 404 h 404"/>
                <a:gd name="T2" fmla="*/ 0 w 3604"/>
                <a:gd name="T3" fmla="*/ 17 h 404"/>
                <a:gd name="T4" fmla="*/ 0 w 3604"/>
                <a:gd name="T5" fmla="*/ 0 h 404"/>
                <a:gd name="T6" fmla="*/ 3604 w 3604"/>
                <a:gd name="T7" fmla="*/ 385 h 404"/>
                <a:gd name="T8" fmla="*/ 3604 w 3604"/>
                <a:gd name="T9" fmla="*/ 404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4"/>
                <a:gd name="T17" fmla="*/ 3604 w 3604"/>
                <a:gd name="T18" fmla="*/ 404 h 4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4">
                  <a:moveTo>
                    <a:pt x="3604" y="404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5"/>
                  </a:lnTo>
                  <a:lnTo>
                    <a:pt x="3604" y="404"/>
                  </a:lnTo>
                  <a:close/>
                </a:path>
              </a:pathLst>
            </a:custGeom>
            <a:solidFill>
              <a:srgbClr val="FDFF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1" name="Freeform 254">
              <a:extLst>
                <a:ext uri="{FF2B5EF4-FFF2-40B4-BE49-F238E27FC236}">
                  <a16:creationId xmlns:a16="http://schemas.microsoft.com/office/drawing/2014/main" id="{2533DEE5-F755-4D97-A6C3-1E7778748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120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9 h 405"/>
                <a:gd name="T4" fmla="*/ 0 w 3604"/>
                <a:gd name="T5" fmla="*/ 0 h 405"/>
                <a:gd name="T6" fmla="*/ 3604 w 3604"/>
                <a:gd name="T7" fmla="*/ 388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8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DF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2" name="Freeform 255">
              <a:extLst>
                <a:ext uri="{FF2B5EF4-FFF2-40B4-BE49-F238E27FC236}">
                  <a16:creationId xmlns:a16="http://schemas.microsoft.com/office/drawing/2014/main" id="{76495FEC-F950-4781-919A-7B90A1A8D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112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8 h 403"/>
                <a:gd name="T4" fmla="*/ 0 w 3604"/>
                <a:gd name="T5" fmla="*/ 0 h 403"/>
                <a:gd name="T6" fmla="*/ 3604 w 3604"/>
                <a:gd name="T7" fmla="*/ 386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DFF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3" name="Freeform 256">
              <a:extLst>
                <a:ext uri="{FF2B5EF4-FFF2-40B4-BE49-F238E27FC236}">
                  <a16:creationId xmlns:a16="http://schemas.microsoft.com/office/drawing/2014/main" id="{B9E4DB63-45D4-49A0-A1E5-DEDBAA9D2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103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7 h 405"/>
                <a:gd name="T4" fmla="*/ 0 w 3604"/>
                <a:gd name="T5" fmla="*/ 0 h 405"/>
                <a:gd name="T6" fmla="*/ 3604 w 3604"/>
                <a:gd name="T7" fmla="*/ 385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5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EFF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4" name="Freeform 257">
              <a:extLst>
                <a:ext uri="{FF2B5EF4-FFF2-40B4-BE49-F238E27FC236}">
                  <a16:creationId xmlns:a16="http://schemas.microsoft.com/office/drawing/2014/main" id="{465823DD-C49B-4352-8954-026FB083A9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093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9 h 405"/>
                <a:gd name="T4" fmla="*/ 0 w 3604"/>
                <a:gd name="T5" fmla="*/ 0 h 405"/>
                <a:gd name="T6" fmla="*/ 3604 w 3604"/>
                <a:gd name="T7" fmla="*/ 388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8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EFF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5" name="Freeform 258">
              <a:extLst>
                <a:ext uri="{FF2B5EF4-FFF2-40B4-BE49-F238E27FC236}">
                  <a16:creationId xmlns:a16="http://schemas.microsoft.com/office/drawing/2014/main" id="{75656C72-B715-4021-86F1-C0BD425EB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085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8 h 403"/>
                <a:gd name="T4" fmla="*/ 0 w 3604"/>
                <a:gd name="T5" fmla="*/ 0 h 403"/>
                <a:gd name="T6" fmla="*/ 3604 w 3604"/>
                <a:gd name="T7" fmla="*/ 386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8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EF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6" name="Freeform 259">
              <a:extLst>
                <a:ext uri="{FF2B5EF4-FFF2-40B4-BE49-F238E27FC236}">
                  <a16:creationId xmlns:a16="http://schemas.microsoft.com/office/drawing/2014/main" id="{8913F068-A670-4CDF-96D8-B2A479410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076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7 h 405"/>
                <a:gd name="T4" fmla="*/ 0 w 3604"/>
                <a:gd name="T5" fmla="*/ 0 h 405"/>
                <a:gd name="T6" fmla="*/ 3604 w 3604"/>
                <a:gd name="T7" fmla="*/ 386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6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EFF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7" name="Freeform 260">
              <a:extLst>
                <a:ext uri="{FF2B5EF4-FFF2-40B4-BE49-F238E27FC236}">
                  <a16:creationId xmlns:a16="http://schemas.microsoft.com/office/drawing/2014/main" id="{076197EA-E814-4FC7-9691-8457DA172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066"/>
              <a:ext cx="3604" cy="405"/>
            </a:xfrm>
            <a:custGeom>
              <a:avLst/>
              <a:gdLst>
                <a:gd name="T0" fmla="*/ 3604 w 3604"/>
                <a:gd name="T1" fmla="*/ 405 h 405"/>
                <a:gd name="T2" fmla="*/ 0 w 3604"/>
                <a:gd name="T3" fmla="*/ 19 h 405"/>
                <a:gd name="T4" fmla="*/ 0 w 3604"/>
                <a:gd name="T5" fmla="*/ 0 h 405"/>
                <a:gd name="T6" fmla="*/ 3604 w 3604"/>
                <a:gd name="T7" fmla="*/ 388 h 405"/>
                <a:gd name="T8" fmla="*/ 3604 w 3604"/>
                <a:gd name="T9" fmla="*/ 405 h 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5"/>
                <a:gd name="T17" fmla="*/ 3604 w 3604"/>
                <a:gd name="T18" fmla="*/ 405 h 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5">
                  <a:moveTo>
                    <a:pt x="3604" y="405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3604" y="388"/>
                  </a:lnTo>
                  <a:lnTo>
                    <a:pt x="3604" y="405"/>
                  </a:lnTo>
                  <a:close/>
                </a:path>
              </a:pathLst>
            </a:custGeom>
            <a:solidFill>
              <a:srgbClr val="FE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8" name="Freeform 261">
              <a:extLst>
                <a:ext uri="{FF2B5EF4-FFF2-40B4-BE49-F238E27FC236}">
                  <a16:creationId xmlns:a16="http://schemas.microsoft.com/office/drawing/2014/main" id="{9545E35D-F861-48A6-9676-2E9A8661E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1059"/>
              <a:ext cx="3604" cy="403"/>
            </a:xfrm>
            <a:custGeom>
              <a:avLst/>
              <a:gdLst>
                <a:gd name="T0" fmla="*/ 3604 w 3604"/>
                <a:gd name="T1" fmla="*/ 403 h 403"/>
                <a:gd name="T2" fmla="*/ 0 w 3604"/>
                <a:gd name="T3" fmla="*/ 17 h 403"/>
                <a:gd name="T4" fmla="*/ 0 w 3604"/>
                <a:gd name="T5" fmla="*/ 0 h 403"/>
                <a:gd name="T6" fmla="*/ 3604 w 3604"/>
                <a:gd name="T7" fmla="*/ 385 h 403"/>
                <a:gd name="T8" fmla="*/ 3604 w 3604"/>
                <a:gd name="T9" fmla="*/ 403 h 4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04"/>
                <a:gd name="T16" fmla="*/ 0 h 403"/>
                <a:gd name="T17" fmla="*/ 3604 w 3604"/>
                <a:gd name="T18" fmla="*/ 403 h 4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04" h="403">
                  <a:moveTo>
                    <a:pt x="3604" y="403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3604" y="385"/>
                  </a:lnTo>
                  <a:lnTo>
                    <a:pt x="3604" y="4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39" name="Freeform 262">
              <a:extLst>
                <a:ext uri="{FF2B5EF4-FFF2-40B4-BE49-F238E27FC236}">
                  <a16:creationId xmlns:a16="http://schemas.microsoft.com/office/drawing/2014/main" id="{96FDBFEC-7D2B-4BBA-994D-27C7FD303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" y="690"/>
              <a:ext cx="3604" cy="764"/>
            </a:xfrm>
            <a:custGeom>
              <a:avLst/>
              <a:gdLst>
                <a:gd name="T0" fmla="*/ 3604 w 3604"/>
                <a:gd name="T1" fmla="*/ 764 h 764"/>
                <a:gd name="T2" fmla="*/ 0 w 3604"/>
                <a:gd name="T3" fmla="*/ 376 h 764"/>
                <a:gd name="T4" fmla="*/ 0 w 3604"/>
                <a:gd name="T5" fmla="*/ 0 h 764"/>
                <a:gd name="T6" fmla="*/ 3604 w 3604"/>
                <a:gd name="T7" fmla="*/ 0 h 764"/>
                <a:gd name="T8" fmla="*/ 3604 w 3604"/>
                <a:gd name="T9" fmla="*/ 0 h 764"/>
                <a:gd name="T10" fmla="*/ 3604 w 3604"/>
                <a:gd name="T11" fmla="*/ 764 h 7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04"/>
                <a:gd name="T19" fmla="*/ 0 h 764"/>
                <a:gd name="T20" fmla="*/ 3604 w 3604"/>
                <a:gd name="T21" fmla="*/ 764 h 7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04" h="764">
                  <a:moveTo>
                    <a:pt x="3604" y="764"/>
                  </a:moveTo>
                  <a:lnTo>
                    <a:pt x="0" y="376"/>
                  </a:lnTo>
                  <a:lnTo>
                    <a:pt x="0" y="0"/>
                  </a:lnTo>
                  <a:lnTo>
                    <a:pt x="3604" y="0"/>
                  </a:lnTo>
                  <a:lnTo>
                    <a:pt x="3604" y="7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40" name="Freeform 263">
              <a:extLst>
                <a:ext uri="{FF2B5EF4-FFF2-40B4-BE49-F238E27FC236}">
                  <a16:creationId xmlns:a16="http://schemas.microsoft.com/office/drawing/2014/main" id="{27A37D45-53AF-4274-A410-9E7DF4BD4C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1" y="681"/>
              <a:ext cx="3618" cy="2744"/>
            </a:xfrm>
            <a:custGeom>
              <a:avLst/>
              <a:gdLst>
                <a:gd name="T0" fmla="*/ 7 w 3618"/>
                <a:gd name="T1" fmla="*/ 2726 h 2744"/>
                <a:gd name="T2" fmla="*/ 3611 w 3618"/>
                <a:gd name="T3" fmla="*/ 2726 h 2744"/>
                <a:gd name="T4" fmla="*/ 3611 w 3618"/>
                <a:gd name="T5" fmla="*/ 2744 h 2744"/>
                <a:gd name="T6" fmla="*/ 7 w 3618"/>
                <a:gd name="T7" fmla="*/ 2744 h 2744"/>
                <a:gd name="T8" fmla="*/ 7 w 3618"/>
                <a:gd name="T9" fmla="*/ 2726 h 2744"/>
                <a:gd name="T10" fmla="*/ 3618 w 3618"/>
                <a:gd name="T11" fmla="*/ 2736 h 2744"/>
                <a:gd name="T12" fmla="*/ 3618 w 3618"/>
                <a:gd name="T13" fmla="*/ 2744 h 2744"/>
                <a:gd name="T14" fmla="*/ 3611 w 3618"/>
                <a:gd name="T15" fmla="*/ 2744 h 2744"/>
                <a:gd name="T16" fmla="*/ 3611 w 3618"/>
                <a:gd name="T17" fmla="*/ 2736 h 2744"/>
                <a:gd name="T18" fmla="*/ 3618 w 3618"/>
                <a:gd name="T19" fmla="*/ 2736 h 2744"/>
                <a:gd name="T20" fmla="*/ 3601 w 3618"/>
                <a:gd name="T21" fmla="*/ 2736 h 2744"/>
                <a:gd name="T22" fmla="*/ 3601 w 3618"/>
                <a:gd name="T23" fmla="*/ 9 h 2744"/>
                <a:gd name="T24" fmla="*/ 3618 w 3618"/>
                <a:gd name="T25" fmla="*/ 9 h 2744"/>
                <a:gd name="T26" fmla="*/ 3618 w 3618"/>
                <a:gd name="T27" fmla="*/ 2736 h 2744"/>
                <a:gd name="T28" fmla="*/ 3601 w 3618"/>
                <a:gd name="T29" fmla="*/ 2736 h 2744"/>
                <a:gd name="T30" fmla="*/ 3611 w 3618"/>
                <a:gd name="T31" fmla="*/ 0 h 2744"/>
                <a:gd name="T32" fmla="*/ 3618 w 3618"/>
                <a:gd name="T33" fmla="*/ 0 h 2744"/>
                <a:gd name="T34" fmla="*/ 3618 w 3618"/>
                <a:gd name="T35" fmla="*/ 9 h 2744"/>
                <a:gd name="T36" fmla="*/ 3611 w 3618"/>
                <a:gd name="T37" fmla="*/ 9 h 2744"/>
                <a:gd name="T38" fmla="*/ 3611 w 3618"/>
                <a:gd name="T39" fmla="*/ 0 h 2744"/>
                <a:gd name="T40" fmla="*/ 3611 w 3618"/>
                <a:gd name="T41" fmla="*/ 17 h 2744"/>
                <a:gd name="T42" fmla="*/ 7 w 3618"/>
                <a:gd name="T43" fmla="*/ 17 h 2744"/>
                <a:gd name="T44" fmla="*/ 7 w 3618"/>
                <a:gd name="T45" fmla="*/ 0 h 2744"/>
                <a:gd name="T46" fmla="*/ 3611 w 3618"/>
                <a:gd name="T47" fmla="*/ 0 h 2744"/>
                <a:gd name="T48" fmla="*/ 3611 w 3618"/>
                <a:gd name="T49" fmla="*/ 17 h 2744"/>
                <a:gd name="T50" fmla="*/ 0 w 3618"/>
                <a:gd name="T51" fmla="*/ 9 h 2744"/>
                <a:gd name="T52" fmla="*/ 0 w 3618"/>
                <a:gd name="T53" fmla="*/ 0 h 2744"/>
                <a:gd name="T54" fmla="*/ 7 w 3618"/>
                <a:gd name="T55" fmla="*/ 0 h 2744"/>
                <a:gd name="T56" fmla="*/ 7 w 3618"/>
                <a:gd name="T57" fmla="*/ 9 h 2744"/>
                <a:gd name="T58" fmla="*/ 0 w 3618"/>
                <a:gd name="T59" fmla="*/ 9 h 2744"/>
                <a:gd name="T60" fmla="*/ 17 w 3618"/>
                <a:gd name="T61" fmla="*/ 9 h 2744"/>
                <a:gd name="T62" fmla="*/ 17 w 3618"/>
                <a:gd name="T63" fmla="*/ 2736 h 2744"/>
                <a:gd name="T64" fmla="*/ 0 w 3618"/>
                <a:gd name="T65" fmla="*/ 2736 h 2744"/>
                <a:gd name="T66" fmla="*/ 0 w 3618"/>
                <a:gd name="T67" fmla="*/ 9 h 2744"/>
                <a:gd name="T68" fmla="*/ 17 w 3618"/>
                <a:gd name="T69" fmla="*/ 9 h 2744"/>
                <a:gd name="T70" fmla="*/ 7 w 3618"/>
                <a:gd name="T71" fmla="*/ 2744 h 2744"/>
                <a:gd name="T72" fmla="*/ 0 w 3618"/>
                <a:gd name="T73" fmla="*/ 2744 h 2744"/>
                <a:gd name="T74" fmla="*/ 0 w 3618"/>
                <a:gd name="T75" fmla="*/ 2736 h 2744"/>
                <a:gd name="T76" fmla="*/ 7 w 3618"/>
                <a:gd name="T77" fmla="*/ 2736 h 2744"/>
                <a:gd name="T78" fmla="*/ 7 w 3618"/>
                <a:gd name="T79" fmla="*/ 2744 h 274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618"/>
                <a:gd name="T121" fmla="*/ 0 h 2744"/>
                <a:gd name="T122" fmla="*/ 3618 w 3618"/>
                <a:gd name="T123" fmla="*/ 2744 h 274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618" h="2744">
                  <a:moveTo>
                    <a:pt x="7" y="2726"/>
                  </a:moveTo>
                  <a:lnTo>
                    <a:pt x="3611" y="2726"/>
                  </a:lnTo>
                  <a:lnTo>
                    <a:pt x="3611" y="2744"/>
                  </a:lnTo>
                  <a:lnTo>
                    <a:pt x="7" y="2744"/>
                  </a:lnTo>
                  <a:lnTo>
                    <a:pt x="7" y="2726"/>
                  </a:lnTo>
                  <a:close/>
                  <a:moveTo>
                    <a:pt x="3618" y="2736"/>
                  </a:moveTo>
                  <a:lnTo>
                    <a:pt x="3618" y="2744"/>
                  </a:lnTo>
                  <a:lnTo>
                    <a:pt x="3611" y="2744"/>
                  </a:lnTo>
                  <a:lnTo>
                    <a:pt x="3611" y="2736"/>
                  </a:lnTo>
                  <a:lnTo>
                    <a:pt x="3618" y="2736"/>
                  </a:lnTo>
                  <a:close/>
                  <a:moveTo>
                    <a:pt x="3601" y="2736"/>
                  </a:moveTo>
                  <a:lnTo>
                    <a:pt x="3601" y="9"/>
                  </a:lnTo>
                  <a:lnTo>
                    <a:pt x="3618" y="9"/>
                  </a:lnTo>
                  <a:lnTo>
                    <a:pt x="3618" y="2736"/>
                  </a:lnTo>
                  <a:lnTo>
                    <a:pt x="3601" y="2736"/>
                  </a:lnTo>
                  <a:close/>
                  <a:moveTo>
                    <a:pt x="3611" y="0"/>
                  </a:moveTo>
                  <a:lnTo>
                    <a:pt x="3618" y="0"/>
                  </a:lnTo>
                  <a:lnTo>
                    <a:pt x="3618" y="9"/>
                  </a:lnTo>
                  <a:lnTo>
                    <a:pt x="3611" y="9"/>
                  </a:lnTo>
                  <a:lnTo>
                    <a:pt x="3611" y="0"/>
                  </a:lnTo>
                  <a:close/>
                  <a:moveTo>
                    <a:pt x="3611" y="17"/>
                  </a:moveTo>
                  <a:lnTo>
                    <a:pt x="7" y="17"/>
                  </a:lnTo>
                  <a:lnTo>
                    <a:pt x="7" y="0"/>
                  </a:lnTo>
                  <a:lnTo>
                    <a:pt x="3611" y="0"/>
                  </a:lnTo>
                  <a:lnTo>
                    <a:pt x="3611" y="17"/>
                  </a:lnTo>
                  <a:close/>
                  <a:moveTo>
                    <a:pt x="0" y="9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9"/>
                  </a:lnTo>
                  <a:lnTo>
                    <a:pt x="0" y="9"/>
                  </a:lnTo>
                  <a:close/>
                  <a:moveTo>
                    <a:pt x="17" y="9"/>
                  </a:moveTo>
                  <a:lnTo>
                    <a:pt x="17" y="2736"/>
                  </a:lnTo>
                  <a:lnTo>
                    <a:pt x="0" y="2736"/>
                  </a:lnTo>
                  <a:lnTo>
                    <a:pt x="0" y="9"/>
                  </a:lnTo>
                  <a:lnTo>
                    <a:pt x="17" y="9"/>
                  </a:lnTo>
                  <a:close/>
                  <a:moveTo>
                    <a:pt x="7" y="2744"/>
                  </a:moveTo>
                  <a:lnTo>
                    <a:pt x="0" y="2744"/>
                  </a:lnTo>
                  <a:lnTo>
                    <a:pt x="0" y="2736"/>
                  </a:lnTo>
                  <a:lnTo>
                    <a:pt x="7" y="2736"/>
                  </a:lnTo>
                  <a:lnTo>
                    <a:pt x="7" y="274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41" name="Rectangle 264">
              <a:extLst>
                <a:ext uri="{FF2B5EF4-FFF2-40B4-BE49-F238E27FC236}">
                  <a16:creationId xmlns:a16="http://schemas.microsoft.com/office/drawing/2014/main" id="{705DA2B1-0C87-463A-A3C5-C09CB4AD9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1" y="2989"/>
              <a:ext cx="23" cy="8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42" name="Rectangle 265">
              <a:extLst>
                <a:ext uri="{FF2B5EF4-FFF2-40B4-BE49-F238E27FC236}">
                  <a16:creationId xmlns:a16="http://schemas.microsoft.com/office/drawing/2014/main" id="{3B8970F7-FF85-4018-A100-DDBBBEFCB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" y="2976"/>
              <a:ext cx="2168" cy="2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43" name="Rectangle 266">
              <a:extLst>
                <a:ext uri="{FF2B5EF4-FFF2-40B4-BE49-F238E27FC236}">
                  <a16:creationId xmlns:a16="http://schemas.microsoft.com/office/drawing/2014/main" id="{C972102F-678D-4236-9168-CD5C9A0B3D1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44" y="2502"/>
              <a:ext cx="8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L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44" name="Rectangle 267">
              <a:extLst>
                <a:ext uri="{FF2B5EF4-FFF2-40B4-BE49-F238E27FC236}">
                  <a16:creationId xmlns:a16="http://schemas.microsoft.com/office/drawing/2014/main" id="{4E5F850D-135A-4A4E-97CE-5D0CBC66B8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44" y="2426"/>
              <a:ext cx="8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o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45" name="Rectangle 268">
              <a:extLst>
                <a:ext uri="{FF2B5EF4-FFF2-40B4-BE49-F238E27FC236}">
                  <a16:creationId xmlns:a16="http://schemas.microsoft.com/office/drawing/2014/main" id="{BDB6DBE8-92F1-4C89-AD99-9953333E6E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44" y="2347"/>
              <a:ext cx="8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g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46" name="Rectangle 269">
              <a:extLst>
                <a:ext uri="{FF2B5EF4-FFF2-40B4-BE49-F238E27FC236}">
                  <a16:creationId xmlns:a16="http://schemas.microsoft.com/office/drawing/2014/main" id="{7836540E-B6F0-44E6-9F3A-DD0385E6F1E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48" y="2272"/>
              <a:ext cx="78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1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47" name="Rectangle 270">
              <a:extLst>
                <a:ext uri="{FF2B5EF4-FFF2-40B4-BE49-F238E27FC236}">
                  <a16:creationId xmlns:a16="http://schemas.microsoft.com/office/drawing/2014/main" id="{68DE2753-72D4-4E03-A0C6-8814DD9EDC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48" y="2201"/>
              <a:ext cx="78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0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48" name="Rectangle 271">
              <a:extLst>
                <a:ext uri="{FF2B5EF4-FFF2-40B4-BE49-F238E27FC236}">
                  <a16:creationId xmlns:a16="http://schemas.microsoft.com/office/drawing/2014/main" id="{158A2EDE-9089-4538-B895-E553735835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67" y="2149"/>
              <a:ext cx="3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 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49" name="Rectangle 272">
              <a:extLst>
                <a:ext uri="{FF2B5EF4-FFF2-40B4-BE49-F238E27FC236}">
                  <a16:creationId xmlns:a16="http://schemas.microsoft.com/office/drawing/2014/main" id="{75725335-27BA-48A6-943C-49BA6458575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44" y="2090"/>
              <a:ext cx="8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o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50" name="Rectangle 273">
              <a:extLst>
                <a:ext uri="{FF2B5EF4-FFF2-40B4-BE49-F238E27FC236}">
                  <a16:creationId xmlns:a16="http://schemas.microsoft.com/office/drawing/2014/main" id="{A01DB57F-53DE-42A1-8FD0-2A2558BE78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63" y="2032"/>
              <a:ext cx="47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f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51" name="Rectangle 274">
              <a:extLst>
                <a:ext uri="{FF2B5EF4-FFF2-40B4-BE49-F238E27FC236}">
                  <a16:creationId xmlns:a16="http://schemas.microsoft.com/office/drawing/2014/main" id="{0B77D5F5-9CE9-4DA2-B9EB-7B025BA1B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67" y="1994"/>
              <a:ext cx="3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 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52" name="Rectangle 275">
              <a:extLst>
                <a:ext uri="{FF2B5EF4-FFF2-40B4-BE49-F238E27FC236}">
                  <a16:creationId xmlns:a16="http://schemas.microsoft.com/office/drawing/2014/main" id="{D56985B9-0E90-47EE-96F8-5387E13241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37" y="1926"/>
              <a:ext cx="101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N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53" name="Rectangle 276">
              <a:extLst>
                <a:ext uri="{FF2B5EF4-FFF2-40B4-BE49-F238E27FC236}">
                  <a16:creationId xmlns:a16="http://schemas.microsoft.com/office/drawing/2014/main" id="{1395B6EB-9A93-4252-B074-22E3F8420F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44" y="1842"/>
              <a:ext cx="8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u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54" name="Rectangle 277">
              <a:extLst>
                <a:ext uri="{FF2B5EF4-FFF2-40B4-BE49-F238E27FC236}">
                  <a16:creationId xmlns:a16="http://schemas.microsoft.com/office/drawing/2014/main" id="{B79A1BE9-6090-4E5D-BFA5-92D5BAB4DD4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25" y="1743"/>
              <a:ext cx="12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m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55" name="Rectangle 278">
              <a:extLst>
                <a:ext uri="{FF2B5EF4-FFF2-40B4-BE49-F238E27FC236}">
                  <a16:creationId xmlns:a16="http://schemas.microsoft.com/office/drawing/2014/main" id="{9FAC50A2-6B32-4CED-8AF8-81D796B92F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44" y="1650"/>
              <a:ext cx="8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b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56" name="Rectangle 279">
              <a:extLst>
                <a:ext uri="{FF2B5EF4-FFF2-40B4-BE49-F238E27FC236}">
                  <a16:creationId xmlns:a16="http://schemas.microsoft.com/office/drawing/2014/main" id="{547D8AA0-0F07-4FDB-A063-04A31064AA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48" y="1576"/>
              <a:ext cx="78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e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57" name="Rectangle 280">
              <a:extLst>
                <a:ext uri="{FF2B5EF4-FFF2-40B4-BE49-F238E27FC236}">
                  <a16:creationId xmlns:a16="http://schemas.microsoft.com/office/drawing/2014/main" id="{7C2ABA65-70CC-4281-A0FE-5108300E0F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60" y="1515"/>
              <a:ext cx="5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r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58" name="Rectangle 281">
              <a:extLst>
                <a:ext uri="{FF2B5EF4-FFF2-40B4-BE49-F238E27FC236}">
                  <a16:creationId xmlns:a16="http://schemas.microsoft.com/office/drawing/2014/main" id="{5E9438D6-0177-41A1-B37E-0756D12BCF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67" y="1474"/>
              <a:ext cx="3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 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59" name="Rectangle 282">
              <a:extLst>
                <a:ext uri="{FF2B5EF4-FFF2-40B4-BE49-F238E27FC236}">
                  <a16:creationId xmlns:a16="http://schemas.microsoft.com/office/drawing/2014/main" id="{58DA09AB-1561-4BDC-AF4A-FB0CD842A8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44" y="1414"/>
              <a:ext cx="8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o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60" name="Rectangle 283">
              <a:extLst>
                <a:ext uri="{FF2B5EF4-FFF2-40B4-BE49-F238E27FC236}">
                  <a16:creationId xmlns:a16="http://schemas.microsoft.com/office/drawing/2014/main" id="{8AEA8105-5778-48BC-B6A8-99EA596216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63" y="1357"/>
              <a:ext cx="47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f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61" name="Rectangle 284">
              <a:extLst>
                <a:ext uri="{FF2B5EF4-FFF2-40B4-BE49-F238E27FC236}">
                  <a16:creationId xmlns:a16="http://schemas.microsoft.com/office/drawing/2014/main" id="{98C0DA11-7058-4891-8B71-B9116A0E0B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67" y="1316"/>
              <a:ext cx="3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 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62" name="Rectangle 285">
              <a:extLst>
                <a:ext uri="{FF2B5EF4-FFF2-40B4-BE49-F238E27FC236}">
                  <a16:creationId xmlns:a16="http://schemas.microsoft.com/office/drawing/2014/main" id="{F93A826A-931E-4956-A67F-75947D8609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67" y="1282"/>
              <a:ext cx="3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I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63" name="Rectangle 286">
              <a:extLst>
                <a:ext uri="{FF2B5EF4-FFF2-40B4-BE49-F238E27FC236}">
                  <a16:creationId xmlns:a16="http://schemas.microsoft.com/office/drawing/2014/main" id="{FDFF8C88-533C-491E-A858-0FA6315A2A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44" y="1221"/>
              <a:ext cx="85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d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64" name="Rectangle 287">
              <a:extLst>
                <a:ext uri="{FF2B5EF4-FFF2-40B4-BE49-F238E27FC236}">
                  <a16:creationId xmlns:a16="http://schemas.microsoft.com/office/drawing/2014/main" id="{67DC3DF2-EE92-4A49-8579-189000D4F9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48" y="1150"/>
              <a:ext cx="78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e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65" name="Rectangle 288">
              <a:extLst>
                <a:ext uri="{FF2B5EF4-FFF2-40B4-BE49-F238E27FC236}">
                  <a16:creationId xmlns:a16="http://schemas.microsoft.com/office/drawing/2014/main" id="{25D37109-74AF-4FA8-9B31-A7F175CF50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48" y="1079"/>
              <a:ext cx="78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a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66" name="Rectangle 289">
              <a:extLst>
                <a:ext uri="{FF2B5EF4-FFF2-40B4-BE49-F238E27FC236}">
                  <a16:creationId xmlns:a16="http://schemas.microsoft.com/office/drawing/2014/main" id="{B612DF00-9FF9-4480-AF52-2D2CA512F9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448" y="1006"/>
              <a:ext cx="78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</a:rPr>
                <a:t>s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67" name="Rectangle 290">
              <a:extLst>
                <a:ext uri="{FF2B5EF4-FFF2-40B4-BE49-F238E27FC236}">
                  <a16:creationId xmlns:a16="http://schemas.microsoft.com/office/drawing/2014/main" id="{9772B36E-5DB1-49C0-8181-B2C1E230D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" y="890"/>
              <a:ext cx="23" cy="218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68" name="Rectangle 291">
              <a:extLst>
                <a:ext uri="{FF2B5EF4-FFF2-40B4-BE49-F238E27FC236}">
                  <a16:creationId xmlns:a16="http://schemas.microsoft.com/office/drawing/2014/main" id="{8564EB8F-8513-4977-B167-D9F75D69C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4" y="3069"/>
              <a:ext cx="6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0000"/>
                  </a:solidFill>
                </a:rPr>
                <a:t>2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69" name="Rectangle 292">
              <a:extLst>
                <a:ext uri="{FF2B5EF4-FFF2-40B4-BE49-F238E27FC236}">
                  <a16:creationId xmlns:a16="http://schemas.microsoft.com/office/drawing/2014/main" id="{B58C9A65-718E-4042-AB95-79CC94E9E4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0" y="3069"/>
              <a:ext cx="6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0000"/>
                  </a:solidFill>
                </a:rPr>
                <a:t>3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70" name="Rectangle 293">
              <a:extLst>
                <a:ext uri="{FF2B5EF4-FFF2-40B4-BE49-F238E27FC236}">
                  <a16:creationId xmlns:a16="http://schemas.microsoft.com/office/drawing/2014/main" id="{A896976D-5813-499E-B2DC-701FAF232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5" y="3069"/>
              <a:ext cx="6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0000"/>
                  </a:solidFill>
                </a:rPr>
                <a:t>4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71" name="Rectangle 294">
              <a:extLst>
                <a:ext uri="{FF2B5EF4-FFF2-40B4-BE49-F238E27FC236}">
                  <a16:creationId xmlns:a16="http://schemas.microsoft.com/office/drawing/2014/main" id="{4846154C-E2E0-48EE-B628-81DBFD587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0" y="3069"/>
              <a:ext cx="6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0000"/>
                  </a:solidFill>
                </a:rPr>
                <a:t>5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72" name="Rectangle 295">
              <a:extLst>
                <a:ext uri="{FF2B5EF4-FFF2-40B4-BE49-F238E27FC236}">
                  <a16:creationId xmlns:a16="http://schemas.microsoft.com/office/drawing/2014/main" id="{3BE0CC68-7458-4BD5-AC2D-9FA054123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6" y="3069"/>
              <a:ext cx="6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0000"/>
                  </a:solidFill>
                </a:rPr>
                <a:t>6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73" name="Rectangle 296">
              <a:extLst>
                <a:ext uri="{FF2B5EF4-FFF2-40B4-BE49-F238E27FC236}">
                  <a16:creationId xmlns:a16="http://schemas.microsoft.com/office/drawing/2014/main" id="{90507A53-DF2D-4B81-B3F6-295E1F11A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" y="3069"/>
              <a:ext cx="6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0000"/>
                  </a:solidFill>
                </a:rPr>
                <a:t>7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74" name="Rectangle 297">
              <a:extLst>
                <a:ext uri="{FF2B5EF4-FFF2-40B4-BE49-F238E27FC236}">
                  <a16:creationId xmlns:a16="http://schemas.microsoft.com/office/drawing/2014/main" id="{B16377C9-B6AF-456F-A393-D40DC669F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2384"/>
              <a:ext cx="6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0000"/>
                  </a:solidFill>
                </a:rPr>
                <a:t>1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75" name="Rectangle 298">
              <a:extLst>
                <a:ext uri="{FF2B5EF4-FFF2-40B4-BE49-F238E27FC236}">
                  <a16:creationId xmlns:a16="http://schemas.microsoft.com/office/drawing/2014/main" id="{1A95AEB1-7D63-4504-BBB8-2FC2BC877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6" y="2989"/>
              <a:ext cx="23" cy="8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76" name="Rectangle 299">
              <a:extLst>
                <a:ext uri="{FF2B5EF4-FFF2-40B4-BE49-F238E27FC236}">
                  <a16:creationId xmlns:a16="http://schemas.microsoft.com/office/drawing/2014/main" id="{538A047B-A7C6-407B-87A1-56047C2D8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1" y="2989"/>
              <a:ext cx="23" cy="8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77" name="Rectangle 300">
              <a:extLst>
                <a:ext uri="{FF2B5EF4-FFF2-40B4-BE49-F238E27FC236}">
                  <a16:creationId xmlns:a16="http://schemas.microsoft.com/office/drawing/2014/main" id="{6CB0B576-C540-4D9D-8B44-19C85937F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9" y="2989"/>
              <a:ext cx="21" cy="8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78" name="Rectangle 301">
              <a:extLst>
                <a:ext uri="{FF2B5EF4-FFF2-40B4-BE49-F238E27FC236}">
                  <a16:creationId xmlns:a16="http://schemas.microsoft.com/office/drawing/2014/main" id="{A29E4BCB-289D-49F4-AD03-D0D2FA666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4" y="2989"/>
              <a:ext cx="21" cy="8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79" name="Rectangle 302">
              <a:extLst>
                <a:ext uri="{FF2B5EF4-FFF2-40B4-BE49-F238E27FC236}">
                  <a16:creationId xmlns:a16="http://schemas.microsoft.com/office/drawing/2014/main" id="{5A725046-CCA8-495C-9E9C-CF1AA0FA2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5" y="2989"/>
              <a:ext cx="23" cy="8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80" name="Rectangle 303">
              <a:extLst>
                <a:ext uri="{FF2B5EF4-FFF2-40B4-BE49-F238E27FC236}">
                  <a16:creationId xmlns:a16="http://schemas.microsoft.com/office/drawing/2014/main" id="{F5C5A20D-B3B3-4214-A599-354704181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5" y="1922"/>
              <a:ext cx="80" cy="2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81" name="Rectangle 304">
              <a:extLst>
                <a:ext uri="{FF2B5EF4-FFF2-40B4-BE49-F238E27FC236}">
                  <a16:creationId xmlns:a16="http://schemas.microsoft.com/office/drawing/2014/main" id="{8EBE8BCB-13E1-48B8-B524-FF6B4E3ED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" y="3069"/>
              <a:ext cx="6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0000"/>
                  </a:solidFill>
                </a:rPr>
                <a:t>1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82" name="Rectangle 305">
              <a:extLst>
                <a:ext uri="{FF2B5EF4-FFF2-40B4-BE49-F238E27FC236}">
                  <a16:creationId xmlns:a16="http://schemas.microsoft.com/office/drawing/2014/main" id="{A6245166-8F2D-4A0E-89F8-D63D03E78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1866"/>
              <a:ext cx="6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0000"/>
                  </a:solidFill>
                </a:rPr>
                <a:t>2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83" name="Rectangle 306">
              <a:extLst>
                <a:ext uri="{FF2B5EF4-FFF2-40B4-BE49-F238E27FC236}">
                  <a16:creationId xmlns:a16="http://schemas.microsoft.com/office/drawing/2014/main" id="{9F7B3F56-F347-4EF8-A4B3-52EF5BF21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828"/>
              <a:ext cx="6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0000"/>
                  </a:solidFill>
                </a:rPr>
                <a:t>4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84" name="Rectangle 307">
              <a:extLst>
                <a:ext uri="{FF2B5EF4-FFF2-40B4-BE49-F238E27FC236}">
                  <a16:creationId xmlns:a16="http://schemas.microsoft.com/office/drawing/2014/main" id="{D9AAAA4E-F478-44CD-80D2-426ED3D2D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2902"/>
              <a:ext cx="6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0000"/>
                  </a:solidFill>
                </a:rPr>
                <a:t>0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85" name="Rectangle 308">
              <a:extLst>
                <a:ext uri="{FF2B5EF4-FFF2-40B4-BE49-F238E27FC236}">
                  <a16:creationId xmlns:a16="http://schemas.microsoft.com/office/drawing/2014/main" id="{FAACD565-F3C4-4B6F-B398-69E574688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5" y="1404"/>
              <a:ext cx="80" cy="2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86" name="Rectangle 309">
              <a:extLst>
                <a:ext uri="{FF2B5EF4-FFF2-40B4-BE49-F238E27FC236}">
                  <a16:creationId xmlns:a16="http://schemas.microsoft.com/office/drawing/2014/main" id="{DF2E3FF2-E3B7-4145-8BC0-9F7E33B4B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5" y="886"/>
              <a:ext cx="80" cy="2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87" name="Rectangle 310">
              <a:extLst>
                <a:ext uri="{FF2B5EF4-FFF2-40B4-BE49-F238E27FC236}">
                  <a16:creationId xmlns:a16="http://schemas.microsoft.com/office/drawing/2014/main" id="{3F552293-F759-4701-9199-FC77711AC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5" y="2442"/>
              <a:ext cx="80" cy="2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88" name="Rectangle 311">
              <a:extLst>
                <a:ext uri="{FF2B5EF4-FFF2-40B4-BE49-F238E27FC236}">
                  <a16:creationId xmlns:a16="http://schemas.microsoft.com/office/drawing/2014/main" id="{2A24C643-EC39-4736-87BB-496C6A7716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8" y="2799"/>
              <a:ext cx="483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rgbClr val="0000FF"/>
                  </a:solidFill>
                </a:rPr>
                <a:t>1 Success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789" name="Freeform 312">
              <a:extLst>
                <a:ext uri="{FF2B5EF4-FFF2-40B4-BE49-F238E27FC236}">
                  <a16:creationId xmlns:a16="http://schemas.microsoft.com/office/drawing/2014/main" id="{88C05EFB-E4EF-4228-B2EC-EDA4993A0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5" y="1676"/>
              <a:ext cx="470" cy="256"/>
            </a:xfrm>
            <a:custGeom>
              <a:avLst/>
              <a:gdLst>
                <a:gd name="T0" fmla="*/ 19 w 470"/>
                <a:gd name="T1" fmla="*/ 0 h 256"/>
                <a:gd name="T2" fmla="*/ 470 w 470"/>
                <a:gd name="T3" fmla="*/ 215 h 256"/>
                <a:gd name="T4" fmla="*/ 451 w 470"/>
                <a:gd name="T5" fmla="*/ 256 h 256"/>
                <a:gd name="T6" fmla="*/ 0 w 470"/>
                <a:gd name="T7" fmla="*/ 41 h 256"/>
                <a:gd name="T8" fmla="*/ 19 w 470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0"/>
                <a:gd name="T16" fmla="*/ 0 h 256"/>
                <a:gd name="T17" fmla="*/ 470 w 470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0" h="256">
                  <a:moveTo>
                    <a:pt x="19" y="0"/>
                  </a:moveTo>
                  <a:lnTo>
                    <a:pt x="470" y="215"/>
                  </a:lnTo>
                  <a:lnTo>
                    <a:pt x="451" y="256"/>
                  </a:lnTo>
                  <a:lnTo>
                    <a:pt x="0" y="41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90" name="Freeform 313">
              <a:extLst>
                <a:ext uri="{FF2B5EF4-FFF2-40B4-BE49-F238E27FC236}">
                  <a16:creationId xmlns:a16="http://schemas.microsoft.com/office/drawing/2014/main" id="{8DC105EA-66C2-4EFC-A877-E8AE97010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" y="1101"/>
              <a:ext cx="357" cy="606"/>
            </a:xfrm>
            <a:custGeom>
              <a:avLst/>
              <a:gdLst>
                <a:gd name="T0" fmla="*/ 41 w 357"/>
                <a:gd name="T1" fmla="*/ 0 h 606"/>
                <a:gd name="T2" fmla="*/ 357 w 357"/>
                <a:gd name="T3" fmla="*/ 585 h 606"/>
                <a:gd name="T4" fmla="*/ 317 w 357"/>
                <a:gd name="T5" fmla="*/ 606 h 606"/>
                <a:gd name="T6" fmla="*/ 0 w 357"/>
                <a:gd name="T7" fmla="*/ 21 h 606"/>
                <a:gd name="T8" fmla="*/ 41 w 357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7"/>
                <a:gd name="T16" fmla="*/ 0 h 606"/>
                <a:gd name="T17" fmla="*/ 357 w 357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7" h="606">
                  <a:moveTo>
                    <a:pt x="41" y="0"/>
                  </a:moveTo>
                  <a:lnTo>
                    <a:pt x="357" y="585"/>
                  </a:lnTo>
                  <a:lnTo>
                    <a:pt x="317" y="606"/>
                  </a:lnTo>
                  <a:lnTo>
                    <a:pt x="0" y="21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91" name="Freeform 314">
              <a:extLst>
                <a:ext uri="{FF2B5EF4-FFF2-40B4-BE49-F238E27FC236}">
                  <a16:creationId xmlns:a16="http://schemas.microsoft.com/office/drawing/2014/main" id="{F8AB7843-1B89-4003-A607-EEE3B7100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6" y="1899"/>
              <a:ext cx="388" cy="589"/>
            </a:xfrm>
            <a:custGeom>
              <a:avLst/>
              <a:gdLst>
                <a:gd name="T0" fmla="*/ 38 w 388"/>
                <a:gd name="T1" fmla="*/ 0 h 589"/>
                <a:gd name="T2" fmla="*/ 388 w 388"/>
                <a:gd name="T3" fmla="*/ 564 h 589"/>
                <a:gd name="T4" fmla="*/ 349 w 388"/>
                <a:gd name="T5" fmla="*/ 589 h 589"/>
                <a:gd name="T6" fmla="*/ 0 w 388"/>
                <a:gd name="T7" fmla="*/ 25 h 589"/>
                <a:gd name="T8" fmla="*/ 38 w 388"/>
                <a:gd name="T9" fmla="*/ 0 h 5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589"/>
                <a:gd name="T17" fmla="*/ 388 w 388"/>
                <a:gd name="T18" fmla="*/ 589 h 5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589">
                  <a:moveTo>
                    <a:pt x="38" y="0"/>
                  </a:moveTo>
                  <a:lnTo>
                    <a:pt x="388" y="564"/>
                  </a:lnTo>
                  <a:lnTo>
                    <a:pt x="349" y="589"/>
                  </a:lnTo>
                  <a:lnTo>
                    <a:pt x="0" y="25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92" name="Freeform 315">
              <a:extLst>
                <a:ext uri="{FF2B5EF4-FFF2-40B4-BE49-F238E27FC236}">
                  <a16:creationId xmlns:a16="http://schemas.microsoft.com/office/drawing/2014/main" id="{92FE62D7-D211-4F95-AD19-24694E90F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9" y="2843"/>
              <a:ext cx="362" cy="167"/>
            </a:xfrm>
            <a:custGeom>
              <a:avLst/>
              <a:gdLst>
                <a:gd name="T0" fmla="*/ 15 w 362"/>
                <a:gd name="T1" fmla="*/ 0 h 167"/>
                <a:gd name="T2" fmla="*/ 362 w 362"/>
                <a:gd name="T3" fmla="*/ 123 h 167"/>
                <a:gd name="T4" fmla="*/ 349 w 362"/>
                <a:gd name="T5" fmla="*/ 167 h 167"/>
                <a:gd name="T6" fmla="*/ 0 w 362"/>
                <a:gd name="T7" fmla="*/ 44 h 167"/>
                <a:gd name="T8" fmla="*/ 15 w 362"/>
                <a:gd name="T9" fmla="*/ 0 h 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2"/>
                <a:gd name="T16" fmla="*/ 0 h 167"/>
                <a:gd name="T17" fmla="*/ 362 w 362"/>
                <a:gd name="T18" fmla="*/ 167 h 1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2" h="167">
                  <a:moveTo>
                    <a:pt x="15" y="0"/>
                  </a:moveTo>
                  <a:lnTo>
                    <a:pt x="362" y="123"/>
                  </a:lnTo>
                  <a:lnTo>
                    <a:pt x="349" y="167"/>
                  </a:lnTo>
                  <a:lnTo>
                    <a:pt x="0" y="44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93" name="Freeform 316">
              <a:extLst>
                <a:ext uri="{FF2B5EF4-FFF2-40B4-BE49-F238E27FC236}">
                  <a16:creationId xmlns:a16="http://schemas.microsoft.com/office/drawing/2014/main" id="{07F9D294-B051-45AF-88B7-CCC2364EA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2638"/>
              <a:ext cx="374" cy="247"/>
            </a:xfrm>
            <a:custGeom>
              <a:avLst/>
              <a:gdLst>
                <a:gd name="T0" fmla="*/ 25 w 374"/>
                <a:gd name="T1" fmla="*/ 0 h 247"/>
                <a:gd name="T2" fmla="*/ 374 w 374"/>
                <a:gd name="T3" fmla="*/ 207 h 247"/>
                <a:gd name="T4" fmla="*/ 351 w 374"/>
                <a:gd name="T5" fmla="*/ 247 h 247"/>
                <a:gd name="T6" fmla="*/ 0 w 374"/>
                <a:gd name="T7" fmla="*/ 38 h 247"/>
                <a:gd name="T8" fmla="*/ 25 w 374"/>
                <a:gd name="T9" fmla="*/ 0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4"/>
                <a:gd name="T16" fmla="*/ 0 h 247"/>
                <a:gd name="T17" fmla="*/ 374 w 374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4" h="247">
                  <a:moveTo>
                    <a:pt x="25" y="0"/>
                  </a:moveTo>
                  <a:lnTo>
                    <a:pt x="374" y="207"/>
                  </a:lnTo>
                  <a:lnTo>
                    <a:pt x="351" y="247"/>
                  </a:lnTo>
                  <a:lnTo>
                    <a:pt x="0" y="3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94" name="Rectangle 317">
              <a:extLst>
                <a:ext uri="{FF2B5EF4-FFF2-40B4-BE49-F238E27FC236}">
                  <a16:creationId xmlns:a16="http://schemas.microsoft.com/office/drawing/2014/main" id="{DF421272-0007-4A80-A236-6770F571E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1" y="1891"/>
              <a:ext cx="94" cy="9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95" name="Rectangle 318">
              <a:extLst>
                <a:ext uri="{FF2B5EF4-FFF2-40B4-BE49-F238E27FC236}">
                  <a16:creationId xmlns:a16="http://schemas.microsoft.com/office/drawing/2014/main" id="{E50F51DB-FD70-4571-AC36-FE408CD9E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1" y="1891"/>
              <a:ext cx="94" cy="9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96" name="Rectangle 319">
              <a:extLst>
                <a:ext uri="{FF2B5EF4-FFF2-40B4-BE49-F238E27FC236}">
                  <a16:creationId xmlns:a16="http://schemas.microsoft.com/office/drawing/2014/main" id="{5B7DAE00-F666-4142-8813-10F57413B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1085"/>
              <a:ext cx="94" cy="9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97" name="Rectangle 320">
              <a:extLst>
                <a:ext uri="{FF2B5EF4-FFF2-40B4-BE49-F238E27FC236}">
                  <a16:creationId xmlns:a16="http://schemas.microsoft.com/office/drawing/2014/main" id="{B95275EF-DCE6-45DD-8980-0D153AB44C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" y="1085"/>
              <a:ext cx="94" cy="9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798" name="Freeform 321">
              <a:extLst>
                <a:ext uri="{FF2B5EF4-FFF2-40B4-BE49-F238E27FC236}">
                  <a16:creationId xmlns:a16="http://schemas.microsoft.com/office/drawing/2014/main" id="{7EEF65F1-C78E-487C-A5DE-D937A4A49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7" y="2442"/>
              <a:ext cx="301" cy="225"/>
            </a:xfrm>
            <a:custGeom>
              <a:avLst/>
              <a:gdLst>
                <a:gd name="T0" fmla="*/ 27 w 301"/>
                <a:gd name="T1" fmla="*/ 0 h 225"/>
                <a:gd name="T2" fmla="*/ 301 w 301"/>
                <a:gd name="T3" fmla="*/ 188 h 225"/>
                <a:gd name="T4" fmla="*/ 276 w 301"/>
                <a:gd name="T5" fmla="*/ 225 h 225"/>
                <a:gd name="T6" fmla="*/ 0 w 301"/>
                <a:gd name="T7" fmla="*/ 37 h 225"/>
                <a:gd name="T8" fmla="*/ 27 w 301"/>
                <a:gd name="T9" fmla="*/ 0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1"/>
                <a:gd name="T16" fmla="*/ 0 h 225"/>
                <a:gd name="T17" fmla="*/ 301 w 301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1" h="225">
                  <a:moveTo>
                    <a:pt x="27" y="0"/>
                  </a:moveTo>
                  <a:lnTo>
                    <a:pt x="301" y="188"/>
                  </a:lnTo>
                  <a:lnTo>
                    <a:pt x="276" y="225"/>
                  </a:lnTo>
                  <a:lnTo>
                    <a:pt x="0" y="37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D"/>
            </a:p>
          </p:txBody>
        </p:sp>
        <p:sp>
          <p:nvSpPr>
            <p:cNvPr id="28799" name="Rectangle 322">
              <a:extLst>
                <a:ext uri="{FF2B5EF4-FFF2-40B4-BE49-F238E27FC236}">
                  <a16:creationId xmlns:a16="http://schemas.microsoft.com/office/drawing/2014/main" id="{F2B56B14-5CE3-43A8-A2B7-CCB9E821F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3" y="2413"/>
              <a:ext cx="94" cy="9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800" name="Rectangle 323">
              <a:extLst>
                <a:ext uri="{FF2B5EF4-FFF2-40B4-BE49-F238E27FC236}">
                  <a16:creationId xmlns:a16="http://schemas.microsoft.com/office/drawing/2014/main" id="{8FF4D986-765E-4535-89C6-31D4D2DA1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3" y="2413"/>
              <a:ext cx="94" cy="9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801" name="Rectangle 324">
              <a:extLst>
                <a:ext uri="{FF2B5EF4-FFF2-40B4-BE49-F238E27FC236}">
                  <a16:creationId xmlns:a16="http://schemas.microsoft.com/office/drawing/2014/main" id="{939DB0DB-4B6B-451C-A1F8-5199423C1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9" y="2601"/>
              <a:ext cx="94" cy="9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802" name="Rectangle 325">
              <a:extLst>
                <a:ext uri="{FF2B5EF4-FFF2-40B4-BE49-F238E27FC236}">
                  <a16:creationId xmlns:a16="http://schemas.microsoft.com/office/drawing/2014/main" id="{368B4DAB-F3A7-4995-828D-EC72DC879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9" y="2601"/>
              <a:ext cx="94" cy="9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803" name="Rectangle 326">
              <a:extLst>
                <a:ext uri="{FF2B5EF4-FFF2-40B4-BE49-F238E27FC236}">
                  <a16:creationId xmlns:a16="http://schemas.microsoft.com/office/drawing/2014/main" id="{130F476B-A618-4237-8F87-B20FF7B71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8" y="2803"/>
              <a:ext cx="94" cy="9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804" name="Rectangle 327">
              <a:extLst>
                <a:ext uri="{FF2B5EF4-FFF2-40B4-BE49-F238E27FC236}">
                  <a16:creationId xmlns:a16="http://schemas.microsoft.com/office/drawing/2014/main" id="{C8C1BEBC-B29B-4C24-9318-6FF0CA802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8" y="2803"/>
              <a:ext cx="94" cy="9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805" name="Rectangle 328">
              <a:extLst>
                <a:ext uri="{FF2B5EF4-FFF2-40B4-BE49-F238E27FC236}">
                  <a16:creationId xmlns:a16="http://schemas.microsoft.com/office/drawing/2014/main" id="{A3FC44F0-9BCF-45A7-AB4C-D4F3E1BEB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1661"/>
              <a:ext cx="94" cy="94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806" name="Rectangle 329">
              <a:extLst>
                <a:ext uri="{FF2B5EF4-FFF2-40B4-BE49-F238E27FC236}">
                  <a16:creationId xmlns:a16="http://schemas.microsoft.com/office/drawing/2014/main" id="{FD8476D6-3D12-46BB-8A9D-5DD261ADD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1661"/>
              <a:ext cx="94" cy="9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807" name="Rectangle 330">
              <a:extLst>
                <a:ext uri="{FF2B5EF4-FFF2-40B4-BE49-F238E27FC236}">
                  <a16:creationId xmlns:a16="http://schemas.microsoft.com/office/drawing/2014/main" id="{DC668C8B-058A-4B0C-AA80-8945D0994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1661"/>
              <a:ext cx="94" cy="9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808" name="Rectangle 331">
              <a:extLst>
                <a:ext uri="{FF2B5EF4-FFF2-40B4-BE49-F238E27FC236}">
                  <a16:creationId xmlns:a16="http://schemas.microsoft.com/office/drawing/2014/main" id="{8F4F9727-EE41-4D1E-B2EA-24B51C3BE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7" y="1661"/>
              <a:ext cx="94" cy="9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809" name="Rectangle 332">
              <a:extLst>
                <a:ext uri="{FF2B5EF4-FFF2-40B4-BE49-F238E27FC236}">
                  <a16:creationId xmlns:a16="http://schemas.microsoft.com/office/drawing/2014/main" id="{1C872264-D46B-46D7-9178-280309577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8" y="2918"/>
              <a:ext cx="94" cy="9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810" name="Rectangle 333">
              <a:extLst>
                <a:ext uri="{FF2B5EF4-FFF2-40B4-BE49-F238E27FC236}">
                  <a16:creationId xmlns:a16="http://schemas.microsoft.com/office/drawing/2014/main" id="{4AC2F901-28F6-47B2-A75D-6284E63DA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8" y="2918"/>
              <a:ext cx="94" cy="9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id-ID" altLang="en-US"/>
            </a:p>
          </p:txBody>
        </p:sp>
        <p:sp>
          <p:nvSpPr>
            <p:cNvPr id="28811" name="Rectangle 334">
              <a:extLst>
                <a:ext uri="{FF2B5EF4-FFF2-40B4-BE49-F238E27FC236}">
                  <a16:creationId xmlns:a16="http://schemas.microsoft.com/office/drawing/2014/main" id="{1C4AA05A-8484-4C03-B5EA-8EF7CD6F0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1348"/>
              <a:ext cx="64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000000"/>
                  </a:solidFill>
                </a:rPr>
                <a:t>3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812" name="Rectangle 335">
              <a:extLst>
                <a:ext uri="{FF2B5EF4-FFF2-40B4-BE49-F238E27FC236}">
                  <a16:creationId xmlns:a16="http://schemas.microsoft.com/office/drawing/2014/main" id="{E4E5A38B-67BA-42FA-8289-1B1009B99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4" y="978"/>
              <a:ext cx="1273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 i="1">
                  <a:solidFill>
                    <a:srgbClr val="0000FF"/>
                  </a:solidFill>
                </a:rPr>
                <a:t>3000 Raw Ideas (unwritten)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813" name="Rectangle 336">
              <a:extLst>
                <a:ext uri="{FF2B5EF4-FFF2-40B4-BE49-F238E27FC236}">
                  <a16:creationId xmlns:a16="http://schemas.microsoft.com/office/drawing/2014/main" id="{A25D29C9-E23D-4F15-814E-517B0BD18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3" y="1562"/>
              <a:ext cx="92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 i="1">
                  <a:solidFill>
                    <a:srgbClr val="0000FF"/>
                  </a:solidFill>
                </a:rPr>
                <a:t>300Ideas Submitted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814" name="Rectangle 337">
              <a:extLst>
                <a:ext uri="{FF2B5EF4-FFF2-40B4-BE49-F238E27FC236}">
                  <a16:creationId xmlns:a16="http://schemas.microsoft.com/office/drawing/2014/main" id="{3649DAB0-7F17-4DE2-BA8B-C635D7BC6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1786"/>
              <a:ext cx="82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 i="1">
                  <a:solidFill>
                    <a:srgbClr val="0000FF"/>
                  </a:solidFill>
                </a:rPr>
                <a:t>125 Small Project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815" name="Rectangle 338">
              <a:extLst>
                <a:ext uri="{FF2B5EF4-FFF2-40B4-BE49-F238E27FC236}">
                  <a16:creationId xmlns:a16="http://schemas.microsoft.com/office/drawing/2014/main" id="{B1CA8DE7-5FC0-4722-8887-59A03C2A4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8" y="2308"/>
              <a:ext cx="124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rgbClr val="0000FF"/>
                  </a:solidFill>
                </a:rPr>
                <a:t>9 Significant Devlopments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816" name="Rectangle 339">
              <a:extLst>
                <a:ext uri="{FF2B5EF4-FFF2-40B4-BE49-F238E27FC236}">
                  <a16:creationId xmlns:a16="http://schemas.microsoft.com/office/drawing/2014/main" id="{5BD441DD-0E7B-4EBC-ADBB-62CD35F7D5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8" y="2684"/>
              <a:ext cx="628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rgbClr val="0000FF"/>
                  </a:solidFill>
                </a:rPr>
                <a:t>1.7 Launches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817" name="Rectangle 340">
              <a:extLst>
                <a:ext uri="{FF2B5EF4-FFF2-40B4-BE49-F238E27FC236}">
                  <a16:creationId xmlns:a16="http://schemas.microsoft.com/office/drawing/2014/main" id="{616AEB3E-5392-4BE5-AC67-33E184201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7" y="2498"/>
              <a:ext cx="1042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rgbClr val="0000FF"/>
                  </a:solidFill>
                </a:rPr>
                <a:t>4 Major Developments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426325" name="Rectangle 341">
            <a:extLst>
              <a:ext uri="{FF2B5EF4-FFF2-40B4-BE49-F238E27FC236}">
                <a16:creationId xmlns:a16="http://schemas.microsoft.com/office/drawing/2014/main" id="{CBCA0D62-80EB-4479-BD5D-2DB001BF2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838200"/>
            <a:ext cx="5494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2"/>
                </a:solidFill>
                <a:latin typeface="Comic Sans MS" panose="030F0702030302020204" pitchFamily="66" charset="0"/>
              </a:rPr>
              <a:t>Universal Industrial Success Curve</a:t>
            </a:r>
            <a:endParaRPr lang="en-US" altLang="en-US" sz="240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8677" name="Group 342">
            <a:extLst>
              <a:ext uri="{FF2B5EF4-FFF2-40B4-BE49-F238E27FC236}">
                <a16:creationId xmlns:a16="http://schemas.microsoft.com/office/drawing/2014/main" id="{A868C9FA-A854-43EB-A53C-9EC5151C3CFE}"/>
              </a:ext>
            </a:extLst>
          </p:cNvPr>
          <p:cNvGrpSpPr>
            <a:grpSpLocks/>
          </p:cNvGrpSpPr>
          <p:nvPr/>
        </p:nvGrpSpPr>
        <p:grpSpPr bwMode="auto">
          <a:xfrm>
            <a:off x="3781425" y="5953126"/>
            <a:ext cx="4516438" cy="563563"/>
            <a:chOff x="1458" y="3793"/>
            <a:chExt cx="2845" cy="355"/>
          </a:xfrm>
        </p:grpSpPr>
        <p:sp>
          <p:nvSpPr>
            <p:cNvPr id="28678" name="Rectangle 343">
              <a:extLst>
                <a:ext uri="{FF2B5EF4-FFF2-40B4-BE49-F238E27FC236}">
                  <a16:creationId xmlns:a16="http://schemas.microsoft.com/office/drawing/2014/main" id="{54702534-8EC8-4011-91BC-01E2941EF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8" y="3793"/>
              <a:ext cx="284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300" b="1" i="1">
                  <a:latin typeface="Times New Roman" panose="02020603050405020304" pitchFamily="18" charset="0"/>
                </a:rPr>
                <a:t>This “universal industrial success curve” illustrates the number of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679" name="Rectangle 344">
              <a:extLst>
                <a:ext uri="{FF2B5EF4-FFF2-40B4-BE49-F238E27FC236}">
                  <a16:creationId xmlns:a16="http://schemas.microsoft.com/office/drawing/2014/main" id="{FA920895-4D6F-49C5-AC1A-B28393DDF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" y="3908"/>
              <a:ext cx="271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300" b="1" i="1">
                  <a:latin typeface="Times New Roman" panose="02020603050405020304" pitchFamily="18" charset="0"/>
                </a:rPr>
                <a:t>“substantially new” product ideas surviving between each stage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680" name="Rectangle 345">
              <a:extLst>
                <a:ext uri="{FF2B5EF4-FFF2-40B4-BE49-F238E27FC236}">
                  <a16:creationId xmlns:a16="http://schemas.microsoft.com/office/drawing/2014/main" id="{E46B982F-8BCA-40EA-9286-DB05116EC0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1" y="4023"/>
              <a:ext cx="204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300" b="1" i="1">
                  <a:latin typeface="Times New Roman" panose="02020603050405020304" pitchFamily="18" charset="0"/>
                </a:rPr>
                <a:t>of the new product development (NPD) process.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187428B-A615-46A1-B13B-BFD38396A976}"/>
              </a:ext>
            </a:extLst>
          </p:cNvPr>
          <p:cNvSpPr/>
          <p:nvPr/>
        </p:nvSpPr>
        <p:spPr>
          <a:xfrm>
            <a:off x="2115190" y="145661"/>
            <a:ext cx="866333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/>
              <a:t>V. KONSEP INOVASI YANG DIAPRESIASI PASAR</a:t>
            </a:r>
            <a:endParaRPr lang="en-ID" sz="35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32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>
            <a:extLst>
              <a:ext uri="{FF2B5EF4-FFF2-40B4-BE49-F238E27FC236}">
                <a16:creationId xmlns:a16="http://schemas.microsoft.com/office/drawing/2014/main" id="{AFD7982F-94CC-4FCA-BC65-2ADC459000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3859" y="901838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Comic Sans MS" panose="030F0702030302020204" pitchFamily="66" charset="0"/>
              </a:rPr>
              <a:t>“</a:t>
            </a:r>
            <a:r>
              <a:rPr lang="en-US" altLang="en-US" sz="3600" dirty="0" err="1">
                <a:latin typeface="Comic Sans MS" panose="030F0702030302020204" pitchFamily="66" charset="0"/>
              </a:rPr>
              <a:t>Bisnis”dan</a:t>
            </a:r>
            <a:r>
              <a:rPr lang="en-US" altLang="en-US" sz="3600" dirty="0">
                <a:latin typeface="Comic Sans MS" panose="030F0702030302020204" pitchFamily="66" charset="0"/>
              </a:rPr>
              <a:t> “R&amp;D”</a:t>
            </a:r>
            <a:r>
              <a:rPr lang="en-US" altLang="en-US" sz="2800" dirty="0"/>
              <a:t> </a:t>
            </a:r>
          </a:p>
        </p:txBody>
      </p:sp>
      <p:sp>
        <p:nvSpPr>
          <p:cNvPr id="428035" name="Rectangle 3">
            <a:extLst>
              <a:ext uri="{FF2B5EF4-FFF2-40B4-BE49-F238E27FC236}">
                <a16:creationId xmlns:a16="http://schemas.microsoft.com/office/drawing/2014/main" id="{C2D12123-F4B1-44BB-B3B3-9B1C28E6D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0378" y="2270417"/>
            <a:ext cx="7772400" cy="4333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>
                <a:latin typeface="Comic Sans MS" panose="030F0702030302020204" pitchFamily="66" charset="0"/>
              </a:rPr>
              <a:t>	</a:t>
            </a:r>
            <a:r>
              <a:rPr lang="en-US" altLang="en-US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Dari </a:t>
            </a:r>
            <a:r>
              <a:rPr lang="en-US" altLang="en-US" sz="24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segi</a:t>
            </a:r>
            <a:r>
              <a:rPr lang="en-US" altLang="en-US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bisnis</a:t>
            </a:r>
            <a:r>
              <a:rPr lang="en-US" altLang="en-US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	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suatu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temuan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dengan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superior technology,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tapi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tidak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di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appresiasi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publik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,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maka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produk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tersebut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tidak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akan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bekerja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baik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/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diterima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di pasar/market.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Inilah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salah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satu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perbedaan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besar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antara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R&amp;D dan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bisnis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	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Sebagai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orang R&amp;D ,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anda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berhasil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menciptakan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sesuatu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keberhasilan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dalam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arti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sepenuhnya</a:t>
            </a:r>
            <a:r>
              <a:rPr lang="en-US" altLang="en-US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apabila</a:t>
            </a:r>
            <a:r>
              <a:rPr lang="en-US" altLang="en-US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 “ The price is right”.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Inilah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bagian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yang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tersulit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dari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bisnis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temuan</a:t>
            </a:r>
            <a:r>
              <a:rPr lang="en-US" altLang="en-US" sz="2400" dirty="0">
                <a:solidFill>
                  <a:schemeClr val="tx2"/>
                </a:solidFill>
                <a:latin typeface="Comic Sans MS" panose="030F0702030302020204" pitchFamily="66" charset="0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	</a:t>
            </a:r>
            <a:r>
              <a:rPr lang="en-US" altLang="en-US" sz="24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Temuan</a:t>
            </a:r>
            <a:r>
              <a:rPr lang="en-US" altLang="en-US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harus</a:t>
            </a:r>
            <a:r>
              <a:rPr lang="en-US" altLang="en-US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memenuhi</a:t>
            </a:r>
            <a:r>
              <a:rPr lang="en-US" altLang="en-US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b="1" dirty="0" err="1">
                <a:solidFill>
                  <a:schemeClr val="tx2"/>
                </a:solidFill>
                <a:latin typeface="Comic Sans MS" panose="030F0702030302020204" pitchFamily="66" charset="0"/>
              </a:rPr>
              <a:t>syarat</a:t>
            </a:r>
            <a:r>
              <a:rPr lang="en-US" altLang="en-US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b="1" dirty="0">
                <a:solidFill>
                  <a:schemeClr val="tx2"/>
                </a:solidFill>
                <a:latin typeface="Comic Sans MS" panose="030F0702030302020204" pitchFamily="66" charset="0"/>
              </a:rPr>
              <a:t>C &amp; G</a:t>
            </a:r>
            <a:r>
              <a:rPr lang="en-US" altLang="en-US" sz="2400" b="1" dirty="0">
                <a:solidFill>
                  <a:schemeClr val="tx2"/>
                </a:solidFill>
                <a:latin typeface="Comic Sans MS" panose="030F0702030302020204" pitchFamily="66" charset="0"/>
              </a:rPr>
              <a:t> (Cheap and Good)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94236-5D14-4E48-9ADD-9DE619B30549}"/>
              </a:ext>
            </a:extLst>
          </p:cNvPr>
          <p:cNvSpPr/>
          <p:nvPr/>
        </p:nvSpPr>
        <p:spPr>
          <a:xfrm>
            <a:off x="1625710" y="425596"/>
            <a:ext cx="9051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V. KONSEP INOVASI YANG DIAPRESIASI PASAR</a:t>
            </a:r>
            <a:endParaRPr lang="en-ID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2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8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28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4" grpId="0"/>
      <p:bldP spid="428035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4" name="Text Box 4">
            <a:extLst>
              <a:ext uri="{FF2B5EF4-FFF2-40B4-BE49-F238E27FC236}">
                <a16:creationId xmlns:a16="http://schemas.microsoft.com/office/drawing/2014/main" id="{B40480B6-5FC2-41AC-861D-06261E5B9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1" y="385804"/>
            <a:ext cx="11223265" cy="1261884"/>
          </a:xfrm>
          <a:prstGeom prst="rect">
            <a:avLst/>
          </a:prstGeom>
          <a:solidFill>
            <a:srgbClr val="FFFFFF"/>
          </a:solidFill>
          <a:ln w="38100" cap="sq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	</a:t>
            </a:r>
            <a:r>
              <a:rPr lang="en-US" sz="4000" b="1" dirty="0"/>
              <a:t>V. KONSEP INOVASI YANG DIAPRESIASI PASAR</a:t>
            </a:r>
            <a:endParaRPr lang="en-ID" sz="4000" dirty="0"/>
          </a:p>
          <a:p>
            <a:pPr algn="ctr" eaLnBrk="1" hangingPunct="1">
              <a:spcBef>
                <a:spcPct val="50000"/>
              </a:spcBef>
              <a:defRPr/>
            </a:pP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430099" name="Object 19">
            <a:extLst>
              <a:ext uri="{FF2B5EF4-FFF2-40B4-BE49-F238E27FC236}">
                <a16:creationId xmlns:a16="http://schemas.microsoft.com/office/drawing/2014/main" id="{91B725D0-2FC4-4F4A-B971-907D48DD39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509162"/>
              </p:ext>
            </p:extLst>
          </p:nvPr>
        </p:nvGraphicFramePr>
        <p:xfrm>
          <a:off x="1788024" y="1240474"/>
          <a:ext cx="8215313" cy="506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AutoCAD Drawing" r:id="rId3" imgW="11248920" imgH="6934320" progId="AutoCAD.Drawing.16">
                  <p:embed/>
                </p:oleObj>
              </mc:Choice>
              <mc:Fallback>
                <p:oleObj name="AutoCAD Drawing" r:id="rId3" imgW="11248920" imgH="6934320" progId="AutoCAD.Drawing.16">
                  <p:embed/>
                  <p:pic>
                    <p:nvPicPr>
                      <p:cNvPr id="430099" name="Object 19">
                        <a:extLst>
                          <a:ext uri="{FF2B5EF4-FFF2-40B4-BE49-F238E27FC236}">
                            <a16:creationId xmlns:a16="http://schemas.microsoft.com/office/drawing/2014/main" id="{91B725D0-2FC4-4F4A-B971-907D48DD39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8024" y="1240474"/>
                        <a:ext cx="8215313" cy="506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 cap="sq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30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8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>
            <a:extLst>
              <a:ext uri="{FF2B5EF4-FFF2-40B4-BE49-F238E27FC236}">
                <a16:creationId xmlns:a16="http://schemas.microsoft.com/office/drawing/2014/main" id="{CD6CC568-A4AE-46A7-BD70-151CA2ECCD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4939" y="895350"/>
            <a:ext cx="7793037" cy="8651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latin typeface="Comic Sans MS" panose="030F0702030302020204" pitchFamily="66" charset="0"/>
              </a:rPr>
              <a:t>Inventor &amp; inventor entrepreneur are different</a:t>
            </a:r>
          </a:p>
        </p:txBody>
      </p:sp>
      <p:sp>
        <p:nvSpPr>
          <p:cNvPr id="622595" name="Rectangle 3">
            <a:extLst>
              <a:ext uri="{FF2B5EF4-FFF2-40B4-BE49-F238E27FC236}">
                <a16:creationId xmlns:a16="http://schemas.microsoft.com/office/drawing/2014/main" id="{0E60E04C-C539-4C14-998A-30B53B1941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43100" y="2095500"/>
            <a:ext cx="836295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i="1">
                <a:solidFill>
                  <a:srgbClr val="0000FF"/>
                </a:solidFill>
                <a:latin typeface="Comic Sans MS" panose="030F0702030302020204" pitchFamily="66" charset="0"/>
              </a:rPr>
              <a:t>   If invention has a relative weight of ONE, then being able to discern whether the innovation can be useful or not is TEN, and actually bringing the invention to market is ONE HUNDRED.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b="1" i="1">
                <a:solidFill>
                  <a:srgbClr val="0000FF"/>
                </a:solidFill>
                <a:latin typeface="Comic Sans MS" panose="030F0702030302020204" pitchFamily="66" charset="0"/>
              </a:rPr>
              <a:t>						</a:t>
            </a:r>
            <a:r>
              <a:rPr lang="en-US" altLang="en-US" sz="2400" i="1">
                <a:solidFill>
                  <a:srgbClr val="0000FF"/>
                </a:solidFill>
                <a:latin typeface="Comic Sans MS" panose="030F0702030302020204" pitchFamily="66" charset="0"/>
              </a:rPr>
              <a:t>	  </a:t>
            </a:r>
            <a:r>
              <a:rPr lang="en-US" altLang="en-US" sz="2400" b="1">
                <a:solidFill>
                  <a:srgbClr val="0000FF"/>
                </a:solidFill>
                <a:latin typeface="Comic Sans MS" panose="030F0702030302020204" pitchFamily="66" charset="0"/>
              </a:rPr>
              <a:t>,Masaru Ibuka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b="1" i="1">
                <a:solidFill>
                  <a:srgbClr val="0000FF"/>
                </a:solidFill>
                <a:latin typeface="Comic Sans MS" panose="030F0702030302020204" pitchFamily="66" charset="0"/>
              </a:rPr>
              <a:t>    Genius is 1% inspiration and 99% is perspiration</a:t>
            </a:r>
            <a:r>
              <a:rPr lang="en-US" altLang="en-US" sz="2400" i="1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i="1">
                <a:solidFill>
                  <a:srgbClr val="0000FF"/>
                </a:solidFill>
                <a:latin typeface="Comic Sans MS" panose="030F0702030302020204" pitchFamily="66" charset="0"/>
              </a:rPr>
              <a:t>				                       </a:t>
            </a:r>
            <a:r>
              <a:rPr lang="en-US" altLang="en-US" sz="2400" b="1">
                <a:solidFill>
                  <a:srgbClr val="0000FF"/>
                </a:solidFill>
                <a:latin typeface="Comic Sans MS" panose="030F0702030302020204" pitchFamily="66" charset="0"/>
              </a:rPr>
              <a:t>,Thomas Alfa Edison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>
              <a:solidFill>
                <a:srgbClr val="0000FF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C517CA-2F02-4425-B2CB-C5F77EC26AA6}"/>
              </a:ext>
            </a:extLst>
          </p:cNvPr>
          <p:cNvSpPr/>
          <p:nvPr/>
        </p:nvSpPr>
        <p:spPr>
          <a:xfrm>
            <a:off x="1100245" y="222838"/>
            <a:ext cx="8910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/>
              <a:t>V. KONSEP INOVASI YANG DIAPRESIASI PASAR</a:t>
            </a:r>
            <a:endParaRPr lang="en-ID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2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2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22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22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>
            <a:extLst>
              <a:ext uri="{FF2B5EF4-FFF2-40B4-BE49-F238E27FC236}">
                <a16:creationId xmlns:a16="http://schemas.microsoft.com/office/drawing/2014/main" id="{7DF74BBB-FA65-4503-9A99-252480E5AF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0" y="762000"/>
            <a:ext cx="6370638" cy="12192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en-US" sz="3600" b="1">
                <a:latin typeface="Comic Sans MS" panose="030F0702030302020204" pitchFamily="66" charset="0"/>
              </a:rPr>
              <a:t>Can Inventing Be Taught ?</a:t>
            </a:r>
          </a:p>
        </p:txBody>
      </p:sp>
      <p:sp>
        <p:nvSpPr>
          <p:cNvPr id="380931" name="Rectangle 3">
            <a:extLst>
              <a:ext uri="{FF2B5EF4-FFF2-40B4-BE49-F238E27FC236}">
                <a16:creationId xmlns:a16="http://schemas.microsoft.com/office/drawing/2014/main" id="{766E78CA-FF8B-40DC-8A78-C7EA4E4E4A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82889" y="2190751"/>
            <a:ext cx="6753225" cy="3802063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>
                <a:solidFill>
                  <a:schemeClr val="tx2"/>
                </a:solidFill>
                <a:latin typeface="Comic Sans MS" panose="030F0702030302020204" pitchFamily="66" charset="0"/>
              </a:rPr>
              <a:t>Inventing, like art, can be taught. The mental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>
                <a:solidFill>
                  <a:schemeClr val="tx2"/>
                </a:solidFill>
                <a:latin typeface="Comic Sans MS" panose="030F0702030302020204" pitchFamily="66" charset="0"/>
              </a:rPr>
              <a:t>mechanisms for increasing personal creativity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>
                <a:solidFill>
                  <a:schemeClr val="tx2"/>
                </a:solidFill>
                <a:latin typeface="Comic Sans MS" panose="030F0702030302020204" pitchFamily="66" charset="0"/>
              </a:rPr>
              <a:t>can be stimulated.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>
                <a:solidFill>
                  <a:schemeClr val="tx2"/>
                </a:solidFill>
                <a:latin typeface="Comic Sans MS" panose="030F0702030302020204" pitchFamily="66" charset="0"/>
              </a:rPr>
              <a:t>Undisciplined but highly innovative thought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>
                <a:solidFill>
                  <a:schemeClr val="tx2"/>
                </a:solidFill>
                <a:latin typeface="Comic Sans MS" panose="030F0702030302020204" pitchFamily="66" charset="0"/>
              </a:rPr>
              <a:t>processes can be systematically channeled to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>
                <a:solidFill>
                  <a:schemeClr val="tx2"/>
                </a:solidFill>
                <a:latin typeface="Comic Sans MS" panose="030F0702030302020204" pitchFamily="66" charset="0"/>
              </a:rPr>
              <a:t>produce streams of problem-solving concepts.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>
                <a:solidFill>
                  <a:schemeClr val="tx2"/>
                </a:solidFill>
                <a:latin typeface="Comic Sans MS" panose="030F0702030302020204" pitchFamily="66" charset="0"/>
              </a:rPr>
              <a:t>Skills useful to the invention developing</a:t>
            </a: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>
                <a:solidFill>
                  <a:schemeClr val="tx2"/>
                </a:solidFill>
                <a:latin typeface="Comic Sans MS" panose="030F0702030302020204" pitchFamily="66" charset="0"/>
              </a:rPr>
              <a:t>process can be learned.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020C08-4BE6-4F03-BD79-263405B1151A}"/>
              </a:ext>
            </a:extLst>
          </p:cNvPr>
          <p:cNvSpPr/>
          <p:nvPr/>
        </p:nvSpPr>
        <p:spPr>
          <a:xfrm>
            <a:off x="1111180" y="228258"/>
            <a:ext cx="9863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/>
              <a:t>V. KONSEP INOVASI YANG DIAPRESIASI PASAR</a:t>
            </a:r>
            <a:endParaRPr lang="en-ID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0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80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80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8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8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80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80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809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0" grpId="0"/>
      <p:bldP spid="38093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 txBox="1">
            <a:spLocks noGrp="1"/>
          </p:cNvSpPr>
          <p:nvPr>
            <p:ph type="title"/>
          </p:nvPr>
        </p:nvSpPr>
        <p:spPr>
          <a:xfrm>
            <a:off x="1280784" y="2526456"/>
            <a:ext cx="9639600" cy="1648479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6000" dirty="0">
                <a:solidFill>
                  <a:schemeClr val="bg1">
                    <a:lumMod val="75000"/>
                  </a:schemeClr>
                </a:solidFill>
              </a:rPr>
              <a:t>02</a:t>
            </a:r>
            <a:r>
              <a:rPr lang="en-US" sz="6000" dirty="0"/>
              <a:t> - </a:t>
            </a:r>
            <a:r>
              <a:rPr lang="en-US" sz="6000" b="1" dirty="0" err="1">
                <a:solidFill>
                  <a:schemeClr val="bg1">
                    <a:lumMod val="50000"/>
                  </a:schemeClr>
                </a:solidFill>
              </a:rPr>
              <a:t>Definisi</a:t>
            </a:r>
            <a:r>
              <a:rPr lang="en-US" sz="6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bg1">
                    <a:lumMod val="50000"/>
                  </a:schemeClr>
                </a:solidFill>
              </a:rPr>
              <a:t>Sistem</a:t>
            </a:r>
            <a:r>
              <a:rPr lang="en-US" sz="6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bg1">
                    <a:lumMod val="50000"/>
                  </a:schemeClr>
                </a:solidFill>
              </a:rPr>
              <a:t>Pracetak</a:t>
            </a:r>
            <a:r>
              <a:rPr lang="en-US" sz="6000" b="1" dirty="0">
                <a:solidFill>
                  <a:schemeClr val="bg1">
                    <a:lumMod val="50000"/>
                  </a:schemeClr>
                </a:solidFill>
              </a:rPr>
              <a:t> dan </a:t>
            </a:r>
            <a:r>
              <a:rPr lang="en-US" sz="6000" b="1" dirty="0" err="1">
                <a:solidFill>
                  <a:schemeClr val="bg1">
                    <a:lumMod val="50000"/>
                  </a:schemeClr>
                </a:solidFill>
              </a:rPr>
              <a:t>Prategang</a:t>
            </a:r>
            <a:endParaRPr sz="6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1" name="Google Shape;321;p36"/>
          <p:cNvSpPr txBox="1">
            <a:spLocks noGrp="1"/>
          </p:cNvSpPr>
          <p:nvPr>
            <p:ph type="sldNum" idx="4294967295"/>
          </p:nvPr>
        </p:nvSpPr>
        <p:spPr>
          <a:xfrm>
            <a:off x="8778241" y="6377940"/>
            <a:ext cx="2804000" cy="342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82588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419" y="99327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ID" sz="3200" dirty="0" err="1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Jumlah</a:t>
            </a:r>
            <a:r>
              <a:rPr lang="en-ID" sz="3200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lang="en-ID" sz="3200" dirty="0" err="1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peneliti</a:t>
            </a:r>
            <a:r>
              <a:rPr lang="en-ID" sz="3200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Indonesia </a:t>
            </a:r>
            <a:r>
              <a:rPr lang="en-ID" sz="3200" dirty="0" err="1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tahun</a:t>
            </a:r>
            <a:r>
              <a:rPr lang="en-ID" sz="3200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2016</a:t>
            </a:r>
            <a:endParaRPr lang="en-US" sz="3200" dirty="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816362" y="2202733"/>
            <a:ext cx="3950854" cy="4285935"/>
          </a:xfrm>
        </p:spPr>
        <p:txBody>
          <a:bodyPr anchor="t"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ID" sz="1450">
                <a:solidFill>
                  <a:schemeClr val="tx1"/>
                </a:solidFill>
              </a:rPr>
              <a:t>Peneliti Pertama	 : 2892 orang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ID" sz="1450">
                <a:solidFill>
                  <a:schemeClr val="tx1"/>
                </a:solidFill>
              </a:rPr>
              <a:t>Peneliti Muda		 : 2866 orang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ID" sz="1450">
                <a:solidFill>
                  <a:schemeClr val="tx1"/>
                </a:solidFill>
              </a:rPr>
              <a:t>Peneliti Madya	 : 2796 orang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ID" sz="1450" u="sng">
                <a:solidFill>
                  <a:schemeClr val="tx1"/>
                </a:solidFill>
              </a:rPr>
              <a:t>Peneliti Utama 	 : 1107 orang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ID" sz="1450" b="1">
                <a:solidFill>
                  <a:schemeClr val="tx1"/>
                </a:solidFill>
              </a:rPr>
              <a:t>Jumlah 		 : 9661 orang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ID" sz="1600" b="1">
              <a:solidFill>
                <a:schemeClr val="tx1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600" b="1">
                <a:solidFill>
                  <a:schemeClr val="tx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INDONESIA	: ± 40 peneliti / 1 juta penduduk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600" b="1">
                <a:solidFill>
                  <a:srgbClr val="0070C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INDIA 	: ± 140 peneliti / 1 juta penduduk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600" b="1">
                <a:solidFill>
                  <a:srgbClr val="7030A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JEPANG	: ± 5000 peneliti / 1 juta penduduk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ID" sz="1600" b="1">
              <a:solidFill>
                <a:srgbClr val="7030A0"/>
              </a:solidFill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600" b="1">
                <a:solidFill>
                  <a:schemeClr val="tx1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INDONESIA	: US$ 8.09 / kapita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600" b="1">
                <a:solidFill>
                  <a:srgbClr val="0070C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INDIA 	: US$ 39.37 / kapita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D" sz="1600" b="1">
                <a:solidFill>
                  <a:srgbClr val="7030A0"/>
                </a:solidFill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JEPANG	: US$ 1297.39 / kapita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500" b="1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2" y="2202733"/>
            <a:ext cx="7062537" cy="4285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81192" y="6536796"/>
            <a:ext cx="29276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400"/>
              <a:t>Sumber: PUSBINDIKLAT LIPI</a:t>
            </a:r>
            <a:endParaRPr lang="en-US" sz="1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51D9E0-7EBE-4B65-BE27-2F563F91B668}"/>
              </a:ext>
            </a:extLst>
          </p:cNvPr>
          <p:cNvSpPr/>
          <p:nvPr/>
        </p:nvSpPr>
        <p:spPr>
          <a:xfrm>
            <a:off x="1090033" y="575818"/>
            <a:ext cx="8910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/>
              <a:t>V. KONSEP INOVASI YANG DIAPRESIASI PASAR</a:t>
            </a:r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20720710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246" y="1006821"/>
            <a:ext cx="11100683" cy="1325563"/>
          </a:xfrm>
        </p:spPr>
        <p:txBody>
          <a:bodyPr anchor="ctr">
            <a:normAutofit/>
          </a:bodyPr>
          <a:lstStyle/>
          <a:p>
            <a:r>
              <a:rPr lang="en-ID" sz="3200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ANGGARAN </a:t>
            </a:r>
            <a:r>
              <a:rPr lang="en-ID" sz="3200" dirty="0" err="1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R&amp;d</a:t>
            </a:r>
            <a:r>
              <a:rPr lang="en-ID" sz="3200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DALAM PERSENTASE PDB 3 </a:t>
            </a:r>
            <a:r>
              <a:rPr lang="en-ID" sz="3200" dirty="0" err="1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tahun</a:t>
            </a:r>
            <a:r>
              <a:rPr lang="en-ID" sz="3200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</a:t>
            </a:r>
            <a:r>
              <a:rPr lang="en-ID" sz="3200" dirty="0" err="1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terakhir</a:t>
            </a:r>
            <a:endParaRPr lang="en-US" sz="3200" dirty="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472738" y="2117055"/>
          <a:ext cx="9246524" cy="4203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631">
                  <a:extLst>
                    <a:ext uri="{9D8B030D-6E8A-4147-A177-3AD203B41FA5}">
                      <a16:colId xmlns:a16="http://schemas.microsoft.com/office/drawing/2014/main" val="3731654187"/>
                    </a:ext>
                  </a:extLst>
                </a:gridCol>
                <a:gridCol w="2311631">
                  <a:extLst>
                    <a:ext uri="{9D8B030D-6E8A-4147-A177-3AD203B41FA5}">
                      <a16:colId xmlns:a16="http://schemas.microsoft.com/office/drawing/2014/main" val="4070415431"/>
                    </a:ext>
                  </a:extLst>
                </a:gridCol>
                <a:gridCol w="2311631">
                  <a:extLst>
                    <a:ext uri="{9D8B030D-6E8A-4147-A177-3AD203B41FA5}">
                      <a16:colId xmlns:a16="http://schemas.microsoft.com/office/drawing/2014/main" val="2748779930"/>
                    </a:ext>
                  </a:extLst>
                </a:gridCol>
                <a:gridCol w="2311631">
                  <a:extLst>
                    <a:ext uri="{9D8B030D-6E8A-4147-A177-3AD203B41FA5}">
                      <a16:colId xmlns:a16="http://schemas.microsoft.com/office/drawing/2014/main" val="1742186965"/>
                    </a:ext>
                  </a:extLst>
                </a:gridCol>
              </a:tblGrid>
              <a:tr h="600512"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Negara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Tahun 2019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Tahun 2018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Tahun 2017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1182890"/>
                  </a:ext>
                </a:extLst>
              </a:tr>
              <a:tr h="600512"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Indonesia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0.1 %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0.1 %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0.1 %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4852768"/>
                  </a:ext>
                </a:extLst>
              </a:tr>
              <a:tr h="600512"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Thailand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0.8 %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0.6 %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0.6 %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907045"/>
                  </a:ext>
                </a:extLst>
              </a:tr>
              <a:tr h="600512"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Malaysia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1.4 %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1.3 %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1.3 %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2495487"/>
                  </a:ext>
                </a:extLst>
              </a:tr>
              <a:tr h="600512"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India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0.6 %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0.6 %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0.8 %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5594025"/>
                  </a:ext>
                </a:extLst>
              </a:tr>
              <a:tr h="600512"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Singapura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2.2</a:t>
                      </a:r>
                      <a:r>
                        <a:rPr lang="en-ID" sz="2200" b="1" baseline="0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2.2 %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2.2 %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2975049"/>
                  </a:ext>
                </a:extLst>
              </a:tr>
              <a:tr h="600512"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Jepang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3.2 %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3.1</a:t>
                      </a:r>
                      <a:r>
                        <a:rPr lang="en-ID" sz="2200" b="1" baseline="0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2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3.5 %</a:t>
                      </a:r>
                      <a:endParaRPr lang="en-US" sz="22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195872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044033" y="6320636"/>
            <a:ext cx="56752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D" sz="2000"/>
              <a:t>Sumber: Global Innovation Index 2017, 2018 &amp; 2019</a:t>
            </a:r>
            <a:endParaRPr lang="en-US" sz="20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C5F529-1330-47E9-A6D6-A81F791E12F3}"/>
              </a:ext>
            </a:extLst>
          </p:cNvPr>
          <p:cNvSpPr/>
          <p:nvPr/>
        </p:nvSpPr>
        <p:spPr>
          <a:xfrm>
            <a:off x="1090033" y="575818"/>
            <a:ext cx="8910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/>
              <a:t>V. KONSEP INOVASI YANG DIAPRESIASI PASAR</a:t>
            </a:r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42735203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199" y="1025083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ID" sz="3200" dirty="0" err="1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Aplikasi</a:t>
            </a:r>
            <a:r>
              <a:rPr lang="en-ID" sz="3200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paten </a:t>
            </a:r>
            <a:r>
              <a:rPr lang="en-ID" sz="3200" dirty="0" err="1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domestik</a:t>
            </a:r>
            <a:r>
              <a:rPr lang="en-ID" sz="3200" dirty="0">
                <a:latin typeface="Open Sans Condensed" panose="020B0806030504020204" pitchFamily="34" charset="0"/>
                <a:ea typeface="Open Sans Condensed" panose="020B0806030504020204" pitchFamily="34" charset="0"/>
                <a:cs typeface="Open Sans Condensed" panose="020B0806030504020204" pitchFamily="34" charset="0"/>
              </a:rPr>
              <a:t> (2018)</a:t>
            </a:r>
            <a:endParaRPr lang="en-US" sz="3200" dirty="0">
              <a:latin typeface="Open Sans Condensed" panose="020B0806030504020204" pitchFamily="34" charset="0"/>
              <a:ea typeface="Open Sans Condensed" panose="020B0806030504020204" pitchFamily="34" charset="0"/>
              <a:cs typeface="Open Sans Condensed" panose="020B0806030504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2527495"/>
              </p:ext>
            </p:extLst>
          </p:nvPr>
        </p:nvGraphicFramePr>
        <p:xfrm>
          <a:off x="581192" y="1973941"/>
          <a:ext cx="11029615" cy="435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5923">
                  <a:extLst>
                    <a:ext uri="{9D8B030D-6E8A-4147-A177-3AD203B41FA5}">
                      <a16:colId xmlns:a16="http://schemas.microsoft.com/office/drawing/2014/main" val="3731654187"/>
                    </a:ext>
                  </a:extLst>
                </a:gridCol>
                <a:gridCol w="2205923">
                  <a:extLst>
                    <a:ext uri="{9D8B030D-6E8A-4147-A177-3AD203B41FA5}">
                      <a16:colId xmlns:a16="http://schemas.microsoft.com/office/drawing/2014/main" val="4070415431"/>
                    </a:ext>
                  </a:extLst>
                </a:gridCol>
                <a:gridCol w="2205923">
                  <a:extLst>
                    <a:ext uri="{9D8B030D-6E8A-4147-A177-3AD203B41FA5}">
                      <a16:colId xmlns:a16="http://schemas.microsoft.com/office/drawing/2014/main" val="2748779930"/>
                    </a:ext>
                  </a:extLst>
                </a:gridCol>
                <a:gridCol w="2205923">
                  <a:extLst>
                    <a:ext uri="{9D8B030D-6E8A-4147-A177-3AD203B41FA5}">
                      <a16:colId xmlns:a16="http://schemas.microsoft.com/office/drawing/2014/main" val="1742186965"/>
                    </a:ext>
                  </a:extLst>
                </a:gridCol>
                <a:gridCol w="2205923">
                  <a:extLst>
                    <a:ext uri="{9D8B030D-6E8A-4147-A177-3AD203B41FA5}">
                      <a16:colId xmlns:a16="http://schemas.microsoft.com/office/drawing/2014/main" val="2370046769"/>
                    </a:ext>
                  </a:extLst>
                </a:gridCol>
              </a:tblGrid>
              <a:tr h="689694">
                <a:tc>
                  <a:txBody>
                    <a:bodyPr/>
                    <a:lstStyle/>
                    <a:p>
                      <a:pPr algn="ctr"/>
                      <a:r>
                        <a:rPr lang="en-ID" sz="2000" b="1" dirty="0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Negara/</a:t>
                      </a:r>
                      <a:endParaRPr lang="en-US" sz="2000" b="1" dirty="0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Aplikasi per Tahun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Total Penduduk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Total Penduduk</a:t>
                      </a:r>
                      <a:r>
                        <a:rPr lang="en-ID" sz="2000" b="1" baseline="0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 per Aplikasi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 dirty="0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GDP/</a:t>
                      </a:r>
                      <a:r>
                        <a:rPr lang="en-ID" sz="2000" b="1" dirty="0" err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kapita</a:t>
                      </a:r>
                      <a:endParaRPr lang="en-ID" sz="2000" b="1" baseline="0" dirty="0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ID" sz="2000" b="1" baseline="0" dirty="0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 (2018 US$)</a:t>
                      </a:r>
                      <a:endParaRPr lang="en-US" sz="2000" b="1" dirty="0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1182890"/>
                  </a:ext>
                </a:extLst>
              </a:tr>
              <a:tr h="609500"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Indonesia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1451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267.660.000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184466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 dirty="0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3893</a:t>
                      </a:r>
                      <a:endParaRPr lang="en-US" sz="2000" b="1" dirty="0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4852768"/>
                  </a:ext>
                </a:extLst>
              </a:tr>
              <a:tr h="609500"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Thailand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1685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69.430.000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41205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 dirty="0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7274</a:t>
                      </a:r>
                      <a:endParaRPr lang="en-US" sz="2000" b="1" dirty="0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907045"/>
                  </a:ext>
                </a:extLst>
              </a:tr>
              <a:tr h="609500"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Malaysia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2060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31.530.000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15306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11373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2495487"/>
                  </a:ext>
                </a:extLst>
              </a:tr>
              <a:tr h="609500"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India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30036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1.352.620.000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45033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 dirty="0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1995</a:t>
                      </a:r>
                      <a:endParaRPr lang="en-US" sz="2000" b="1" dirty="0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2944547"/>
                  </a:ext>
                </a:extLst>
              </a:tr>
              <a:tr h="609500"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Singapura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7415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5.640.000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761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ID" sz="2000" b="1" dirty="0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4574</a:t>
                      </a:r>
                      <a:endParaRPr lang="en-US" sz="2000" b="1" dirty="0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2975049"/>
                  </a:ext>
                </a:extLst>
              </a:tr>
              <a:tr h="609500"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Jepang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460369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126.530.000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2000" b="1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275</a:t>
                      </a:r>
                      <a:endParaRPr lang="en-US" sz="2000" b="1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ID" sz="2000" b="1" dirty="0">
                          <a:latin typeface="Arial" panose="020B0604020202020204" pitchFamily="34" charset="0"/>
                          <a:ea typeface="Adobe Heiti Std R" panose="020B0400000000000000" pitchFamily="34" charset="-128"/>
                          <a:cs typeface="Arial" panose="020B0604020202020204" pitchFamily="34" charset="0"/>
                        </a:rPr>
                        <a:t>9287</a:t>
                      </a:r>
                      <a:endParaRPr lang="en-US" sz="2000" b="1" dirty="0">
                        <a:latin typeface="Arial" panose="020B0604020202020204" pitchFamily="34" charset="0"/>
                        <a:ea typeface="Adobe Heiti Std R" panose="020B0400000000000000" pitchFamily="34" charset="-128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195872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887453" y="6320636"/>
            <a:ext cx="57233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D" sz="2000"/>
              <a:t>Sumber: </a:t>
            </a:r>
            <a:r>
              <a:rPr lang="en-US" sz="2000"/>
              <a:t>World Intellectual Property Organization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F5618-04B5-4305-BC93-0D163F2452A1}"/>
              </a:ext>
            </a:extLst>
          </p:cNvPr>
          <p:cNvSpPr/>
          <p:nvPr/>
        </p:nvSpPr>
        <p:spPr>
          <a:xfrm>
            <a:off x="1090033" y="575818"/>
            <a:ext cx="8910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/>
              <a:t>V. KONSEP INOVASI YANG DIAPRESIASI PASAR</a:t>
            </a:r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16954982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>
            <a:extLst>
              <a:ext uri="{FF2B5EF4-FFF2-40B4-BE49-F238E27FC236}">
                <a16:creationId xmlns:a16="http://schemas.microsoft.com/office/drawing/2014/main" id="{E50EDD28-C10F-44D7-8683-7B93AE650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82888" y="784225"/>
            <a:ext cx="7397750" cy="12192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en-US" sz="3200" b="1">
                <a:latin typeface="Comic Sans MS" panose="030F0702030302020204" pitchFamily="66" charset="0"/>
              </a:rPr>
              <a:t>R &amp; D itu besar biayanya Mahal !</a:t>
            </a:r>
          </a:p>
        </p:txBody>
      </p:sp>
      <p:sp>
        <p:nvSpPr>
          <p:cNvPr id="420867" name="Rectangle 3">
            <a:extLst>
              <a:ext uri="{FF2B5EF4-FFF2-40B4-BE49-F238E27FC236}">
                <a16:creationId xmlns:a16="http://schemas.microsoft.com/office/drawing/2014/main" id="{67AC76D3-601D-4921-BDCF-3DF9A683E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1238" y="2281239"/>
            <a:ext cx="7772400" cy="4454525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"/>
            </a:pPr>
            <a:r>
              <a:rPr lang="en-US" altLang="en-US" sz="2400">
                <a:solidFill>
                  <a:schemeClr val="tx2"/>
                </a:solidFill>
                <a:latin typeface="Comic Sans MS" panose="030F0702030302020204" pitchFamily="66" charset="0"/>
              </a:rPr>
              <a:t>Perusahaan-perusahaan di negara-negara Industri maju, merupakan Company based on research product.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"/>
            </a:pPr>
            <a:r>
              <a:rPr lang="en-US" altLang="en-US" sz="2400">
                <a:solidFill>
                  <a:schemeClr val="tx2"/>
                </a:solidFill>
                <a:latin typeface="Comic Sans MS" panose="030F0702030302020204" pitchFamily="66" charset="0"/>
              </a:rPr>
              <a:t>R &amp; D bagi mereka sudah merupakan darah yang mengalir dalam tubuh perusahaan, diperlukan untuk pertumbuhan dan memperbaharui produknya.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"/>
            </a:pPr>
            <a:r>
              <a:rPr lang="en-US" altLang="en-US" sz="2400">
                <a:solidFill>
                  <a:schemeClr val="tx2"/>
                </a:solidFill>
                <a:latin typeface="Comic Sans MS" panose="030F0702030302020204" pitchFamily="66" charset="0"/>
              </a:rPr>
              <a:t>R &amp; D dan patent menjamin pertumbuhan ekonomi dari suatu negara Industri dan Dominasi dari suatu perusahaan atau negara terhadap negara lain.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14F40C-8253-4192-ADE9-565C5DFEF5A8}"/>
              </a:ext>
            </a:extLst>
          </p:cNvPr>
          <p:cNvSpPr/>
          <p:nvPr/>
        </p:nvSpPr>
        <p:spPr>
          <a:xfrm>
            <a:off x="1388207" y="277644"/>
            <a:ext cx="89101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/>
              <a:t>V. KONSEP INOVASI YANG DIAPRESIASI PASAR</a:t>
            </a:r>
            <a:endParaRPr lang="en-ID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0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20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20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0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66" grpId="0"/>
      <p:bldP spid="420867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6"/>
          <p:cNvSpPr txBox="1">
            <a:spLocks noGrp="1"/>
          </p:cNvSpPr>
          <p:nvPr>
            <p:ph type="title"/>
          </p:nvPr>
        </p:nvSpPr>
        <p:spPr>
          <a:xfrm>
            <a:off x="908600" y="1802275"/>
            <a:ext cx="9639600" cy="1236355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0" dirty="0">
                <a:solidFill>
                  <a:schemeClr val="bg1">
                    <a:lumMod val="75000"/>
                  </a:schemeClr>
                </a:solidFill>
              </a:rPr>
              <a:t>06 </a:t>
            </a:r>
            <a:r>
              <a:rPr lang="en-US" sz="4000" dirty="0">
                <a:solidFill>
                  <a:schemeClr val="tx1"/>
                </a:solidFill>
              </a:rPr>
              <a:t>– </a:t>
            </a:r>
            <a:r>
              <a:rPr lang="en-US" sz="4000" b="1" dirty="0"/>
              <a:t>LINK &amp; MATCH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321" name="Google Shape;321;p36"/>
          <p:cNvSpPr txBox="1">
            <a:spLocks noGrp="1"/>
          </p:cNvSpPr>
          <p:nvPr>
            <p:ph type="sldNum" idx="4294967295"/>
          </p:nvPr>
        </p:nvSpPr>
        <p:spPr>
          <a:xfrm>
            <a:off x="8778241" y="6377940"/>
            <a:ext cx="2804000" cy="342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en-US"/>
              <a:pPr>
                <a:buClr>
                  <a:srgbClr val="000000"/>
                </a:buClr>
              </a:pPr>
              <a:t>84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18512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D21B-99CD-41EF-99B7-5E528ED0A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05E64C-2597-4AE8-BFB8-939AA712E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73" y="1787089"/>
            <a:ext cx="1365436" cy="102407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8B30E4-42B6-48B9-98B9-A983C83BDBE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19" y="2985376"/>
            <a:ext cx="1365436" cy="1024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877075-9C43-4937-B760-8567A41FF5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19" y="4176935"/>
            <a:ext cx="1365435" cy="102407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854235DC-FA55-49D8-AD82-4C4F53240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515" y="1787089"/>
            <a:ext cx="1118224" cy="111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7DBF5D9-2BA6-4D2B-98EB-FB7AD430E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3371" y="2905313"/>
            <a:ext cx="881755" cy="132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G:\Data Oktober 2014\Seminar\Seminar 2015\IAPPI\USA Trip\Foto\29 April 2015 Orlando\IMG_0381.JPG">
            <a:extLst>
              <a:ext uri="{FF2B5EF4-FFF2-40B4-BE49-F238E27FC236}">
                <a16:creationId xmlns:a16="http://schemas.microsoft.com/office/drawing/2014/main" id="{3EC775CA-62DA-4E8D-B536-B89A5CF31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8427" y="0"/>
            <a:ext cx="1565088" cy="1512034"/>
          </a:xfrm>
          <a:prstGeom prst="rect">
            <a:avLst/>
          </a:prstGeom>
          <a:noFill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8CCDA48-3807-40A7-B365-78695ABA9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4382" y="26293"/>
            <a:ext cx="1991656" cy="1487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 descr="C:\Users\CONCEDO EVGS IDE\Documents\Seminar 2015\IAPPI\USA Trip\PCI\Plant Certification\PCI Cooperation.jpg">
            <a:extLst>
              <a:ext uri="{FF2B5EF4-FFF2-40B4-BE49-F238E27FC236}">
                <a16:creationId xmlns:a16="http://schemas.microsoft.com/office/drawing/2014/main" id="{CAD00BD8-F0FE-40E7-8403-4A1EF6DDA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99776" y="2133395"/>
            <a:ext cx="2338533" cy="1540804"/>
          </a:xfrm>
          <a:prstGeom prst="rect">
            <a:avLst/>
          </a:prstGeom>
          <a:noFill/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A5171AA6-5F6C-427C-84C0-C2240084E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307" y="1474908"/>
            <a:ext cx="3543038" cy="73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 descr="C:\Users\CONCEDO EVGS IDE\Documents\Seminar 2015\IAPPI\USA Trip\PCI\Plant Certification\PCI Cooperation.jpg">
            <a:extLst>
              <a:ext uri="{FF2B5EF4-FFF2-40B4-BE49-F238E27FC236}">
                <a16:creationId xmlns:a16="http://schemas.microsoft.com/office/drawing/2014/main" id="{D8A9604D-EF0D-4798-AD4C-852B7AC0C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6220" y="4330134"/>
            <a:ext cx="1069981" cy="870878"/>
          </a:xfrm>
          <a:prstGeom prst="rect">
            <a:avLst/>
          </a:prstGeom>
          <a:noFill/>
        </p:spPr>
      </p:pic>
      <p:pic>
        <p:nvPicPr>
          <p:cNvPr id="20" name="Picture 2" descr="C:\Users\CONCEDO EVGS IDE\Documents\Seminar 2015\IAPPI\USA Trip\PCI\Plant Certification\PCI Cooperation.jpg">
            <a:extLst>
              <a:ext uri="{FF2B5EF4-FFF2-40B4-BE49-F238E27FC236}">
                <a16:creationId xmlns:a16="http://schemas.microsoft.com/office/drawing/2014/main" id="{C65980CC-B5FD-45FB-92DD-85139C494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7665" y="5566255"/>
            <a:ext cx="1434597" cy="926620"/>
          </a:xfrm>
          <a:prstGeom prst="rect">
            <a:avLst/>
          </a:prstGeom>
          <a:noFill/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2E59504F-8290-45A0-BE0C-BD0CD1FD2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2561" y="5566255"/>
            <a:ext cx="1351347" cy="89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D6373B41-E5FA-4A66-9C05-8607F5EC3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2308" y="5553796"/>
            <a:ext cx="1415204" cy="93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D4D0856F-E3E2-4C6D-84FC-1CE683377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0506" y="5566255"/>
            <a:ext cx="1415195" cy="939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92EEED-025C-4EF0-BFA4-60D91F7AC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3859" y="3713625"/>
            <a:ext cx="1395184" cy="926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9" descr="http://d.ibtimes.co.uk/en/full/1408849/apple-campus-2-drone-video.png">
            <a:extLst>
              <a:ext uri="{FF2B5EF4-FFF2-40B4-BE49-F238E27FC236}">
                <a16:creationId xmlns:a16="http://schemas.microsoft.com/office/drawing/2014/main" id="{312005CA-B659-448A-AC16-8F15217D3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2337" y="3712415"/>
            <a:ext cx="1622926" cy="896667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D4AB54-71CA-401E-8B07-8F67E15390B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354" y="40146"/>
            <a:ext cx="1913145" cy="1434859"/>
          </a:xfrm>
          <a:prstGeom prst="rect">
            <a:avLst/>
          </a:prstGeom>
        </p:spPr>
      </p:pic>
      <p:pic>
        <p:nvPicPr>
          <p:cNvPr id="2050" name="Picture 2" descr="Image result for Departemen Pertahanan Amerika Serikat">
            <a:extLst>
              <a:ext uri="{FF2B5EF4-FFF2-40B4-BE49-F238E27FC236}">
                <a16:creationId xmlns:a16="http://schemas.microsoft.com/office/drawing/2014/main" id="{234C8488-21B7-4A75-8643-DBEF6F55E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379" y="40146"/>
            <a:ext cx="2273855" cy="143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E461B-7A2D-4739-A1D2-B72ADC67B33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986" y="2639894"/>
            <a:ext cx="1679109" cy="1119406"/>
          </a:xfrm>
          <a:prstGeom prst="rect">
            <a:avLst/>
          </a:prstGeom>
        </p:spPr>
      </p:pic>
      <p:pic>
        <p:nvPicPr>
          <p:cNvPr id="2052" name="Picture 4" descr="Image result for bom atom hiroshima nagasaki">
            <a:extLst>
              <a:ext uri="{FF2B5EF4-FFF2-40B4-BE49-F238E27FC236}">
                <a16:creationId xmlns:a16="http://schemas.microsoft.com/office/drawing/2014/main" id="{334607DA-C8B4-4CB8-9E4F-81D00E36E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625" y="2618360"/>
            <a:ext cx="1055929" cy="12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Apollo 9">
            <a:extLst>
              <a:ext uri="{FF2B5EF4-FFF2-40B4-BE49-F238E27FC236}">
                <a16:creationId xmlns:a16="http://schemas.microsoft.com/office/drawing/2014/main" id="{CDF51DAC-A221-474B-9477-729FC4445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1217" y="2634635"/>
            <a:ext cx="2062360" cy="115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3d printing housing mars">
            <a:extLst>
              <a:ext uri="{FF2B5EF4-FFF2-40B4-BE49-F238E27FC236}">
                <a16:creationId xmlns:a16="http://schemas.microsoft.com/office/drawing/2014/main" id="{FE030E08-4A4C-4456-B851-6A2963E83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7379" y="4160748"/>
            <a:ext cx="1395184" cy="92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id="{8AC749A5-7C75-4268-87EA-CDDD97E0B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2108" y="4148123"/>
            <a:ext cx="1629917" cy="87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3d printing housing mars">
            <a:extLst>
              <a:ext uri="{FF2B5EF4-FFF2-40B4-BE49-F238E27FC236}">
                <a16:creationId xmlns:a16="http://schemas.microsoft.com/office/drawing/2014/main" id="{A775246C-203F-4EEB-880F-BBFFEF379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1018" y="4096867"/>
            <a:ext cx="1682590" cy="94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581E4C3-515D-4120-AC4D-B876BAA29220}"/>
              </a:ext>
            </a:extLst>
          </p:cNvPr>
          <p:cNvCxnSpPr/>
          <p:nvPr/>
        </p:nvCxnSpPr>
        <p:spPr>
          <a:xfrm>
            <a:off x="6061495" y="5101741"/>
            <a:ext cx="0" cy="625312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AD652D0-40F2-4E27-8949-7D9889153121}"/>
              </a:ext>
            </a:extLst>
          </p:cNvPr>
          <p:cNvCxnSpPr/>
          <p:nvPr/>
        </p:nvCxnSpPr>
        <p:spPr>
          <a:xfrm>
            <a:off x="6058619" y="1990974"/>
            <a:ext cx="0" cy="625312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2C9CC60-8698-4077-8EFD-8085A9DD0240}"/>
              </a:ext>
            </a:extLst>
          </p:cNvPr>
          <p:cNvCxnSpPr>
            <a:cxnSpLocks/>
          </p:cNvCxnSpPr>
          <p:nvPr/>
        </p:nvCxnSpPr>
        <p:spPr>
          <a:xfrm flipH="1">
            <a:off x="2946635" y="3966504"/>
            <a:ext cx="619792" cy="19385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BD4A07A-B44E-4572-858B-026C477F2BCA}"/>
              </a:ext>
            </a:extLst>
          </p:cNvPr>
          <p:cNvCxnSpPr>
            <a:cxnSpLocks/>
          </p:cNvCxnSpPr>
          <p:nvPr/>
        </p:nvCxnSpPr>
        <p:spPr>
          <a:xfrm flipH="1">
            <a:off x="8511983" y="4001353"/>
            <a:ext cx="619792" cy="19385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" name="TextBox 2048">
            <a:extLst>
              <a:ext uri="{FF2B5EF4-FFF2-40B4-BE49-F238E27FC236}">
                <a16:creationId xmlns:a16="http://schemas.microsoft.com/office/drawing/2014/main" id="{EE1AB7A0-8910-4614-B2F2-1E46EEF6D047}"/>
              </a:ext>
            </a:extLst>
          </p:cNvPr>
          <p:cNvSpPr txBox="1"/>
          <p:nvPr/>
        </p:nvSpPr>
        <p:spPr>
          <a:xfrm>
            <a:off x="9431550" y="4732409"/>
            <a:ext cx="238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Industri</a:t>
            </a:r>
            <a:r>
              <a:rPr lang="en-US" dirty="0"/>
              <a:t> </a:t>
            </a:r>
            <a:r>
              <a:rPr lang="en-US" dirty="0" err="1"/>
              <a:t>rantai</a:t>
            </a:r>
            <a:r>
              <a:rPr lang="en-US" dirty="0"/>
              <a:t> </a:t>
            </a:r>
            <a:r>
              <a:rPr lang="en-US" dirty="0" err="1"/>
              <a:t>pasok</a:t>
            </a:r>
            <a:r>
              <a:rPr lang="en-US" dirty="0"/>
              <a:t> dan </a:t>
            </a:r>
            <a:r>
              <a:rPr lang="en-US" dirty="0" err="1"/>
              <a:t>Asosiasinya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8FB26FE-1C8D-4C29-8FF6-F2F081F25F2F}"/>
              </a:ext>
            </a:extLst>
          </p:cNvPr>
          <p:cNvSpPr txBox="1"/>
          <p:nvPr/>
        </p:nvSpPr>
        <p:spPr>
          <a:xfrm>
            <a:off x="10832296" y="602941"/>
            <a:ext cx="1332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Pemerintah</a:t>
            </a:r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7145425-94E2-4587-B2EF-0BBC0EE34C68}"/>
              </a:ext>
            </a:extLst>
          </p:cNvPr>
          <p:cNvSpPr txBox="1"/>
          <p:nvPr/>
        </p:nvSpPr>
        <p:spPr>
          <a:xfrm>
            <a:off x="3865844" y="6495724"/>
            <a:ext cx="472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Penyedia</a:t>
            </a:r>
            <a:r>
              <a:rPr lang="en-US" dirty="0"/>
              <a:t> </a:t>
            </a:r>
            <a:r>
              <a:rPr lang="en-US" dirty="0" err="1"/>
              <a:t>jasa</a:t>
            </a:r>
            <a:r>
              <a:rPr lang="en-US" dirty="0"/>
              <a:t> dan </a:t>
            </a:r>
            <a:r>
              <a:rPr lang="en-US" dirty="0" err="1"/>
              <a:t>asosiasinya</a:t>
            </a:r>
            <a:r>
              <a:rPr lang="en-US" dirty="0"/>
              <a:t> dan </a:t>
            </a:r>
            <a:r>
              <a:rPr lang="en-US" dirty="0" err="1"/>
              <a:t>yayasan</a:t>
            </a:r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FBEEB5-CC02-4EE9-BC02-C94B154D4E16}"/>
              </a:ext>
            </a:extLst>
          </p:cNvPr>
          <p:cNvSpPr txBox="1"/>
          <p:nvPr/>
        </p:nvSpPr>
        <p:spPr>
          <a:xfrm>
            <a:off x="935888" y="5277098"/>
            <a:ext cx="185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Perguruan</a:t>
            </a:r>
            <a:r>
              <a:rPr lang="en-US" dirty="0"/>
              <a:t> Tinggi</a:t>
            </a:r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9C17F7E-73D9-4893-BD66-3E33428CD3FF}"/>
              </a:ext>
            </a:extLst>
          </p:cNvPr>
          <p:cNvSpPr txBox="1"/>
          <p:nvPr/>
        </p:nvSpPr>
        <p:spPr>
          <a:xfrm>
            <a:off x="3644280" y="3737624"/>
            <a:ext cx="139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Infrastruktur</a:t>
            </a:r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92F1649-347B-4320-9499-447BA0E41062}"/>
              </a:ext>
            </a:extLst>
          </p:cNvPr>
          <p:cNvSpPr txBox="1"/>
          <p:nvPr/>
        </p:nvSpPr>
        <p:spPr>
          <a:xfrm>
            <a:off x="5412354" y="3767110"/>
            <a:ext cx="139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Bom Atom</a:t>
            </a:r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070E0FF-BFED-458A-8F9E-4902959BC6D4}"/>
              </a:ext>
            </a:extLst>
          </p:cNvPr>
          <p:cNvSpPr txBox="1"/>
          <p:nvPr/>
        </p:nvSpPr>
        <p:spPr>
          <a:xfrm>
            <a:off x="7073111" y="3733626"/>
            <a:ext cx="139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Appolo</a:t>
            </a:r>
            <a:r>
              <a:rPr lang="en-US" dirty="0"/>
              <a:t> 9</a:t>
            </a:r>
            <a:endParaRPr lang="en-GB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B1ACBB-22B5-4161-9543-C24C7D7A00FE}"/>
              </a:ext>
            </a:extLst>
          </p:cNvPr>
          <p:cNvSpPr txBox="1"/>
          <p:nvPr/>
        </p:nvSpPr>
        <p:spPr>
          <a:xfrm>
            <a:off x="4485130" y="5065911"/>
            <a:ext cx="139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D Printing</a:t>
            </a:r>
            <a:endParaRPr lang="en-GB" dirty="0"/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49155102-B0D9-4BD5-8DCA-E8C20F8D173D}"/>
              </a:ext>
            </a:extLst>
          </p:cNvPr>
          <p:cNvSpPr txBox="1"/>
          <p:nvPr/>
        </p:nvSpPr>
        <p:spPr>
          <a:xfrm>
            <a:off x="9431550" y="5566255"/>
            <a:ext cx="2327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 Pilar </a:t>
            </a:r>
            <a:r>
              <a:rPr lang="en-US" sz="2800" dirty="0" err="1"/>
              <a:t>Rantai</a:t>
            </a:r>
            <a:r>
              <a:rPr lang="en-US" sz="2800" dirty="0"/>
              <a:t> </a:t>
            </a:r>
            <a:r>
              <a:rPr lang="en-US" sz="2800" dirty="0" err="1"/>
              <a:t>Pasok</a:t>
            </a:r>
            <a:r>
              <a:rPr lang="en-US" sz="2800" dirty="0"/>
              <a:t> </a:t>
            </a:r>
            <a:r>
              <a:rPr lang="en-US" sz="2800" dirty="0" err="1"/>
              <a:t>Inovatif</a:t>
            </a:r>
            <a:endParaRPr lang="en-GB" sz="2800" dirty="0"/>
          </a:p>
        </p:txBody>
      </p:sp>
      <p:pic>
        <p:nvPicPr>
          <p:cNvPr id="53" name="Picture 2" descr="G:\Data Oktober 2014\Seminar\Seminar 2015\IAPPI\USA Trip\Foto\2 Mei 2015 New York\IMG_1401.JPG">
            <a:extLst>
              <a:ext uri="{FF2B5EF4-FFF2-40B4-BE49-F238E27FC236}">
                <a16:creationId xmlns:a16="http://schemas.microsoft.com/office/drawing/2014/main" id="{09C29BC0-8319-4F94-B101-067636F9D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6432" y="79414"/>
            <a:ext cx="1292968" cy="129296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99E6D9-4E46-4581-BEB4-77487FC41A66}"/>
              </a:ext>
            </a:extLst>
          </p:cNvPr>
          <p:cNvSpPr txBox="1"/>
          <p:nvPr/>
        </p:nvSpPr>
        <p:spPr>
          <a:xfrm>
            <a:off x="106864" y="5725569"/>
            <a:ext cx="3009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Negara </a:t>
            </a:r>
            <a:r>
              <a:rPr lang="en-US" dirty="0" err="1"/>
              <a:t>Maju</a:t>
            </a:r>
            <a:r>
              <a:rPr lang="en-US" dirty="0"/>
              <a:t> – 5D</a:t>
            </a:r>
          </a:p>
          <a:p>
            <a:r>
              <a:rPr lang="en-US" dirty="0"/>
              <a:t>Indonesia </a:t>
            </a:r>
            <a:r>
              <a:rPr lang="en-US" dirty="0" err="1"/>
              <a:t>masih</a:t>
            </a:r>
            <a:r>
              <a:rPr lang="en-US" dirty="0"/>
              <a:t> 3 D (</a:t>
            </a:r>
            <a:r>
              <a:rPr lang="en-US" dirty="0" err="1"/>
              <a:t>Tridharma</a:t>
            </a:r>
            <a:r>
              <a:rPr lang="en-US" dirty="0"/>
              <a:t> </a:t>
            </a:r>
            <a:r>
              <a:rPr lang="en-US" dirty="0" err="1"/>
              <a:t>Perguruan</a:t>
            </a:r>
            <a:r>
              <a:rPr lang="en-US" dirty="0"/>
              <a:t> Tinggi)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917300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558E-5DD4-46B2-A607-C61AC1D9C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550" y="177496"/>
            <a:ext cx="11661490" cy="633906"/>
          </a:xfrm>
        </p:spPr>
        <p:txBody>
          <a:bodyPr>
            <a:normAutofit/>
          </a:bodyPr>
          <a:lstStyle/>
          <a:p>
            <a:r>
              <a:rPr lang="en-US" sz="2800" dirty="0"/>
              <a:t>VI. Link &amp; Match IAPPI &amp; AP3Ipembekalan dan </a:t>
            </a:r>
            <a:r>
              <a:rPr lang="en-US" sz="2800" dirty="0" err="1"/>
              <a:t>sertifikasi</a:t>
            </a:r>
            <a:r>
              <a:rPr lang="en-US" sz="2800" dirty="0"/>
              <a:t> SDM </a:t>
            </a:r>
            <a:r>
              <a:rPr lang="en-US" sz="2800" dirty="0" err="1"/>
              <a:t>Bidang</a:t>
            </a:r>
            <a:r>
              <a:rPr lang="en-US" sz="2800" dirty="0"/>
              <a:t> </a:t>
            </a:r>
            <a:r>
              <a:rPr lang="en-US" sz="2800" dirty="0" err="1"/>
              <a:t>Vokasional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369DA6-3278-43FF-A0D2-5AD751C57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65" y="822546"/>
            <a:ext cx="3027869" cy="4021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68C011-B4D5-4436-BE26-1FDFF99641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734" y="822545"/>
            <a:ext cx="4431532" cy="6053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B63F7E-1EA8-406B-B8F9-133227E66E8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0444" y="927640"/>
            <a:ext cx="4693218" cy="56397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3F51CC-0C8D-434E-A79F-EE3F35873433}"/>
              </a:ext>
            </a:extLst>
          </p:cNvPr>
          <p:cNvSpPr txBox="1"/>
          <p:nvPr/>
        </p:nvSpPr>
        <p:spPr>
          <a:xfrm>
            <a:off x="180793" y="4844452"/>
            <a:ext cx="34908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Pendidikan </a:t>
            </a:r>
            <a:r>
              <a:rPr lang="en-US" dirty="0" err="1"/>
              <a:t>Sarjana</a:t>
            </a:r>
            <a:r>
              <a:rPr lang="en-US" dirty="0"/>
              <a:t> Strata 1</a:t>
            </a:r>
          </a:p>
          <a:p>
            <a:pPr marL="285750" indent="-285750">
              <a:buFontTx/>
              <a:buChar char="-"/>
            </a:pPr>
            <a:r>
              <a:rPr lang="en-US" dirty="0"/>
              <a:t>120 </a:t>
            </a:r>
            <a:r>
              <a:rPr lang="en-US" dirty="0" err="1"/>
              <a:t>kredit</a:t>
            </a:r>
            <a:r>
              <a:rPr lang="en-US" dirty="0"/>
              <a:t> </a:t>
            </a:r>
            <a:r>
              <a:rPr lang="en-US" dirty="0" err="1"/>
              <a:t>akademik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24 </a:t>
            </a:r>
            <a:r>
              <a:rPr lang="en-US" dirty="0" err="1"/>
              <a:t>kredit</a:t>
            </a:r>
            <a:r>
              <a:rPr lang="en-US" dirty="0"/>
              <a:t> Pendidikan </a:t>
            </a:r>
            <a:r>
              <a:rPr lang="en-US" dirty="0" err="1"/>
              <a:t>keprofesian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magang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Begitu</a:t>
            </a:r>
            <a:r>
              <a:rPr lang="en-US" dirty="0"/>
              <a:t> lulus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uji </a:t>
            </a:r>
            <a:r>
              <a:rPr lang="en-US" dirty="0" err="1"/>
              <a:t>kompetensi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mendapatkan</a:t>
            </a:r>
            <a:r>
              <a:rPr lang="en-US" dirty="0"/>
              <a:t> </a:t>
            </a:r>
            <a:r>
              <a:rPr lang="en-US" dirty="0" err="1"/>
              <a:t>sertifikat</a:t>
            </a:r>
            <a:r>
              <a:rPr lang="en-US" dirty="0"/>
              <a:t> </a:t>
            </a:r>
            <a:r>
              <a:rPr lang="en-US" dirty="0" err="1"/>
              <a:t>keahlian</a:t>
            </a:r>
            <a:r>
              <a:rPr lang="en-US" dirty="0"/>
              <a:t> (SKA)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55451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01DE4-B1B3-4C8B-A280-3D0C6F4014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2040" y="323162"/>
            <a:ext cx="10058400" cy="809625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II. Link &amp; Match IAPPI &amp; AP3Ipembekalan dan </a:t>
            </a:r>
            <a:r>
              <a:rPr lang="en-US" sz="2400" dirty="0" err="1"/>
              <a:t>sertifikasi</a:t>
            </a:r>
            <a:r>
              <a:rPr lang="en-US" sz="2400" dirty="0"/>
              <a:t> SDM </a:t>
            </a:r>
            <a:r>
              <a:rPr lang="en-US" sz="2400" dirty="0" err="1"/>
              <a:t>Bidang</a:t>
            </a:r>
            <a:r>
              <a:rPr lang="en-US" sz="2400" dirty="0"/>
              <a:t> </a:t>
            </a:r>
            <a:r>
              <a:rPr lang="en-US" sz="2400" dirty="0" err="1"/>
              <a:t>Vokasional</a:t>
            </a:r>
            <a:endParaRPr lang="en-ID" sz="2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9B36EA-70AF-4145-8C44-EF790AAA17D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240" y="1721921"/>
            <a:ext cx="2916237" cy="4022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E1FD66-040C-42AB-AF42-DDE238EDD3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4" r="4664"/>
          <a:stretch/>
        </p:blipFill>
        <p:spPr>
          <a:xfrm>
            <a:off x="97227" y="1875438"/>
            <a:ext cx="3150591" cy="4375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20D6EF-2B8A-4CD4-A29C-CB4FDAD398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0641" y="1878087"/>
            <a:ext cx="3154306" cy="2063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5BA63-E2C5-46A0-8B83-60F0B0D404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477" y="1878087"/>
            <a:ext cx="3056400" cy="2467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1F4B73-96CB-40F0-A640-68D6DE077180}"/>
              </a:ext>
            </a:extLst>
          </p:cNvPr>
          <p:cNvSpPr txBox="1"/>
          <p:nvPr/>
        </p:nvSpPr>
        <p:spPr>
          <a:xfrm>
            <a:off x="97227" y="1428023"/>
            <a:ext cx="461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Program Link &amp; Match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dilakukan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904373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01DE4-B1B3-4C8B-A280-3D0C6F40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898455"/>
            <a:ext cx="10058400" cy="75440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VI. Link &amp; Match IAPPI &amp; AP3Ipembekalan dan </a:t>
            </a:r>
            <a:r>
              <a:rPr lang="en-US" sz="2400" dirty="0" err="1"/>
              <a:t>sertifikasi</a:t>
            </a:r>
            <a:r>
              <a:rPr lang="en-US" sz="2400" dirty="0"/>
              <a:t> SDM </a:t>
            </a:r>
            <a:r>
              <a:rPr lang="en-US" sz="2400" dirty="0" err="1"/>
              <a:t>Bidang</a:t>
            </a:r>
            <a:r>
              <a:rPr lang="en-US" sz="2400" dirty="0"/>
              <a:t> </a:t>
            </a:r>
            <a:r>
              <a:rPr lang="en-US" sz="2400" dirty="0" err="1"/>
              <a:t>Vokasional</a:t>
            </a:r>
            <a:endParaRPr lang="en-ID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30D2D-CF33-4DB4-B946-3227809A9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908909"/>
            <a:ext cx="10515600" cy="35777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Link &amp; Match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depan</a:t>
            </a:r>
            <a:r>
              <a:rPr lang="en-US" dirty="0"/>
              <a:t> : </a:t>
            </a:r>
            <a:r>
              <a:rPr lang="en-US" dirty="0" err="1"/>
              <a:t>Kampus</a:t>
            </a:r>
            <a:r>
              <a:rPr lang="en-US" dirty="0"/>
              <a:t> Merdeka &amp; Pendidikan </a:t>
            </a:r>
            <a:r>
              <a:rPr lang="en-US" dirty="0" err="1"/>
              <a:t>Vokasi</a:t>
            </a:r>
            <a:endParaRPr lang="en-US" dirty="0"/>
          </a:p>
          <a:p>
            <a:pPr marL="0" indent="0">
              <a:buNone/>
            </a:pP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FCCA4A-4581-45C6-9271-114B31FF84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450" y="2266682"/>
            <a:ext cx="7666420" cy="33695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4BF13C-424B-4627-86B0-247BFDF689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308" y="1873968"/>
            <a:ext cx="3067462" cy="42783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68248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61772" y="5280659"/>
            <a:ext cx="10863580" cy="1469390"/>
          </a:xfrm>
          <a:custGeom>
            <a:avLst/>
            <a:gdLst/>
            <a:ahLst/>
            <a:cxnLst/>
            <a:rect l="l" t="t" r="r" b="b"/>
            <a:pathLst>
              <a:path w="10863580" h="1469390">
                <a:moveTo>
                  <a:pt x="0" y="244855"/>
                </a:moveTo>
                <a:lnTo>
                  <a:pt x="4974" y="195501"/>
                </a:lnTo>
                <a:lnTo>
                  <a:pt x="19242" y="149536"/>
                </a:lnTo>
                <a:lnTo>
                  <a:pt x="41817" y="107943"/>
                </a:lnTo>
                <a:lnTo>
                  <a:pt x="71716" y="71707"/>
                </a:lnTo>
                <a:lnTo>
                  <a:pt x="107954" y="41811"/>
                </a:lnTo>
                <a:lnTo>
                  <a:pt x="149547" y="19238"/>
                </a:lnTo>
                <a:lnTo>
                  <a:pt x="195509" y="4973"/>
                </a:lnTo>
                <a:lnTo>
                  <a:pt x="244856" y="0"/>
                </a:lnTo>
                <a:lnTo>
                  <a:pt x="10618216" y="0"/>
                </a:lnTo>
                <a:lnTo>
                  <a:pt x="10667570" y="4973"/>
                </a:lnTo>
                <a:lnTo>
                  <a:pt x="10713535" y="19238"/>
                </a:lnTo>
                <a:lnTo>
                  <a:pt x="10755128" y="41811"/>
                </a:lnTo>
                <a:lnTo>
                  <a:pt x="10791364" y="71707"/>
                </a:lnTo>
                <a:lnTo>
                  <a:pt x="10821260" y="107943"/>
                </a:lnTo>
                <a:lnTo>
                  <a:pt x="10843833" y="149536"/>
                </a:lnTo>
                <a:lnTo>
                  <a:pt x="10858098" y="195501"/>
                </a:lnTo>
                <a:lnTo>
                  <a:pt x="10863072" y="244855"/>
                </a:lnTo>
                <a:lnTo>
                  <a:pt x="10863072" y="1224280"/>
                </a:lnTo>
                <a:lnTo>
                  <a:pt x="10858098" y="1273626"/>
                </a:lnTo>
                <a:lnTo>
                  <a:pt x="10843833" y="1319588"/>
                </a:lnTo>
                <a:lnTo>
                  <a:pt x="10821260" y="1361181"/>
                </a:lnTo>
                <a:lnTo>
                  <a:pt x="10791364" y="1397419"/>
                </a:lnTo>
                <a:lnTo>
                  <a:pt x="10755128" y="1427318"/>
                </a:lnTo>
                <a:lnTo>
                  <a:pt x="10713535" y="1449893"/>
                </a:lnTo>
                <a:lnTo>
                  <a:pt x="10667570" y="1464161"/>
                </a:lnTo>
                <a:lnTo>
                  <a:pt x="10618216" y="1469136"/>
                </a:lnTo>
                <a:lnTo>
                  <a:pt x="244856" y="1469136"/>
                </a:lnTo>
                <a:lnTo>
                  <a:pt x="195509" y="1464161"/>
                </a:lnTo>
                <a:lnTo>
                  <a:pt x="149547" y="1449893"/>
                </a:lnTo>
                <a:lnTo>
                  <a:pt x="107954" y="1427318"/>
                </a:lnTo>
                <a:lnTo>
                  <a:pt x="71716" y="1397419"/>
                </a:lnTo>
                <a:lnTo>
                  <a:pt x="41817" y="1361181"/>
                </a:lnTo>
                <a:lnTo>
                  <a:pt x="19242" y="1319588"/>
                </a:lnTo>
                <a:lnTo>
                  <a:pt x="4974" y="1273626"/>
                </a:lnTo>
                <a:lnTo>
                  <a:pt x="0" y="1224280"/>
                </a:lnTo>
                <a:lnTo>
                  <a:pt x="0" y="244855"/>
                </a:lnTo>
                <a:close/>
              </a:path>
            </a:pathLst>
          </a:custGeom>
          <a:solidFill>
            <a:srgbClr val="FFC000"/>
          </a:solidFill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pPr algn="r"/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66800" y="5334000"/>
            <a:ext cx="895477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b="1" spc="-190" dirty="0">
                <a:solidFill>
                  <a:srgbClr val="C00000"/>
                </a:solidFill>
                <a:latin typeface="Gill Sans MT Condensed" pitchFamily="34" charset="0"/>
                <a:cs typeface="Arial"/>
              </a:rPr>
              <a:t>C. </a:t>
            </a:r>
            <a:r>
              <a:rPr lang="en-US" sz="2400" b="1" spc="-250" dirty="0">
                <a:solidFill>
                  <a:srgbClr val="C00000"/>
                </a:solidFill>
                <a:latin typeface="Gill Sans MT Condensed" pitchFamily="34" charset="0"/>
                <a:cs typeface="Arial"/>
              </a:rPr>
              <a:t>SKEMA </a:t>
            </a:r>
            <a:r>
              <a:rPr sz="2400" b="1" spc="-200" dirty="0">
                <a:solidFill>
                  <a:srgbClr val="C00000"/>
                </a:solidFill>
                <a:latin typeface="Gill Sans MT Condensed" pitchFamily="34" charset="0"/>
                <a:cs typeface="Arial"/>
              </a:rPr>
              <a:t>PENELITIAN</a:t>
            </a:r>
            <a:r>
              <a:rPr sz="2400" b="1" spc="-105" dirty="0">
                <a:solidFill>
                  <a:srgbClr val="C00000"/>
                </a:solidFill>
                <a:latin typeface="Gill Sans MT Condensed" pitchFamily="34" charset="0"/>
                <a:cs typeface="Arial"/>
              </a:rPr>
              <a:t> </a:t>
            </a:r>
            <a:r>
              <a:rPr sz="2400" b="1" spc="-220" dirty="0">
                <a:solidFill>
                  <a:srgbClr val="C00000"/>
                </a:solidFill>
                <a:latin typeface="Gill Sans MT Condensed" pitchFamily="34" charset="0"/>
                <a:cs typeface="Arial"/>
              </a:rPr>
              <a:t>PENUGASAN</a:t>
            </a:r>
            <a:endParaRPr sz="2400" dirty="0">
              <a:solidFill>
                <a:srgbClr val="C00000"/>
              </a:solidFill>
              <a:latin typeface="Gill Sans MT Condensed" pitchFamily="34" charset="0"/>
              <a:cs typeface="Arial"/>
            </a:endParaRPr>
          </a:p>
          <a:p>
            <a:pPr marL="355600" indent="-342900" algn="ctr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2400" spc="-19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Skema </a:t>
            </a:r>
            <a:r>
              <a:rPr sz="2400" spc="-16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Konsorsium </a:t>
            </a:r>
            <a:r>
              <a:rPr sz="2400" spc="-12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Riset </a:t>
            </a:r>
            <a:r>
              <a:rPr sz="2400" spc="-15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Unggulan </a:t>
            </a:r>
            <a:r>
              <a:rPr sz="2400" spc="-14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Perguruan Tinggi</a:t>
            </a:r>
            <a:r>
              <a:rPr sz="2400" spc="-11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 </a:t>
            </a:r>
            <a:r>
              <a:rPr sz="2400" spc="-15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(KRU-PT)</a:t>
            </a:r>
            <a:endParaRPr sz="2400" dirty="0">
              <a:latin typeface="Gill Sans MT Condensed" pitchFamily="34" charset="0"/>
              <a:cs typeface="Noto Sans CJK JP Regular"/>
            </a:endParaRPr>
          </a:p>
          <a:p>
            <a:pPr marL="355600" indent="-342900" algn="ctr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2400" spc="-20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Skema </a:t>
            </a:r>
            <a:r>
              <a:rPr sz="2400" spc="-14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Kajian </a:t>
            </a:r>
            <a:r>
              <a:rPr sz="2400" spc="-15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Kebijakan </a:t>
            </a:r>
            <a:r>
              <a:rPr sz="2400" spc="-13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Strategis</a:t>
            </a:r>
            <a:r>
              <a:rPr sz="2400" spc="-18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 </a:t>
            </a:r>
            <a:r>
              <a:rPr sz="2400" spc="-17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(KKS)</a:t>
            </a:r>
            <a:endParaRPr sz="2400" dirty="0">
              <a:latin typeface="Gill Sans MT Condensed" pitchFamily="34" charset="0"/>
              <a:cs typeface="Noto Sans CJK JP Regular"/>
            </a:endParaRPr>
          </a:p>
          <a:p>
            <a:pPr marL="355600" indent="-342900" algn="ctr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2400" spc="-20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Skema </a:t>
            </a:r>
            <a:r>
              <a:rPr sz="2400" i="1" spc="-90" dirty="0">
                <a:solidFill>
                  <a:srgbClr val="0D0D0D"/>
                </a:solidFill>
                <a:latin typeface="Gill Sans MT Condensed" pitchFamily="34" charset="0"/>
                <a:cs typeface="Trebuchet MS"/>
              </a:rPr>
              <a:t>World </a:t>
            </a:r>
            <a:r>
              <a:rPr sz="2400" i="1" spc="-80" dirty="0">
                <a:solidFill>
                  <a:srgbClr val="0D0D0D"/>
                </a:solidFill>
                <a:latin typeface="Gill Sans MT Condensed" pitchFamily="34" charset="0"/>
                <a:cs typeface="Trebuchet MS"/>
              </a:rPr>
              <a:t>Class </a:t>
            </a:r>
            <a:r>
              <a:rPr sz="2400" i="1" spc="-90" dirty="0">
                <a:solidFill>
                  <a:srgbClr val="0D0D0D"/>
                </a:solidFill>
                <a:latin typeface="Gill Sans MT Condensed" pitchFamily="34" charset="0"/>
                <a:cs typeface="Trebuchet MS"/>
              </a:rPr>
              <a:t>Research</a:t>
            </a:r>
            <a:r>
              <a:rPr sz="2400" i="1" spc="-229" dirty="0">
                <a:solidFill>
                  <a:srgbClr val="0D0D0D"/>
                </a:solidFill>
                <a:latin typeface="Gill Sans MT Condensed" pitchFamily="34" charset="0"/>
                <a:cs typeface="Trebuchet MS"/>
              </a:rPr>
              <a:t> </a:t>
            </a:r>
            <a:r>
              <a:rPr sz="2400" spc="-10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(WCR)</a:t>
            </a:r>
            <a:endParaRPr sz="2400" dirty="0">
              <a:latin typeface="Gill Sans MT Condensed" pitchFamily="34" charset="0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00800" y="1752600"/>
            <a:ext cx="5200015" cy="3152140"/>
          </a:xfrm>
          <a:custGeom>
            <a:avLst/>
            <a:gdLst/>
            <a:ahLst/>
            <a:cxnLst/>
            <a:rect l="l" t="t" r="r" b="b"/>
            <a:pathLst>
              <a:path w="5200015" h="3152140">
                <a:moveTo>
                  <a:pt x="4674616" y="0"/>
                </a:moveTo>
                <a:lnTo>
                  <a:pt x="525272" y="0"/>
                </a:lnTo>
                <a:lnTo>
                  <a:pt x="477466" y="2146"/>
                </a:lnTo>
                <a:lnTo>
                  <a:pt x="430862" y="8463"/>
                </a:lnTo>
                <a:lnTo>
                  <a:pt x="385644" y="18765"/>
                </a:lnTo>
                <a:lnTo>
                  <a:pt x="342000" y="32865"/>
                </a:lnTo>
                <a:lnTo>
                  <a:pt x="300113" y="50580"/>
                </a:lnTo>
                <a:lnTo>
                  <a:pt x="260171" y="71722"/>
                </a:lnTo>
                <a:lnTo>
                  <a:pt x="222357" y="96106"/>
                </a:lnTo>
                <a:lnTo>
                  <a:pt x="186858" y="123547"/>
                </a:lnTo>
                <a:lnTo>
                  <a:pt x="153860" y="153860"/>
                </a:lnTo>
                <a:lnTo>
                  <a:pt x="123547" y="186858"/>
                </a:lnTo>
                <a:lnTo>
                  <a:pt x="96106" y="222357"/>
                </a:lnTo>
                <a:lnTo>
                  <a:pt x="71722" y="260171"/>
                </a:lnTo>
                <a:lnTo>
                  <a:pt x="50580" y="300113"/>
                </a:lnTo>
                <a:lnTo>
                  <a:pt x="32865" y="342000"/>
                </a:lnTo>
                <a:lnTo>
                  <a:pt x="18765" y="385644"/>
                </a:lnTo>
                <a:lnTo>
                  <a:pt x="8463" y="430862"/>
                </a:lnTo>
                <a:lnTo>
                  <a:pt x="2146" y="477466"/>
                </a:lnTo>
                <a:lnTo>
                  <a:pt x="0" y="525272"/>
                </a:lnTo>
                <a:lnTo>
                  <a:pt x="0" y="2626360"/>
                </a:lnTo>
                <a:lnTo>
                  <a:pt x="2146" y="2674165"/>
                </a:lnTo>
                <a:lnTo>
                  <a:pt x="8463" y="2720769"/>
                </a:lnTo>
                <a:lnTo>
                  <a:pt x="18765" y="2765987"/>
                </a:lnTo>
                <a:lnTo>
                  <a:pt x="32865" y="2809631"/>
                </a:lnTo>
                <a:lnTo>
                  <a:pt x="50580" y="2851518"/>
                </a:lnTo>
                <a:lnTo>
                  <a:pt x="71722" y="2891460"/>
                </a:lnTo>
                <a:lnTo>
                  <a:pt x="96106" y="2929274"/>
                </a:lnTo>
                <a:lnTo>
                  <a:pt x="123547" y="2964773"/>
                </a:lnTo>
                <a:lnTo>
                  <a:pt x="153860" y="2997771"/>
                </a:lnTo>
                <a:lnTo>
                  <a:pt x="186858" y="3028084"/>
                </a:lnTo>
                <a:lnTo>
                  <a:pt x="222357" y="3055525"/>
                </a:lnTo>
                <a:lnTo>
                  <a:pt x="260171" y="3079909"/>
                </a:lnTo>
                <a:lnTo>
                  <a:pt x="300113" y="3101051"/>
                </a:lnTo>
                <a:lnTo>
                  <a:pt x="342000" y="3118766"/>
                </a:lnTo>
                <a:lnTo>
                  <a:pt x="385644" y="3132866"/>
                </a:lnTo>
                <a:lnTo>
                  <a:pt x="430862" y="3143168"/>
                </a:lnTo>
                <a:lnTo>
                  <a:pt x="477466" y="3149485"/>
                </a:lnTo>
                <a:lnTo>
                  <a:pt x="525272" y="3151632"/>
                </a:lnTo>
                <a:lnTo>
                  <a:pt x="4674616" y="3151632"/>
                </a:lnTo>
                <a:lnTo>
                  <a:pt x="4722421" y="3149485"/>
                </a:lnTo>
                <a:lnTo>
                  <a:pt x="4769025" y="3143168"/>
                </a:lnTo>
                <a:lnTo>
                  <a:pt x="4814243" y="3132866"/>
                </a:lnTo>
                <a:lnTo>
                  <a:pt x="4857887" y="3118766"/>
                </a:lnTo>
                <a:lnTo>
                  <a:pt x="4899774" y="3101051"/>
                </a:lnTo>
                <a:lnTo>
                  <a:pt x="4939716" y="3079909"/>
                </a:lnTo>
                <a:lnTo>
                  <a:pt x="4977530" y="3055525"/>
                </a:lnTo>
                <a:lnTo>
                  <a:pt x="5013029" y="3028084"/>
                </a:lnTo>
                <a:lnTo>
                  <a:pt x="5046027" y="2997771"/>
                </a:lnTo>
                <a:lnTo>
                  <a:pt x="5076340" y="2964773"/>
                </a:lnTo>
                <a:lnTo>
                  <a:pt x="5103781" y="2929274"/>
                </a:lnTo>
                <a:lnTo>
                  <a:pt x="5128165" y="2891460"/>
                </a:lnTo>
                <a:lnTo>
                  <a:pt x="5149307" y="2851518"/>
                </a:lnTo>
                <a:lnTo>
                  <a:pt x="5167022" y="2809631"/>
                </a:lnTo>
                <a:lnTo>
                  <a:pt x="5181122" y="2765987"/>
                </a:lnTo>
                <a:lnTo>
                  <a:pt x="5191424" y="2720769"/>
                </a:lnTo>
                <a:lnTo>
                  <a:pt x="5197741" y="2674165"/>
                </a:lnTo>
                <a:lnTo>
                  <a:pt x="5199888" y="2626360"/>
                </a:lnTo>
                <a:lnTo>
                  <a:pt x="5199888" y="525272"/>
                </a:lnTo>
                <a:lnTo>
                  <a:pt x="5197741" y="477466"/>
                </a:lnTo>
                <a:lnTo>
                  <a:pt x="5191424" y="430862"/>
                </a:lnTo>
                <a:lnTo>
                  <a:pt x="5181122" y="385644"/>
                </a:lnTo>
                <a:lnTo>
                  <a:pt x="5167022" y="342000"/>
                </a:lnTo>
                <a:lnTo>
                  <a:pt x="5149307" y="300113"/>
                </a:lnTo>
                <a:lnTo>
                  <a:pt x="5128165" y="260171"/>
                </a:lnTo>
                <a:lnTo>
                  <a:pt x="5103781" y="222357"/>
                </a:lnTo>
                <a:lnTo>
                  <a:pt x="5076340" y="186858"/>
                </a:lnTo>
                <a:lnTo>
                  <a:pt x="5046027" y="153860"/>
                </a:lnTo>
                <a:lnTo>
                  <a:pt x="5013029" y="123547"/>
                </a:lnTo>
                <a:lnTo>
                  <a:pt x="4977530" y="96106"/>
                </a:lnTo>
                <a:lnTo>
                  <a:pt x="4939716" y="71722"/>
                </a:lnTo>
                <a:lnTo>
                  <a:pt x="4899774" y="50580"/>
                </a:lnTo>
                <a:lnTo>
                  <a:pt x="4857887" y="32865"/>
                </a:lnTo>
                <a:lnTo>
                  <a:pt x="4814243" y="18765"/>
                </a:lnTo>
                <a:lnTo>
                  <a:pt x="4769025" y="8463"/>
                </a:lnTo>
                <a:lnTo>
                  <a:pt x="4722421" y="2146"/>
                </a:lnTo>
                <a:lnTo>
                  <a:pt x="4674616" y="0"/>
                </a:lnTo>
                <a:close/>
              </a:path>
            </a:pathLst>
          </a:custGeom>
          <a:solidFill>
            <a:srgbClr val="FFD966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553327" y="2097151"/>
            <a:ext cx="401510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60" dirty="0">
                <a:solidFill>
                  <a:srgbClr val="0070C0"/>
                </a:solidFill>
                <a:latin typeface="Arial"/>
                <a:cs typeface="Arial"/>
              </a:rPr>
              <a:t>B. </a:t>
            </a:r>
            <a:r>
              <a:rPr lang="en-US" sz="1800" b="1" spc="-250" dirty="0">
                <a:solidFill>
                  <a:srgbClr val="0070C0"/>
                </a:solidFill>
                <a:latin typeface="Arial"/>
                <a:cs typeface="Arial"/>
              </a:rPr>
              <a:t>SKEMA </a:t>
            </a:r>
            <a:r>
              <a:rPr sz="1800" b="1" spc="-25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b="1" spc="-200" dirty="0">
                <a:solidFill>
                  <a:srgbClr val="0070C0"/>
                </a:solidFill>
                <a:latin typeface="Arial"/>
                <a:cs typeface="Arial"/>
              </a:rPr>
              <a:t>PENELITIAN</a:t>
            </a:r>
            <a:r>
              <a:rPr sz="1800" b="1" spc="-12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1800" b="1" spc="-240" dirty="0">
                <a:solidFill>
                  <a:srgbClr val="0070C0"/>
                </a:solidFill>
                <a:latin typeface="Arial"/>
                <a:cs typeface="Arial"/>
              </a:rPr>
              <a:t>DESENTRALISASI</a:t>
            </a:r>
            <a:endParaRPr sz="18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53200" y="2743200"/>
            <a:ext cx="4953000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2400" spc="-20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Skema </a:t>
            </a:r>
            <a:r>
              <a:rPr sz="2400" spc="-13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Penelitian </a:t>
            </a:r>
            <a:r>
              <a:rPr sz="2400" spc="-13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Dasar </a:t>
            </a:r>
            <a:r>
              <a:rPr sz="2400" spc="-15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Unggulan</a:t>
            </a:r>
            <a:r>
              <a:rPr sz="2400" spc="-21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 </a:t>
            </a:r>
            <a:r>
              <a:rPr sz="2400" spc="-14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Perguruan</a:t>
            </a:r>
            <a:endParaRPr sz="2400">
              <a:latin typeface="Gill Sans MT Condensed" pitchFamily="34" charset="0"/>
              <a:cs typeface="Noto Sans CJK JP Regular"/>
            </a:endParaRPr>
          </a:p>
          <a:p>
            <a:pPr marL="355600">
              <a:lnSpc>
                <a:spcPct val="100000"/>
              </a:lnSpc>
            </a:pPr>
            <a:r>
              <a:rPr sz="2400" spc="-14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Tinggi</a:t>
            </a:r>
            <a:r>
              <a:rPr sz="2400" spc="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 </a:t>
            </a:r>
            <a:r>
              <a:rPr sz="2400" spc="-15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(PDUPT)</a:t>
            </a:r>
            <a:endParaRPr sz="2400">
              <a:latin typeface="Gill Sans MT Condensed" pitchFamily="34" charset="0"/>
              <a:cs typeface="Noto Sans CJK JP Regular"/>
            </a:endParaRPr>
          </a:p>
          <a:p>
            <a:pPr marL="355600" marR="5080" indent="-342900">
              <a:lnSpc>
                <a:spcPct val="100000"/>
              </a:lnSpc>
              <a:buAutoNum type="arabicPeriod" startAt="2"/>
              <a:tabLst>
                <a:tab pos="354965" algn="l"/>
                <a:tab pos="355600" algn="l"/>
              </a:tabLst>
            </a:pPr>
            <a:r>
              <a:rPr sz="2400" spc="-20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Skema </a:t>
            </a:r>
            <a:r>
              <a:rPr sz="2400" spc="-13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Penelitian </a:t>
            </a:r>
            <a:r>
              <a:rPr sz="2400" spc="-17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Terapan </a:t>
            </a:r>
            <a:r>
              <a:rPr sz="2400" spc="-15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Unggulan </a:t>
            </a:r>
            <a:r>
              <a:rPr sz="2400" spc="-14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Perguruan  Tinggi</a:t>
            </a:r>
            <a:r>
              <a:rPr sz="2400" spc="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 </a:t>
            </a:r>
            <a:r>
              <a:rPr sz="2400" spc="-17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(PTUPT)</a:t>
            </a:r>
            <a:endParaRPr sz="2400">
              <a:latin typeface="Gill Sans MT Condensed" pitchFamily="34" charset="0"/>
              <a:cs typeface="Noto Sans CJK JP Regular"/>
            </a:endParaRPr>
          </a:p>
          <a:p>
            <a:pPr marL="355600" marR="325120" indent="-342900">
              <a:lnSpc>
                <a:spcPct val="100000"/>
              </a:lnSpc>
              <a:buAutoNum type="arabicPeriod" startAt="2"/>
              <a:tabLst>
                <a:tab pos="354965" algn="l"/>
                <a:tab pos="355600" algn="l"/>
              </a:tabLst>
            </a:pPr>
            <a:r>
              <a:rPr sz="2400" spc="-20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Skema </a:t>
            </a:r>
            <a:r>
              <a:rPr sz="2400" spc="-13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Penelitian </a:t>
            </a:r>
            <a:r>
              <a:rPr sz="2400" spc="-17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Pengembangan </a:t>
            </a:r>
            <a:r>
              <a:rPr sz="2400" spc="-15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Unggulan  </a:t>
            </a:r>
            <a:r>
              <a:rPr sz="2400" spc="-14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Perguruan Tinggi</a:t>
            </a:r>
            <a:r>
              <a:rPr sz="2400" spc="-9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 </a:t>
            </a:r>
            <a:r>
              <a:rPr sz="2400" spc="-17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(PPUPT)</a:t>
            </a:r>
            <a:endParaRPr sz="2400">
              <a:latin typeface="Gill Sans MT Condensed" pitchFamily="34" charset="0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1000" y="1752600"/>
            <a:ext cx="5210810" cy="3131820"/>
          </a:xfrm>
          <a:custGeom>
            <a:avLst/>
            <a:gdLst/>
            <a:ahLst/>
            <a:cxnLst/>
            <a:rect l="l" t="t" r="r" b="b"/>
            <a:pathLst>
              <a:path w="5210810" h="3131820">
                <a:moveTo>
                  <a:pt x="4688586" y="0"/>
                </a:moveTo>
                <a:lnTo>
                  <a:pt x="521982" y="0"/>
                </a:lnTo>
                <a:lnTo>
                  <a:pt x="474470" y="2132"/>
                </a:lnTo>
                <a:lnTo>
                  <a:pt x="428153" y="8409"/>
                </a:lnTo>
                <a:lnTo>
                  <a:pt x="383216" y="18644"/>
                </a:lnTo>
                <a:lnTo>
                  <a:pt x="339843" y="32654"/>
                </a:lnTo>
                <a:lnTo>
                  <a:pt x="298217" y="50254"/>
                </a:lnTo>
                <a:lnTo>
                  <a:pt x="258524" y="71261"/>
                </a:lnTo>
                <a:lnTo>
                  <a:pt x="220948" y="95489"/>
                </a:lnTo>
                <a:lnTo>
                  <a:pt x="185673" y="122756"/>
                </a:lnTo>
                <a:lnTo>
                  <a:pt x="152882" y="152876"/>
                </a:lnTo>
                <a:lnTo>
                  <a:pt x="122761" y="185665"/>
                </a:lnTo>
                <a:lnTo>
                  <a:pt x="95494" y="220940"/>
                </a:lnTo>
                <a:lnTo>
                  <a:pt x="71264" y="258515"/>
                </a:lnTo>
                <a:lnTo>
                  <a:pt x="50256" y="298207"/>
                </a:lnTo>
                <a:lnTo>
                  <a:pt x="32655" y="339832"/>
                </a:lnTo>
                <a:lnTo>
                  <a:pt x="18645" y="383204"/>
                </a:lnTo>
                <a:lnTo>
                  <a:pt x="8409" y="428141"/>
                </a:lnTo>
                <a:lnTo>
                  <a:pt x="2133" y="474458"/>
                </a:lnTo>
                <a:lnTo>
                  <a:pt x="0" y="521969"/>
                </a:lnTo>
                <a:lnTo>
                  <a:pt x="0" y="2609850"/>
                </a:lnTo>
                <a:lnTo>
                  <a:pt x="2133" y="2657361"/>
                </a:lnTo>
                <a:lnTo>
                  <a:pt x="8409" y="2703678"/>
                </a:lnTo>
                <a:lnTo>
                  <a:pt x="18645" y="2748615"/>
                </a:lnTo>
                <a:lnTo>
                  <a:pt x="32655" y="2791987"/>
                </a:lnTo>
                <a:lnTo>
                  <a:pt x="50256" y="2833612"/>
                </a:lnTo>
                <a:lnTo>
                  <a:pt x="71264" y="2873304"/>
                </a:lnTo>
                <a:lnTo>
                  <a:pt x="95494" y="2910879"/>
                </a:lnTo>
                <a:lnTo>
                  <a:pt x="122761" y="2946154"/>
                </a:lnTo>
                <a:lnTo>
                  <a:pt x="152882" y="2978943"/>
                </a:lnTo>
                <a:lnTo>
                  <a:pt x="185673" y="3009063"/>
                </a:lnTo>
                <a:lnTo>
                  <a:pt x="220948" y="3036330"/>
                </a:lnTo>
                <a:lnTo>
                  <a:pt x="258524" y="3060558"/>
                </a:lnTo>
                <a:lnTo>
                  <a:pt x="298217" y="3081565"/>
                </a:lnTo>
                <a:lnTo>
                  <a:pt x="339843" y="3099165"/>
                </a:lnTo>
                <a:lnTo>
                  <a:pt x="383216" y="3113175"/>
                </a:lnTo>
                <a:lnTo>
                  <a:pt x="428153" y="3123410"/>
                </a:lnTo>
                <a:lnTo>
                  <a:pt x="474470" y="3129687"/>
                </a:lnTo>
                <a:lnTo>
                  <a:pt x="521982" y="3131820"/>
                </a:lnTo>
                <a:lnTo>
                  <a:pt x="4688586" y="3131820"/>
                </a:lnTo>
                <a:lnTo>
                  <a:pt x="4736097" y="3129687"/>
                </a:lnTo>
                <a:lnTo>
                  <a:pt x="4782414" y="3123410"/>
                </a:lnTo>
                <a:lnTo>
                  <a:pt x="4827351" y="3113175"/>
                </a:lnTo>
                <a:lnTo>
                  <a:pt x="4870723" y="3099165"/>
                </a:lnTo>
                <a:lnTo>
                  <a:pt x="4912348" y="3081565"/>
                </a:lnTo>
                <a:lnTo>
                  <a:pt x="4952040" y="3060558"/>
                </a:lnTo>
                <a:lnTo>
                  <a:pt x="4989615" y="3036330"/>
                </a:lnTo>
                <a:lnTo>
                  <a:pt x="5024890" y="3009063"/>
                </a:lnTo>
                <a:lnTo>
                  <a:pt x="5057679" y="2978943"/>
                </a:lnTo>
                <a:lnTo>
                  <a:pt x="5087799" y="2946154"/>
                </a:lnTo>
                <a:lnTo>
                  <a:pt x="5115066" y="2910879"/>
                </a:lnTo>
                <a:lnTo>
                  <a:pt x="5139294" y="2873304"/>
                </a:lnTo>
                <a:lnTo>
                  <a:pt x="5160301" y="2833612"/>
                </a:lnTo>
                <a:lnTo>
                  <a:pt x="5177901" y="2791987"/>
                </a:lnTo>
                <a:lnTo>
                  <a:pt x="5191911" y="2748615"/>
                </a:lnTo>
                <a:lnTo>
                  <a:pt x="5202146" y="2703678"/>
                </a:lnTo>
                <a:lnTo>
                  <a:pt x="5208423" y="2657361"/>
                </a:lnTo>
                <a:lnTo>
                  <a:pt x="5210556" y="2609850"/>
                </a:lnTo>
                <a:lnTo>
                  <a:pt x="5210556" y="521969"/>
                </a:lnTo>
                <a:lnTo>
                  <a:pt x="5208423" y="474458"/>
                </a:lnTo>
                <a:lnTo>
                  <a:pt x="5202146" y="428141"/>
                </a:lnTo>
                <a:lnTo>
                  <a:pt x="5191911" y="383204"/>
                </a:lnTo>
                <a:lnTo>
                  <a:pt x="5177901" y="339832"/>
                </a:lnTo>
                <a:lnTo>
                  <a:pt x="5160301" y="298207"/>
                </a:lnTo>
                <a:lnTo>
                  <a:pt x="5139294" y="258515"/>
                </a:lnTo>
                <a:lnTo>
                  <a:pt x="5115066" y="220940"/>
                </a:lnTo>
                <a:lnTo>
                  <a:pt x="5087799" y="185665"/>
                </a:lnTo>
                <a:lnTo>
                  <a:pt x="5057679" y="152876"/>
                </a:lnTo>
                <a:lnTo>
                  <a:pt x="5024890" y="122756"/>
                </a:lnTo>
                <a:lnTo>
                  <a:pt x="4989615" y="95489"/>
                </a:lnTo>
                <a:lnTo>
                  <a:pt x="4952040" y="71261"/>
                </a:lnTo>
                <a:lnTo>
                  <a:pt x="4912348" y="50254"/>
                </a:lnTo>
                <a:lnTo>
                  <a:pt x="4870723" y="32654"/>
                </a:lnTo>
                <a:lnTo>
                  <a:pt x="4827351" y="18644"/>
                </a:lnTo>
                <a:lnTo>
                  <a:pt x="4782414" y="8409"/>
                </a:lnTo>
                <a:lnTo>
                  <a:pt x="4736097" y="2132"/>
                </a:lnTo>
                <a:lnTo>
                  <a:pt x="4688586" y="0"/>
                </a:lnTo>
                <a:close/>
              </a:path>
            </a:pathLst>
          </a:custGeom>
          <a:solidFill>
            <a:srgbClr val="C8C8C8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7263" y="1969770"/>
            <a:ext cx="4657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10" dirty="0">
                <a:solidFill>
                  <a:srgbClr val="FF0000"/>
                </a:solidFill>
                <a:latin typeface="Arial"/>
                <a:cs typeface="Arial"/>
              </a:rPr>
              <a:t>A. </a:t>
            </a:r>
            <a:r>
              <a:rPr lang="en-US" sz="1800" b="1" spc="-250" dirty="0">
                <a:solidFill>
                  <a:srgbClr val="FF0000"/>
                </a:solidFill>
                <a:latin typeface="Arial"/>
                <a:cs typeface="Arial"/>
              </a:rPr>
              <a:t>SKEMA </a:t>
            </a:r>
            <a:r>
              <a:rPr sz="1800" b="1" spc="-200" dirty="0">
                <a:solidFill>
                  <a:srgbClr val="FF0000"/>
                </a:solidFill>
                <a:latin typeface="Arial"/>
                <a:cs typeface="Arial"/>
              </a:rPr>
              <a:t>PENELITIAN </a:t>
            </a:r>
            <a:r>
              <a:rPr sz="1800" b="1" spc="-185" dirty="0">
                <a:solidFill>
                  <a:srgbClr val="FF0000"/>
                </a:solidFill>
                <a:latin typeface="Arial"/>
                <a:cs typeface="Arial"/>
              </a:rPr>
              <a:t>KOMPETITIF</a:t>
            </a:r>
            <a:r>
              <a:rPr sz="1800" b="1" spc="-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b="1" spc="-195" dirty="0">
                <a:solidFill>
                  <a:srgbClr val="FF0000"/>
                </a:solidFill>
                <a:latin typeface="Arial"/>
                <a:cs typeface="Arial"/>
              </a:rPr>
              <a:t>NASIONAL</a:t>
            </a:r>
            <a:endParaRPr sz="18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600" y="2438400"/>
            <a:ext cx="4800600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  <a:tab pos="356235" algn="l"/>
              </a:tabLst>
            </a:pPr>
            <a:r>
              <a:rPr sz="2400" spc="-19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Skema </a:t>
            </a:r>
            <a:r>
              <a:rPr sz="2400" spc="-13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Penelitian </a:t>
            </a:r>
            <a:r>
              <a:rPr sz="2400" spc="-13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Dasar</a:t>
            </a:r>
            <a:r>
              <a:rPr sz="2400" spc="-13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 </a:t>
            </a:r>
            <a:r>
              <a:rPr sz="2400" spc="-12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(PD)</a:t>
            </a:r>
            <a:endParaRPr sz="2400" dirty="0">
              <a:latin typeface="Gill Sans MT Condensed" pitchFamily="34" charset="0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5600" algn="l"/>
                <a:tab pos="356235" algn="l"/>
              </a:tabLst>
            </a:pPr>
            <a:r>
              <a:rPr sz="2400" spc="-20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Skema </a:t>
            </a:r>
            <a:r>
              <a:rPr sz="2400" spc="-13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Penelitian </a:t>
            </a:r>
            <a:r>
              <a:rPr sz="2400" spc="-17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Terapan</a:t>
            </a:r>
            <a:r>
              <a:rPr sz="2400" spc="-10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 </a:t>
            </a:r>
            <a:r>
              <a:rPr sz="2400" spc="-14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(PT)</a:t>
            </a:r>
            <a:endParaRPr sz="2400" dirty="0">
              <a:latin typeface="Gill Sans MT Condensed" pitchFamily="34" charset="0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  <a:tab pos="356235" algn="l"/>
              </a:tabLst>
            </a:pPr>
            <a:r>
              <a:rPr sz="2400" spc="-20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Skema </a:t>
            </a:r>
            <a:r>
              <a:rPr sz="2400" spc="-13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Penelitian </a:t>
            </a:r>
            <a:r>
              <a:rPr sz="2400" spc="-17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Pengembangan</a:t>
            </a:r>
            <a:r>
              <a:rPr sz="2400" spc="-9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 </a:t>
            </a:r>
            <a:r>
              <a:rPr sz="2400" spc="-14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(PP)</a:t>
            </a:r>
            <a:endParaRPr sz="2400" dirty="0">
              <a:latin typeface="Gill Sans MT Condensed" pitchFamily="34" charset="0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  <a:tab pos="356235" algn="l"/>
              </a:tabLst>
            </a:pPr>
            <a:r>
              <a:rPr sz="2400" spc="-20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Skema </a:t>
            </a:r>
            <a:r>
              <a:rPr sz="2400" spc="-13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Penelitian </a:t>
            </a:r>
            <a:r>
              <a:rPr sz="2400" spc="-14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Dosen </a:t>
            </a:r>
            <a:r>
              <a:rPr sz="2400" spc="-16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Pemula</a:t>
            </a:r>
            <a:r>
              <a:rPr sz="2400" spc="-21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 </a:t>
            </a:r>
            <a:r>
              <a:rPr sz="2400" spc="-14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(PDP)</a:t>
            </a:r>
            <a:endParaRPr sz="2400" dirty="0">
              <a:latin typeface="Gill Sans MT Condensed" pitchFamily="34" charset="0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5600" algn="l"/>
                <a:tab pos="356235" algn="l"/>
              </a:tabLst>
            </a:pPr>
            <a:r>
              <a:rPr sz="2400" spc="-20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Skema </a:t>
            </a:r>
            <a:r>
              <a:rPr sz="2400" spc="-13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Penelitian </a:t>
            </a:r>
            <a:r>
              <a:rPr sz="2400" spc="-15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Kerjasama </a:t>
            </a:r>
            <a:r>
              <a:rPr sz="2400" spc="-110" dirty="0" err="1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Antar</a:t>
            </a:r>
            <a:r>
              <a:rPr sz="2400" spc="-22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 </a:t>
            </a:r>
            <a:r>
              <a:rPr sz="2400" spc="-145" dirty="0" err="1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Perguruan</a:t>
            </a:r>
            <a:r>
              <a:rPr lang="en-US" sz="2400" spc="-14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 </a:t>
            </a:r>
            <a:r>
              <a:rPr sz="2400" spc="-145" dirty="0" err="1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Tinggi</a:t>
            </a:r>
            <a:r>
              <a:rPr sz="2400" spc="5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 </a:t>
            </a:r>
            <a:r>
              <a:rPr sz="2400" spc="-17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(PKPT)</a:t>
            </a:r>
            <a:endParaRPr sz="2400" dirty="0">
              <a:latin typeface="Gill Sans MT Condensed" pitchFamily="34" charset="0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buAutoNum type="arabicPeriod" startAt="6"/>
              <a:tabLst>
                <a:tab pos="355600" algn="l"/>
                <a:tab pos="356235" algn="l"/>
              </a:tabLst>
            </a:pPr>
            <a:r>
              <a:rPr sz="2400" spc="-20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Skema </a:t>
            </a:r>
            <a:r>
              <a:rPr sz="2400" spc="-13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Penelitian </a:t>
            </a:r>
            <a:r>
              <a:rPr sz="2400" spc="-15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Pascasarjana</a:t>
            </a:r>
            <a:r>
              <a:rPr sz="2400" spc="-11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 </a:t>
            </a:r>
            <a:r>
              <a:rPr sz="2400" spc="-170" dirty="0">
                <a:solidFill>
                  <a:srgbClr val="0D0D0D"/>
                </a:solidFill>
                <a:latin typeface="Gill Sans MT Condensed" pitchFamily="34" charset="0"/>
                <a:cs typeface="Noto Sans CJK JP Regular"/>
              </a:rPr>
              <a:t>(PPS)</a:t>
            </a:r>
            <a:endParaRPr sz="2400" dirty="0">
              <a:latin typeface="Gill Sans MT Condensed" pitchFamily="34" charset="0"/>
              <a:cs typeface="Noto Sans CJK JP Regular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56611" y="-23380"/>
            <a:ext cx="9882631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spc="-434" dirty="0">
                <a:solidFill>
                  <a:srgbClr val="C00000"/>
                </a:solidFill>
                <a:latin typeface="Comic Sans MS" pitchFamily="66" charset="0"/>
              </a:rPr>
              <a:t>SKEMA</a:t>
            </a:r>
            <a:r>
              <a:rPr sz="4800" spc="-335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sz="4800" spc="-335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sz="4800" spc="-380" dirty="0">
                <a:solidFill>
                  <a:srgbClr val="C00000"/>
                </a:solidFill>
                <a:latin typeface="Comic Sans MS" pitchFamily="66" charset="0"/>
              </a:rPr>
              <a:t>PENELITIAN</a:t>
            </a:r>
            <a:r>
              <a:rPr lang="en-US" sz="4800" spc="-380" dirty="0">
                <a:solidFill>
                  <a:srgbClr val="C00000"/>
                </a:solidFill>
                <a:latin typeface="Comic Sans MS" pitchFamily="66" charset="0"/>
              </a:rPr>
              <a:t> DRPM DIKTI</a:t>
            </a:r>
            <a:endParaRPr sz="4800" dirty="0">
              <a:latin typeface="Comic Sans MS" pitchFamily="66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8600" y="838200"/>
            <a:ext cx="5410200" cy="45909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192">
            <a:solidFill>
              <a:srgbClr val="41709C"/>
            </a:solidFill>
          </a:ln>
        </p:spPr>
        <p:txBody>
          <a:bodyPr vert="horz" wrap="square" lIns="0" tIns="5841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2600" b="1" spc="-20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Rencana </a:t>
            </a:r>
            <a:r>
              <a:rPr sz="2600" b="1" spc="-1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Induk </a:t>
            </a:r>
            <a:r>
              <a:rPr sz="2600" b="1" spc="-1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Riset </a:t>
            </a:r>
            <a:r>
              <a:rPr sz="2600" b="1" spc="-18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Nasional</a:t>
            </a:r>
            <a:r>
              <a:rPr sz="2600" b="1" spc="-19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2600" b="1" spc="-15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(RIRN)</a:t>
            </a:r>
            <a:endParaRPr sz="2600" b="1" dirty="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29400" y="762000"/>
            <a:ext cx="5334000" cy="48987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192">
            <a:solidFill>
              <a:srgbClr val="41709C"/>
            </a:solidFill>
          </a:ln>
        </p:spPr>
        <p:txBody>
          <a:bodyPr vert="horz" wrap="square" lIns="0" tIns="58419" rIns="0" bIns="0" rtlCol="0">
            <a:spAutoFit/>
          </a:bodyPr>
          <a:lstStyle/>
          <a:p>
            <a:pPr marL="49213" algn="ctr">
              <a:lnSpc>
                <a:spcPct val="100000"/>
              </a:lnSpc>
              <a:spcBef>
                <a:spcPts val="459"/>
              </a:spcBef>
            </a:pPr>
            <a:r>
              <a:rPr sz="2800" b="1" spc="-2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RENSTRA </a:t>
            </a:r>
            <a:r>
              <a:rPr sz="2800" b="1" spc="-20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PERGURUAN</a:t>
            </a:r>
            <a:r>
              <a:rPr sz="2800" b="1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2800" b="1" spc="-1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TINGGI</a:t>
            </a:r>
            <a:endParaRPr sz="2800" b="1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15000" y="838200"/>
            <a:ext cx="715010" cy="457200"/>
          </a:xfrm>
          <a:custGeom>
            <a:avLst/>
            <a:gdLst/>
            <a:ahLst/>
            <a:cxnLst/>
            <a:rect l="l" t="t" r="r" b="b"/>
            <a:pathLst>
              <a:path w="715010" h="457200">
                <a:moveTo>
                  <a:pt x="228600" y="0"/>
                </a:moveTo>
                <a:lnTo>
                  <a:pt x="0" y="228600"/>
                </a:lnTo>
                <a:lnTo>
                  <a:pt x="228600" y="457200"/>
                </a:lnTo>
                <a:lnTo>
                  <a:pt x="228600" y="342900"/>
                </a:lnTo>
                <a:lnTo>
                  <a:pt x="600456" y="342900"/>
                </a:lnTo>
                <a:lnTo>
                  <a:pt x="714756" y="228600"/>
                </a:lnTo>
                <a:lnTo>
                  <a:pt x="600456" y="114300"/>
                </a:lnTo>
                <a:lnTo>
                  <a:pt x="228600" y="114300"/>
                </a:lnTo>
                <a:lnTo>
                  <a:pt x="228600" y="0"/>
                </a:lnTo>
                <a:close/>
              </a:path>
              <a:path w="715010" h="457200">
                <a:moveTo>
                  <a:pt x="600456" y="342900"/>
                </a:moveTo>
                <a:lnTo>
                  <a:pt x="486156" y="342900"/>
                </a:lnTo>
                <a:lnTo>
                  <a:pt x="486156" y="457200"/>
                </a:lnTo>
                <a:lnTo>
                  <a:pt x="600456" y="342900"/>
                </a:lnTo>
                <a:close/>
              </a:path>
              <a:path w="715010" h="457200">
                <a:moveTo>
                  <a:pt x="486156" y="0"/>
                </a:moveTo>
                <a:lnTo>
                  <a:pt x="486156" y="114300"/>
                </a:lnTo>
                <a:lnTo>
                  <a:pt x="600456" y="114300"/>
                </a:lnTo>
                <a:lnTo>
                  <a:pt x="486156" y="0"/>
                </a:lnTo>
                <a:close/>
              </a:path>
            </a:pathLst>
          </a:custGeom>
          <a:solidFill>
            <a:srgbClr val="1717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38400" y="1371600"/>
            <a:ext cx="757555" cy="325120"/>
          </a:xfrm>
          <a:custGeom>
            <a:avLst/>
            <a:gdLst/>
            <a:ahLst/>
            <a:cxnLst/>
            <a:rect l="l" t="t" r="r" b="b"/>
            <a:pathLst>
              <a:path w="757555" h="325119">
                <a:moveTo>
                  <a:pt x="568070" y="162306"/>
                </a:moveTo>
                <a:lnTo>
                  <a:pt x="189356" y="162306"/>
                </a:lnTo>
                <a:lnTo>
                  <a:pt x="189356" y="324612"/>
                </a:lnTo>
                <a:lnTo>
                  <a:pt x="568070" y="324612"/>
                </a:lnTo>
                <a:lnTo>
                  <a:pt x="568070" y="162306"/>
                </a:lnTo>
                <a:close/>
              </a:path>
              <a:path w="757555" h="325119">
                <a:moveTo>
                  <a:pt x="378713" y="0"/>
                </a:moveTo>
                <a:lnTo>
                  <a:pt x="0" y="162306"/>
                </a:lnTo>
                <a:lnTo>
                  <a:pt x="757427" y="162306"/>
                </a:lnTo>
                <a:lnTo>
                  <a:pt x="37871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686800" y="1371600"/>
            <a:ext cx="757555" cy="325120"/>
          </a:xfrm>
          <a:custGeom>
            <a:avLst/>
            <a:gdLst/>
            <a:ahLst/>
            <a:cxnLst/>
            <a:rect l="l" t="t" r="r" b="b"/>
            <a:pathLst>
              <a:path w="757554" h="325119">
                <a:moveTo>
                  <a:pt x="568071" y="162306"/>
                </a:moveTo>
                <a:lnTo>
                  <a:pt x="189356" y="162306"/>
                </a:lnTo>
                <a:lnTo>
                  <a:pt x="189356" y="324612"/>
                </a:lnTo>
                <a:lnTo>
                  <a:pt x="568071" y="324612"/>
                </a:lnTo>
                <a:lnTo>
                  <a:pt x="568071" y="162306"/>
                </a:lnTo>
                <a:close/>
              </a:path>
              <a:path w="757554" h="325119">
                <a:moveTo>
                  <a:pt x="378714" y="0"/>
                </a:moveTo>
                <a:lnTo>
                  <a:pt x="0" y="162306"/>
                </a:lnTo>
                <a:lnTo>
                  <a:pt x="757427" y="162306"/>
                </a:lnTo>
                <a:lnTo>
                  <a:pt x="37871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86000" y="4953000"/>
            <a:ext cx="757555" cy="325120"/>
          </a:xfrm>
          <a:custGeom>
            <a:avLst/>
            <a:gdLst/>
            <a:ahLst/>
            <a:cxnLst/>
            <a:rect l="l" t="t" r="r" b="b"/>
            <a:pathLst>
              <a:path w="757555" h="325120">
                <a:moveTo>
                  <a:pt x="568070" y="162306"/>
                </a:moveTo>
                <a:lnTo>
                  <a:pt x="189356" y="162306"/>
                </a:lnTo>
                <a:lnTo>
                  <a:pt x="189356" y="324612"/>
                </a:lnTo>
                <a:lnTo>
                  <a:pt x="568070" y="324612"/>
                </a:lnTo>
                <a:lnTo>
                  <a:pt x="568070" y="162306"/>
                </a:lnTo>
                <a:close/>
              </a:path>
              <a:path w="757555" h="325120">
                <a:moveTo>
                  <a:pt x="378713" y="0"/>
                </a:moveTo>
                <a:lnTo>
                  <a:pt x="0" y="162306"/>
                </a:lnTo>
                <a:lnTo>
                  <a:pt x="757427" y="162306"/>
                </a:lnTo>
                <a:lnTo>
                  <a:pt x="37871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34400" y="4953000"/>
            <a:ext cx="756285" cy="325120"/>
          </a:xfrm>
          <a:custGeom>
            <a:avLst/>
            <a:gdLst/>
            <a:ahLst/>
            <a:cxnLst/>
            <a:rect l="l" t="t" r="r" b="b"/>
            <a:pathLst>
              <a:path w="756284" h="325120">
                <a:moveTo>
                  <a:pt x="566927" y="162306"/>
                </a:moveTo>
                <a:lnTo>
                  <a:pt x="188975" y="162306"/>
                </a:lnTo>
                <a:lnTo>
                  <a:pt x="188975" y="324612"/>
                </a:lnTo>
                <a:lnTo>
                  <a:pt x="566927" y="324612"/>
                </a:lnTo>
                <a:lnTo>
                  <a:pt x="566927" y="162306"/>
                </a:lnTo>
                <a:close/>
              </a:path>
              <a:path w="756284" h="325120">
                <a:moveTo>
                  <a:pt x="377951" y="0"/>
                </a:moveTo>
                <a:lnTo>
                  <a:pt x="0" y="162306"/>
                </a:lnTo>
                <a:lnTo>
                  <a:pt x="755903" y="162306"/>
                </a:lnTo>
                <a:lnTo>
                  <a:pt x="37795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5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B929B-0A91-40C3-BAB9-5217FADB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539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err="1"/>
              <a:t>Definisi</a:t>
            </a:r>
            <a:r>
              <a:rPr lang="en-US" sz="4000" b="1" dirty="0"/>
              <a:t> </a:t>
            </a:r>
            <a:r>
              <a:rPr lang="en-US" sz="4000" b="1" dirty="0" err="1"/>
              <a:t>Sistem</a:t>
            </a:r>
            <a:r>
              <a:rPr lang="en-US" sz="4000" b="1" dirty="0"/>
              <a:t> </a:t>
            </a:r>
            <a:r>
              <a:rPr lang="en-US" sz="4000" b="1" dirty="0" err="1"/>
              <a:t>Pracetak</a:t>
            </a:r>
            <a:r>
              <a:rPr lang="en-US" sz="4000" b="1" dirty="0"/>
              <a:t> dan </a:t>
            </a:r>
            <a:r>
              <a:rPr lang="en-US" sz="4000" b="1" dirty="0" err="1"/>
              <a:t>Prategang</a:t>
            </a:r>
            <a:r>
              <a:rPr lang="en-US" sz="4000" b="1" dirty="0"/>
              <a:t> </a:t>
            </a:r>
            <a:r>
              <a:rPr lang="en-US" sz="4000" b="1" dirty="0" err="1"/>
              <a:t>dalam</a:t>
            </a:r>
            <a:r>
              <a:rPr lang="en-US" sz="4000" b="1" dirty="0"/>
              <a:t> SNI</a:t>
            </a:r>
            <a:endParaRPr lang="en-ID" sz="4000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C7CE72-0126-40C2-9D53-428AE51379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03" y="1330675"/>
            <a:ext cx="4160722" cy="5209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B7A281-CB99-4266-8413-F808AEA7A5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923" y="1429693"/>
            <a:ext cx="5335329" cy="2652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0484E0-493C-4932-B2C0-0030FE2FF0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025" y="5121057"/>
            <a:ext cx="7425975" cy="14361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AFB20D-CB10-42DD-85F1-C88ADEA73A8C}"/>
              </a:ext>
            </a:extLst>
          </p:cNvPr>
          <p:cNvSpPr/>
          <p:nvPr/>
        </p:nvSpPr>
        <p:spPr>
          <a:xfrm>
            <a:off x="283335" y="4116946"/>
            <a:ext cx="2060620" cy="14103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2AAF19-2FF4-4A26-9D79-E49C68F22544}"/>
              </a:ext>
            </a:extLst>
          </p:cNvPr>
          <p:cNvSpPr/>
          <p:nvPr/>
        </p:nvSpPr>
        <p:spPr>
          <a:xfrm>
            <a:off x="6021139" y="1429693"/>
            <a:ext cx="2427401" cy="268725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E0EC0D-2B1C-47F9-996C-442EF63000B2}"/>
              </a:ext>
            </a:extLst>
          </p:cNvPr>
          <p:cNvSpPr/>
          <p:nvPr/>
        </p:nvSpPr>
        <p:spPr>
          <a:xfrm>
            <a:off x="5184012" y="5014175"/>
            <a:ext cx="3109982" cy="16996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FE1248-50F8-4B66-AF61-97F441F8A09D}"/>
              </a:ext>
            </a:extLst>
          </p:cNvPr>
          <p:cNvCxnSpPr>
            <a:cxnSpLocks/>
          </p:cNvCxnSpPr>
          <p:nvPr/>
        </p:nvCxnSpPr>
        <p:spPr>
          <a:xfrm flipV="1">
            <a:off x="5720779" y="3776931"/>
            <a:ext cx="296038" cy="4818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25BF38-22C0-4C61-989B-6825D47E28C2}"/>
              </a:ext>
            </a:extLst>
          </p:cNvPr>
          <p:cNvCxnSpPr>
            <a:cxnSpLocks/>
          </p:cNvCxnSpPr>
          <p:nvPr/>
        </p:nvCxnSpPr>
        <p:spPr>
          <a:xfrm>
            <a:off x="5740800" y="4885253"/>
            <a:ext cx="370141" cy="2578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11</a:t>
            </a:r>
            <a:endParaRPr sz="16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4909837" y="4261773"/>
            <a:ext cx="7077405" cy="592222"/>
          </a:xfrm>
          <a:prstGeom prst="roundRect">
            <a:avLst/>
          </a:prstGeom>
          <a:solidFill>
            <a:schemeClr val="bg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Benang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Merah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Konstruksi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Pracetak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Prategang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“Stress Control”</a:t>
            </a:r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Cukup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sering</a:t>
            </a:r>
            <a:r>
              <a:rPr lang="en-US" dirty="0">
                <a:solidFill>
                  <a:schemeClr val="tx1"/>
                </a:solidFill>
              </a:rPr>
              <a:t>  </a:t>
            </a:r>
            <a:r>
              <a:rPr lang="en-US" dirty="0" err="1">
                <a:solidFill>
                  <a:schemeClr val="tx1"/>
                </a:solidFill>
              </a:rPr>
              <a:t>konstruksi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Pracetak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juga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adalah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konstruksi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Prategang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1154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4" name="Picture 2" descr="Gbr-14b">
            <a:extLst>
              <a:ext uri="{FF2B5EF4-FFF2-40B4-BE49-F238E27FC236}">
                <a16:creationId xmlns:a16="http://schemas.microsoft.com/office/drawing/2014/main" id="{341055F1-3300-4FE5-8CAC-C79110E77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4464" y="1284089"/>
            <a:ext cx="3137810" cy="250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GBR-46">
            <a:extLst>
              <a:ext uri="{FF2B5EF4-FFF2-40B4-BE49-F238E27FC236}">
                <a16:creationId xmlns:a16="http://schemas.microsoft.com/office/drawing/2014/main" id="{E68AD268-ACEC-4EC9-9953-BA5376D40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300" y="1379552"/>
            <a:ext cx="2282632" cy="3297541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163343A-8B48-433C-9785-9C5D8A4E8F49}"/>
              </a:ext>
            </a:extLst>
          </p:cNvPr>
          <p:cNvSpPr txBox="1">
            <a:spLocks/>
          </p:cNvSpPr>
          <p:nvPr/>
        </p:nvSpPr>
        <p:spPr>
          <a:xfrm>
            <a:off x="399552" y="734653"/>
            <a:ext cx="10613003" cy="75440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VI. Link &amp; Match </a:t>
            </a:r>
            <a:r>
              <a:rPr lang="en-US" sz="3600" b="1" dirty="0" err="1"/>
              <a:t>Riset</a:t>
            </a:r>
            <a:r>
              <a:rPr lang="en-US" sz="3600" b="1" dirty="0"/>
              <a:t> </a:t>
            </a:r>
            <a:r>
              <a:rPr lang="en-US" sz="3600" b="1" dirty="0" err="1"/>
              <a:t>Industri</a:t>
            </a:r>
            <a:r>
              <a:rPr lang="en-US" sz="3600" b="1" dirty="0"/>
              <a:t> </a:t>
            </a:r>
            <a:r>
              <a:rPr lang="en-US" sz="3600" b="1" dirty="0" err="1"/>
              <a:t>Kerjasama</a:t>
            </a:r>
            <a:r>
              <a:rPr lang="en-US" sz="3600" b="1" dirty="0"/>
              <a:t> </a:t>
            </a:r>
            <a:r>
              <a:rPr lang="en-US" sz="3600" b="1" dirty="0" err="1"/>
              <a:t>dengan</a:t>
            </a:r>
            <a:r>
              <a:rPr lang="en-US" sz="3600" b="1" dirty="0"/>
              <a:t> Lembaga </a:t>
            </a:r>
            <a:r>
              <a:rPr lang="en-US" sz="3600" b="1" dirty="0" err="1"/>
              <a:t>Riset</a:t>
            </a:r>
            <a:r>
              <a:rPr lang="en-US" sz="3600" b="1" dirty="0"/>
              <a:t> Negara</a:t>
            </a:r>
            <a:endParaRPr lang="en-ID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E75A6E-26C2-4162-A364-7F1832DA08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70688" y="3756619"/>
            <a:ext cx="1973604" cy="31013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3267F1-5814-4DB5-9573-FFB945FD76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08" y="1631919"/>
            <a:ext cx="2550193" cy="33849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0A2913-73C8-4440-8AF4-36491C45D1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919" y="3533610"/>
            <a:ext cx="2482279" cy="3211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F63A73-7CF2-4840-89F0-BFDCF0EAF3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3369" y="3582015"/>
            <a:ext cx="2541311" cy="316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2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-442172" y="3986381"/>
            <a:ext cx="4056842" cy="762000"/>
          </a:xfrm>
        </p:spPr>
        <p:txBody>
          <a:bodyPr>
            <a:normAutofit/>
          </a:bodyPr>
          <a:lstStyle/>
          <a:p>
            <a:pPr marL="822960" lvl="1" indent="-457200"/>
            <a:r>
              <a:rPr lang="id-ID" sz="1600" dirty="0"/>
              <a:t>Pengujian join-balok kolom eksterior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4887" y="382610"/>
            <a:ext cx="10720570" cy="655638"/>
          </a:xfrm>
          <a:prstGeom prst="rect">
            <a:avLst/>
          </a:prstGeom>
        </p:spPr>
        <p:txBody>
          <a:bodyPr vert="horz" anchor="b">
            <a:normAutofit fontScale="85000" lnSpcReduction="10000"/>
          </a:bodyPr>
          <a:lstStyle/>
          <a:p>
            <a:pPr algn="ctr"/>
            <a:r>
              <a:rPr lang="en-US" sz="3200" b="1" dirty="0"/>
              <a:t>VI. Link &amp; Match </a:t>
            </a:r>
            <a:r>
              <a:rPr lang="en-US" sz="3200" b="1" dirty="0" err="1"/>
              <a:t>Riset</a:t>
            </a:r>
            <a:r>
              <a:rPr lang="en-US" sz="3200" b="1" dirty="0"/>
              <a:t> </a:t>
            </a:r>
            <a:r>
              <a:rPr lang="en-US" sz="3200" b="1" dirty="0" err="1"/>
              <a:t>Industri</a:t>
            </a:r>
            <a:r>
              <a:rPr lang="en-US" sz="3200" b="1" dirty="0"/>
              <a:t> </a:t>
            </a:r>
            <a:r>
              <a:rPr lang="en-US" sz="3200" b="1" dirty="0" err="1"/>
              <a:t>Kerjasama</a:t>
            </a:r>
            <a:r>
              <a:rPr lang="en-US" sz="3200" b="1" dirty="0"/>
              <a:t> </a:t>
            </a:r>
            <a:r>
              <a:rPr lang="en-US" sz="3200" b="1" dirty="0" err="1"/>
              <a:t>dengan</a:t>
            </a:r>
            <a:r>
              <a:rPr lang="en-US" sz="3200" b="1" dirty="0"/>
              <a:t> Lembaga </a:t>
            </a:r>
            <a:r>
              <a:rPr lang="en-US" sz="3200" b="1" dirty="0" err="1"/>
              <a:t>Riset</a:t>
            </a:r>
            <a:r>
              <a:rPr lang="en-US" sz="3200" b="1" dirty="0"/>
              <a:t> Negara</a:t>
            </a:r>
            <a:endParaRPr lang="en-ID" sz="3200" b="1" dirty="0"/>
          </a:p>
        </p:txBody>
      </p:sp>
      <p:sp>
        <p:nvSpPr>
          <p:cNvPr id="253958" name="Rectangle 6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pic>
        <p:nvPicPr>
          <p:cNvPr id="504834" name="Picture 2" descr="C:\Users\CONCEDO EVGS IDE\Documents\Project 2014\Precast Post Tension Unbonded\Join Test\Foto\Join Eksterior\Join eksterior Presssindo drift 0.1%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887" y="1542245"/>
            <a:ext cx="3190741" cy="238320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830688" y="1512083"/>
            <a:ext cx="2011250" cy="909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9" name="Picture 2" descr="D:\Join test\Join Test\Foto\Join Eksterior\Join eksterior Presssindo drift 2.2% P+=19.23 ton P-=16.25 ton.JPG">
            <a:extLst>
              <a:ext uri="{FF2B5EF4-FFF2-40B4-BE49-F238E27FC236}">
                <a16:creationId xmlns:a16="http://schemas.microsoft.com/office/drawing/2014/main" id="{D2EAA536-1331-4596-8D2B-96E2D67E8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1429" y="1594243"/>
            <a:ext cx="3140300" cy="2345532"/>
          </a:xfrm>
          <a:prstGeom prst="rect">
            <a:avLst/>
          </a:prstGeom>
          <a:noFill/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A2D112E-2F4F-4DC3-A2F6-A7EBF59E812F}"/>
              </a:ext>
            </a:extLst>
          </p:cNvPr>
          <p:cNvGraphicFramePr>
            <a:graphicFrameLocks/>
          </p:cNvGraphicFramePr>
          <p:nvPr/>
        </p:nvGraphicFramePr>
        <p:xfrm>
          <a:off x="98739" y="4353059"/>
          <a:ext cx="4382035" cy="2046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Chart 9">
            <a:extLst>
              <a:ext uri="{FF2B5EF4-FFF2-40B4-BE49-F238E27FC236}">
                <a16:creationId xmlns:a16="http://schemas.microsoft.com/office/drawing/2014/main" id="{3A0D86A4-34C8-4F87-B091-50B4D86BAAF0}"/>
              </a:ext>
            </a:extLst>
          </p:cNvPr>
          <p:cNvPicPr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"/>
          <a:stretch>
            <a:fillRect/>
          </a:stretch>
        </p:blipFill>
        <p:spPr bwMode="auto">
          <a:xfrm>
            <a:off x="4511959" y="4357352"/>
            <a:ext cx="3394656" cy="221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D:\Join test\Join Test\Foto\Join Eksterior\Join eksterior Presssindo drift 3.5%.JPG">
            <a:extLst>
              <a:ext uri="{FF2B5EF4-FFF2-40B4-BE49-F238E27FC236}">
                <a16:creationId xmlns:a16="http://schemas.microsoft.com/office/drawing/2014/main" id="{1657F0E5-28F5-401A-A9F8-C9F2D82FA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8425" y="1561082"/>
            <a:ext cx="3140301" cy="2345534"/>
          </a:xfrm>
          <a:prstGeom prst="rect">
            <a:avLst/>
          </a:prstGeom>
          <a:noFill/>
        </p:spPr>
      </p:pic>
      <p:pic>
        <p:nvPicPr>
          <p:cNvPr id="14" name="Picture 4" descr="D:\Join test\Join Test\Foto\Join Eksterior\Join eksterior Presssindo drift 5% P+=9.1 ton P-=8.11 ton.JPG">
            <a:extLst>
              <a:ext uri="{FF2B5EF4-FFF2-40B4-BE49-F238E27FC236}">
                <a16:creationId xmlns:a16="http://schemas.microsoft.com/office/drawing/2014/main" id="{6E8CBA35-9F40-42BD-8850-003F1114E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8425" y="4241440"/>
            <a:ext cx="3036168" cy="2267755"/>
          </a:xfrm>
          <a:prstGeom prst="rect">
            <a:avLst/>
          </a:prstGeo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F6C63DC-6C9A-4753-BE78-4B3D5317CE52}"/>
              </a:ext>
            </a:extLst>
          </p:cNvPr>
          <p:cNvSpPr txBox="1">
            <a:spLocks/>
          </p:cNvSpPr>
          <p:nvPr/>
        </p:nvSpPr>
        <p:spPr>
          <a:xfrm>
            <a:off x="3254063" y="4000703"/>
            <a:ext cx="4785572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0" lvl="1" indent="-457200"/>
            <a:r>
              <a:rPr lang="en-US" sz="1600" dirty="0"/>
              <a:t>Gaya </a:t>
            </a:r>
            <a:r>
              <a:rPr lang="en-US" sz="1600" dirty="0" err="1"/>
              <a:t>Gempa</a:t>
            </a:r>
            <a:r>
              <a:rPr lang="en-US" sz="1600" dirty="0"/>
              <a:t> Dasar (2.2%)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 err="1">
                <a:sym typeface="Wingdings" panose="05000000000000000000" pitchFamily="2" charset="2"/>
              </a:rPr>
              <a:t>Kinerja</a:t>
            </a:r>
            <a:r>
              <a:rPr lang="en-US" sz="1600" dirty="0">
                <a:sym typeface="Wingdings" panose="05000000000000000000" pitchFamily="2" charset="2"/>
              </a:rPr>
              <a:t> Tinggi</a:t>
            </a:r>
            <a:endParaRPr lang="id-ID" sz="16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7B04873-60A3-42C5-91B9-8C0E1CC07205}"/>
              </a:ext>
            </a:extLst>
          </p:cNvPr>
          <p:cNvSpPr txBox="1">
            <a:spLocks/>
          </p:cNvSpPr>
          <p:nvPr/>
        </p:nvSpPr>
        <p:spPr>
          <a:xfrm>
            <a:off x="7372141" y="3939775"/>
            <a:ext cx="4635262" cy="30166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0" lvl="1" indent="-457200"/>
            <a:r>
              <a:rPr lang="en-US" sz="1600" dirty="0"/>
              <a:t>Gaya </a:t>
            </a:r>
            <a:r>
              <a:rPr lang="en-US" sz="1600" dirty="0" err="1"/>
              <a:t>Gempa</a:t>
            </a:r>
            <a:r>
              <a:rPr lang="en-US" sz="1600" dirty="0"/>
              <a:t> </a:t>
            </a:r>
            <a:r>
              <a:rPr lang="en-US" sz="1600" dirty="0" err="1"/>
              <a:t>Maksimum</a:t>
            </a:r>
            <a:r>
              <a:rPr lang="en-US" sz="1600" dirty="0"/>
              <a:t> (3.5%) </a:t>
            </a:r>
            <a:endParaRPr lang="id-ID" sz="16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FB5C476-E403-4D87-BE11-187F29BFF08D}"/>
              </a:ext>
            </a:extLst>
          </p:cNvPr>
          <p:cNvSpPr txBox="1">
            <a:spLocks/>
          </p:cNvSpPr>
          <p:nvPr/>
        </p:nvSpPr>
        <p:spPr>
          <a:xfrm>
            <a:off x="7376434" y="6556335"/>
            <a:ext cx="4635262" cy="3016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0" lvl="1" indent="-457200"/>
            <a:r>
              <a:rPr lang="en-US" sz="1600" dirty="0"/>
              <a:t>Gaya </a:t>
            </a:r>
            <a:r>
              <a:rPr lang="en-US" sz="1600" dirty="0" err="1"/>
              <a:t>Gempa</a:t>
            </a:r>
            <a:r>
              <a:rPr lang="en-US" sz="1600" dirty="0"/>
              <a:t> (5%) Strong Column Weak Beam</a:t>
            </a:r>
            <a:endParaRPr lang="id-ID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AB4060-A981-4737-A32C-B99DBB9E7BED}"/>
              </a:ext>
            </a:extLst>
          </p:cNvPr>
          <p:cNvSpPr txBox="1"/>
          <p:nvPr/>
        </p:nvSpPr>
        <p:spPr>
          <a:xfrm>
            <a:off x="1442434" y="6448023"/>
            <a:ext cx="598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Cek</a:t>
            </a:r>
            <a:r>
              <a:rPr lang="en-US" dirty="0"/>
              <a:t> hysteresis loop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persyaratan</a:t>
            </a:r>
            <a:r>
              <a:rPr lang="en-US" dirty="0"/>
              <a:t> SNI 7834:2012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017387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5" name="Group 6">
            <a:extLst>
              <a:ext uri="{FF2B5EF4-FFF2-40B4-BE49-F238E27FC236}">
                <a16:creationId xmlns:a16="http://schemas.microsoft.com/office/drawing/2014/main" id="{70DC175A-DF0E-4F2F-8A2F-5813541F49F7}"/>
              </a:ext>
            </a:extLst>
          </p:cNvPr>
          <p:cNvGrpSpPr>
            <a:grpSpLocks/>
          </p:cNvGrpSpPr>
          <p:nvPr/>
        </p:nvGrpSpPr>
        <p:grpSpPr bwMode="auto">
          <a:xfrm>
            <a:off x="1892300" y="1153318"/>
            <a:ext cx="8089900" cy="76200"/>
            <a:chOff x="528" y="864"/>
            <a:chExt cx="4704" cy="48"/>
          </a:xfrm>
        </p:grpSpPr>
        <p:sp>
          <p:nvSpPr>
            <p:cNvPr id="23558" name="Line 7">
              <a:extLst>
                <a:ext uri="{FF2B5EF4-FFF2-40B4-BE49-F238E27FC236}">
                  <a16:creationId xmlns:a16="http://schemas.microsoft.com/office/drawing/2014/main" id="{9880ED3F-98D5-45B8-9247-23E5E73879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864"/>
              <a:ext cx="470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  <p:sp>
          <p:nvSpPr>
            <p:cNvPr id="23559" name="Line 8">
              <a:extLst>
                <a:ext uri="{FF2B5EF4-FFF2-40B4-BE49-F238E27FC236}">
                  <a16:creationId xmlns:a16="http://schemas.microsoft.com/office/drawing/2014/main" id="{3F92FDCA-A7A2-415B-9293-0CF5C5646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" y="912"/>
              <a:ext cx="4704" cy="0"/>
            </a:xfrm>
            <a:prstGeom prst="line">
              <a:avLst/>
            </a:prstGeom>
            <a:noFill/>
            <a:ln w="57150">
              <a:solidFill>
                <a:srgbClr val="3366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D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126CC43-9C12-41D4-B1E3-43A1B8151C91}"/>
              </a:ext>
            </a:extLst>
          </p:cNvPr>
          <p:cNvSpPr/>
          <p:nvPr/>
        </p:nvSpPr>
        <p:spPr>
          <a:xfrm>
            <a:off x="0" y="1402251"/>
            <a:ext cx="119644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Bodoni MT" pitchFamily="18" charset="0"/>
              </a:rPr>
              <a:t>Produk</a:t>
            </a:r>
            <a:r>
              <a:rPr lang="en-US" sz="2800" b="1" kern="0" dirty="0">
                <a:solidFill>
                  <a:srgbClr val="000000"/>
                </a:solidFill>
                <a:latin typeface="Bodoni MT" pitchFamily="18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Bodoni MT" pitchFamily="18" charset="0"/>
              </a:rPr>
              <a:t>Standar</a:t>
            </a:r>
            <a:endParaRPr lang="en-US" sz="2000" dirty="0">
              <a:solidFill>
                <a:srgbClr val="FF0000"/>
              </a:solidFill>
              <a:latin typeface="Bodoni MT" pitchFamily="18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endParaRPr lang="en-AU" sz="2000" b="1" kern="0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5F7653-2496-46BF-AC42-A705538AA91A}"/>
              </a:ext>
            </a:extLst>
          </p:cNvPr>
          <p:cNvSpPr/>
          <p:nvPr/>
        </p:nvSpPr>
        <p:spPr>
          <a:xfrm>
            <a:off x="9220200" y="6172200"/>
            <a:ext cx="152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alt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Slide </a:t>
            </a:r>
            <a:fld id="{86ABC942-BE90-4A5B-BA1E-1AFE4B1EB5E8}" type="slidenum">
              <a:rPr lang="en-AU" altLang="en-US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pPr algn="ctr" eaLnBrk="1" hangingPunct="1">
                <a:spcBef>
                  <a:spcPct val="50000"/>
                </a:spcBef>
              </a:pPr>
              <a:t>92</a:t>
            </a:fld>
            <a:endParaRPr lang="en-AU" altLang="en-US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D94388-1E65-4A2C-A0CE-8AD91C83E7E0}"/>
              </a:ext>
            </a:extLst>
          </p:cNvPr>
          <p:cNvSpPr txBox="1">
            <a:spLocks/>
          </p:cNvSpPr>
          <p:nvPr/>
        </p:nvSpPr>
        <p:spPr>
          <a:xfrm>
            <a:off x="135172" y="490537"/>
            <a:ext cx="118293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/>
              <a:t>VI. Link &amp; Match </a:t>
            </a:r>
            <a:r>
              <a:rPr lang="en-US" sz="3200" b="1" dirty="0" err="1"/>
              <a:t>Riset</a:t>
            </a:r>
            <a:r>
              <a:rPr lang="en-US" sz="3200" b="1" dirty="0"/>
              <a:t> </a:t>
            </a:r>
            <a:r>
              <a:rPr lang="en-US" sz="3200" b="1" dirty="0" err="1"/>
              <a:t>Industri</a:t>
            </a:r>
            <a:r>
              <a:rPr lang="en-US" sz="3200" b="1" dirty="0"/>
              <a:t> </a:t>
            </a:r>
            <a:r>
              <a:rPr lang="en-US" sz="3200" b="1" dirty="0" err="1"/>
              <a:t>Kerjasama</a:t>
            </a:r>
            <a:r>
              <a:rPr lang="en-US" sz="3200" b="1" dirty="0"/>
              <a:t> </a:t>
            </a:r>
            <a:r>
              <a:rPr lang="en-US" sz="3200" b="1" dirty="0" err="1"/>
              <a:t>dengan</a:t>
            </a:r>
            <a:r>
              <a:rPr lang="en-US" sz="3200" b="1" dirty="0"/>
              <a:t> Lembaga </a:t>
            </a:r>
            <a:r>
              <a:rPr lang="en-US" sz="3200" b="1" dirty="0" err="1"/>
              <a:t>Riset</a:t>
            </a:r>
            <a:r>
              <a:rPr lang="en-US" sz="3200" b="1" dirty="0"/>
              <a:t> Negara</a:t>
            </a:r>
            <a:endParaRPr lang="en-ID" sz="32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9180D-6944-48BB-A04C-CE40C79726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92" y="2312464"/>
            <a:ext cx="2740044" cy="36445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D2C002-BA78-4C42-A217-DA7EFE63EBE4}"/>
              </a:ext>
            </a:extLst>
          </p:cNvPr>
          <p:cNvSpPr txBox="1"/>
          <p:nvPr/>
        </p:nvSpPr>
        <p:spPr>
          <a:xfrm>
            <a:off x="336192" y="6077637"/>
            <a:ext cx="2957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Dibuat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IAPPI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7E802-08D3-4EC2-8251-1894B83324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706" y="3847019"/>
            <a:ext cx="2072859" cy="277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B5CF38-579E-4B73-B8E6-87FAC29DFB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344" y="2415495"/>
            <a:ext cx="2119394" cy="2729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976E10-CAF4-4CCA-AF43-9A01F669E0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806" y="2277976"/>
            <a:ext cx="2119394" cy="2706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9B3E3E-3B15-4A9E-AFD5-8A650A89A6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2500" y="3847019"/>
            <a:ext cx="2119394" cy="273075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EA8A10-A624-4FE1-8BD6-FFD06A259B5C}"/>
              </a:ext>
            </a:extLst>
          </p:cNvPr>
          <p:cNvCxnSpPr/>
          <p:nvPr/>
        </p:nvCxnSpPr>
        <p:spPr>
          <a:xfrm>
            <a:off x="5314682" y="4207099"/>
            <a:ext cx="691166" cy="5795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E5A9DB-F56F-46F8-8BFF-898CA83CE54A}"/>
              </a:ext>
            </a:extLst>
          </p:cNvPr>
          <p:cNvCxnSpPr/>
          <p:nvPr/>
        </p:nvCxnSpPr>
        <p:spPr>
          <a:xfrm>
            <a:off x="9707259" y="4020817"/>
            <a:ext cx="691166" cy="5795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8635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F7B3DA-DFEC-48AE-9101-0EF4F29BC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96" y="2743114"/>
            <a:ext cx="3171027" cy="4168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DA396C-FC49-40BB-AB50-DBD846CAB0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9706" y="2970000"/>
            <a:ext cx="2732400" cy="388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05E6F6-F627-49D7-AB48-07B715F9E0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5291" y="2856055"/>
            <a:ext cx="2286000" cy="3801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A96387-88F4-40D7-A6EF-99239602E1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475" y="405853"/>
            <a:ext cx="2780415" cy="3801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75E89D-6254-4981-ACF5-7EAA671671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8059" y="3211032"/>
            <a:ext cx="2881424" cy="3646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B7EC01-BDC7-4590-A69E-5E92FF174E3E}"/>
              </a:ext>
            </a:extLst>
          </p:cNvPr>
          <p:cNvSpPr txBox="1"/>
          <p:nvPr/>
        </p:nvSpPr>
        <p:spPr>
          <a:xfrm>
            <a:off x="398721" y="1514099"/>
            <a:ext cx="7474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Pada RSNI Panduan </a:t>
            </a:r>
            <a:r>
              <a:rPr lang="en-US" dirty="0" err="1"/>
              <a:t>Emulasi</a:t>
            </a:r>
            <a:r>
              <a:rPr lang="en-US" dirty="0"/>
              <a:t> </a:t>
            </a:r>
            <a:r>
              <a:rPr lang="en-US" dirty="0" err="1"/>
              <a:t>Pendetailan</a:t>
            </a:r>
            <a:r>
              <a:rPr lang="en-US" dirty="0"/>
              <a:t> </a:t>
            </a:r>
            <a:r>
              <a:rPr lang="en-US" dirty="0" err="1"/>
              <a:t>Beton</a:t>
            </a:r>
            <a:r>
              <a:rPr lang="en-US" dirty="0"/>
              <a:t> Cor di </a:t>
            </a:r>
            <a:r>
              <a:rPr lang="en-US" dirty="0" err="1"/>
              <a:t>Tempat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Desain</a:t>
            </a:r>
            <a:r>
              <a:rPr lang="en-US" dirty="0"/>
              <a:t> </a:t>
            </a:r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Beton</a:t>
            </a:r>
            <a:r>
              <a:rPr lang="en-US" dirty="0"/>
              <a:t> </a:t>
            </a:r>
            <a:r>
              <a:rPr lang="en-US" dirty="0" err="1"/>
              <a:t>Pracetak</a:t>
            </a:r>
            <a:r>
              <a:rPr lang="en-US" dirty="0"/>
              <a:t> </a:t>
            </a:r>
            <a:r>
              <a:rPr lang="en-US" dirty="0" err="1"/>
              <a:t>Tahan</a:t>
            </a:r>
            <a:r>
              <a:rPr lang="en-US" dirty="0"/>
              <a:t> </a:t>
            </a:r>
            <a:r>
              <a:rPr lang="en-US" dirty="0" err="1"/>
              <a:t>Gempa</a:t>
            </a:r>
            <a:r>
              <a:rPr lang="en-US" dirty="0"/>
              <a:t> , Ada detail </a:t>
            </a:r>
            <a:r>
              <a:rPr lang="en-US" dirty="0" err="1"/>
              <a:t>sambungan</a:t>
            </a:r>
            <a:r>
              <a:rPr lang="en-US" dirty="0"/>
              <a:t> standard dan </a:t>
            </a:r>
            <a:r>
              <a:rPr lang="en-US" dirty="0" err="1"/>
              <a:t>ada</a:t>
            </a:r>
            <a:r>
              <a:rPr lang="en-US" dirty="0"/>
              <a:t> daftar </a:t>
            </a:r>
            <a:r>
              <a:rPr lang="en-US" dirty="0" err="1"/>
              <a:t>inovasi</a:t>
            </a:r>
            <a:r>
              <a:rPr lang="en-US" dirty="0"/>
              <a:t> </a:t>
            </a:r>
            <a:r>
              <a:rPr lang="en-US" dirty="0" err="1"/>
              <a:t>sambungan</a:t>
            </a:r>
            <a:r>
              <a:rPr lang="en-US" dirty="0"/>
              <a:t> inventor </a:t>
            </a:r>
            <a:r>
              <a:rPr lang="en-US" dirty="0" err="1"/>
              <a:t>nasional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lulus uji SNI 7834:2012</a:t>
            </a:r>
            <a:endParaRPr lang="en-ID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D72944-E5FC-4A1E-951D-4136B0E7641D}"/>
              </a:ext>
            </a:extLst>
          </p:cNvPr>
          <p:cNvCxnSpPr>
            <a:cxnSpLocks/>
          </p:cNvCxnSpPr>
          <p:nvPr/>
        </p:nvCxnSpPr>
        <p:spPr>
          <a:xfrm flipH="1">
            <a:off x="3556591" y="2009553"/>
            <a:ext cx="733646" cy="7921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60D5BB-5DB0-4285-9A08-5117F0B3328D}"/>
              </a:ext>
            </a:extLst>
          </p:cNvPr>
          <p:cNvCxnSpPr>
            <a:cxnSpLocks/>
          </p:cNvCxnSpPr>
          <p:nvPr/>
        </p:nvCxnSpPr>
        <p:spPr>
          <a:xfrm>
            <a:off x="4651744" y="2333847"/>
            <a:ext cx="3482731" cy="4092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05D990-EF45-441A-A01B-E97B300100C3}"/>
              </a:ext>
            </a:extLst>
          </p:cNvPr>
          <p:cNvSpPr/>
          <p:nvPr/>
        </p:nvSpPr>
        <p:spPr>
          <a:xfrm>
            <a:off x="5944414" y="6167978"/>
            <a:ext cx="2400401" cy="549294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B8B4F6B-DF1E-40AA-8C09-956AA3B15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42886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65150" y="1467015"/>
            <a:ext cx="10992679" cy="4552121"/>
          </a:xfrm>
          <a:prstGeom prst="round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072D4-FCB8-4FCA-92FA-D960D5209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809" y="74902"/>
            <a:ext cx="10515600" cy="1325563"/>
          </a:xfrm>
        </p:spPr>
        <p:txBody>
          <a:bodyPr/>
          <a:lstStyle/>
          <a:p>
            <a:r>
              <a:rPr lang="en-US" b="1" dirty="0" err="1"/>
              <a:t>Penutup</a:t>
            </a:r>
            <a:endParaRPr lang="en-ID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6E852-008D-49D0-AF0A-28C2F0EF7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556" y="1940117"/>
            <a:ext cx="10423243" cy="4149381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struktur</a:t>
            </a:r>
            <a:r>
              <a:rPr lang="en-US" dirty="0"/>
              <a:t> </a:t>
            </a:r>
            <a:r>
              <a:rPr lang="en-US" dirty="0" err="1"/>
              <a:t>pracetak</a:t>
            </a:r>
            <a:r>
              <a:rPr lang="en-US" dirty="0"/>
              <a:t> dan </a:t>
            </a:r>
            <a:r>
              <a:rPr lang="en-US" dirty="0" err="1"/>
              <a:t>prategang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salah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konstruksi</a:t>
            </a:r>
            <a:r>
              <a:rPr lang="en-US" dirty="0"/>
              <a:t> yang </a:t>
            </a:r>
            <a:r>
              <a:rPr lang="en-US" dirty="0" err="1"/>
              <a:t>berbasis</a:t>
            </a:r>
            <a:r>
              <a:rPr lang="en-US" dirty="0"/>
              <a:t> </a:t>
            </a:r>
            <a:r>
              <a:rPr lang="en-US" dirty="0" err="1"/>
              <a:t>industri</a:t>
            </a:r>
            <a:r>
              <a:rPr lang="en-US" dirty="0"/>
              <a:t> </a:t>
            </a:r>
            <a:r>
              <a:rPr lang="en-US" dirty="0" err="1"/>
              <a:t>manufaktur</a:t>
            </a:r>
            <a:r>
              <a:rPr lang="en-US" dirty="0"/>
              <a:t> yang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Industri</a:t>
            </a:r>
            <a:r>
              <a:rPr lang="en-US" dirty="0"/>
              <a:t> 4.0</a:t>
            </a:r>
          </a:p>
          <a:p>
            <a:r>
              <a:rPr lang="en-US" dirty="0" err="1"/>
              <a:t>Industri</a:t>
            </a:r>
            <a:r>
              <a:rPr lang="en-US" dirty="0"/>
              <a:t> </a:t>
            </a:r>
            <a:r>
              <a:rPr lang="en-US" dirty="0" err="1"/>
              <a:t>pracetak</a:t>
            </a:r>
            <a:r>
              <a:rPr lang="en-US" dirty="0"/>
              <a:t> dan </a:t>
            </a:r>
            <a:r>
              <a:rPr lang="en-US" dirty="0" err="1"/>
              <a:t>prategang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berpartisipasi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aktif</a:t>
            </a:r>
            <a:r>
              <a:rPr lang="en-US" dirty="0"/>
              <a:t> dan </a:t>
            </a:r>
            <a:r>
              <a:rPr lang="en-US" dirty="0" err="1"/>
              <a:t>signifikan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percepatan</a:t>
            </a:r>
            <a:r>
              <a:rPr lang="en-US" dirty="0"/>
              <a:t> </a:t>
            </a:r>
            <a:r>
              <a:rPr lang="en-US" dirty="0" err="1"/>
              <a:t>pembangunan</a:t>
            </a:r>
            <a:r>
              <a:rPr lang="en-US" dirty="0"/>
              <a:t> </a:t>
            </a:r>
            <a:r>
              <a:rPr lang="en-US" dirty="0" err="1"/>
              <a:t>infrastruktur</a:t>
            </a:r>
            <a:r>
              <a:rPr lang="en-US" dirty="0"/>
              <a:t> Indonesia </a:t>
            </a:r>
            <a:r>
              <a:rPr lang="en-US" dirty="0" err="1"/>
              <a:t>selama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, pada masa </a:t>
            </a:r>
            <a:r>
              <a:rPr lang="en-US" dirty="0" err="1"/>
              <a:t>pandemi</a:t>
            </a:r>
            <a:r>
              <a:rPr lang="en-US" dirty="0"/>
              <a:t> Covid-19, dan pada </a:t>
            </a:r>
            <a:r>
              <a:rPr lang="en-US" dirty="0" err="1"/>
              <a:t>pasca</a:t>
            </a:r>
            <a:r>
              <a:rPr lang="en-US" dirty="0"/>
              <a:t> </a:t>
            </a:r>
            <a:r>
              <a:rPr lang="en-US" dirty="0" err="1"/>
              <a:t>pandemi</a:t>
            </a:r>
            <a:r>
              <a:rPr lang="en-US" dirty="0"/>
              <a:t> </a:t>
            </a:r>
            <a:r>
              <a:rPr lang="en-US" dirty="0" err="1"/>
              <a:t>diharapkan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tersosialisasi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luas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stakeholder agar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mendukung</a:t>
            </a:r>
            <a:r>
              <a:rPr lang="en-US" dirty="0"/>
              <a:t> </a:t>
            </a:r>
            <a:r>
              <a:rPr lang="en-US" dirty="0" err="1"/>
              <a:t>percepatan</a:t>
            </a:r>
            <a:r>
              <a:rPr lang="en-US" dirty="0"/>
              <a:t> </a:t>
            </a:r>
            <a:r>
              <a:rPr lang="en-US" dirty="0" err="1"/>
              <a:t>pemulihan</a:t>
            </a:r>
            <a:r>
              <a:rPr lang="en-US" dirty="0"/>
              <a:t> Indonesia dan </a:t>
            </a:r>
            <a:r>
              <a:rPr lang="en-US" dirty="0" err="1"/>
              <a:t>kemudian</a:t>
            </a:r>
            <a:r>
              <a:rPr lang="en-US" dirty="0"/>
              <a:t> </a:t>
            </a:r>
            <a:r>
              <a:rPr lang="en-US" dirty="0" err="1"/>
              <a:t>mengejar</a:t>
            </a:r>
            <a:r>
              <a:rPr lang="en-US" dirty="0"/>
              <a:t> </a:t>
            </a:r>
            <a:r>
              <a:rPr lang="en-US" dirty="0" err="1"/>
              <a:t>kembali</a:t>
            </a:r>
            <a:r>
              <a:rPr lang="en-US" dirty="0"/>
              <a:t> target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dicanangkan</a:t>
            </a:r>
            <a:r>
              <a:rPr lang="en-US" dirty="0"/>
              <a:t> </a:t>
            </a:r>
            <a:r>
              <a:rPr lang="en-US" dirty="0" err="1"/>
              <a:t>sebelumnya</a:t>
            </a:r>
            <a:r>
              <a:rPr lang="en-US" dirty="0"/>
              <a:t>.  </a:t>
            </a:r>
          </a:p>
          <a:p>
            <a:r>
              <a:rPr lang="en-US" dirty="0" err="1"/>
              <a:t>Konsep</a:t>
            </a:r>
            <a:r>
              <a:rPr lang="en-US" dirty="0"/>
              <a:t> Link &amp; Match modern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diterapkan</a:t>
            </a:r>
            <a:r>
              <a:rPr lang="en-US" dirty="0"/>
              <a:t> oleh IAPPI &amp; AP3I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menghasilkan</a:t>
            </a:r>
            <a:r>
              <a:rPr lang="en-US" dirty="0"/>
              <a:t> </a:t>
            </a:r>
            <a:r>
              <a:rPr lang="en-US" dirty="0" err="1"/>
              <a:t>inovasi</a:t>
            </a:r>
            <a:r>
              <a:rPr lang="en-US" dirty="0"/>
              <a:t> yang </a:t>
            </a:r>
            <a:r>
              <a:rPr lang="en-US" dirty="0" err="1"/>
              <a:t>diapresiasi</a:t>
            </a:r>
            <a:r>
              <a:rPr lang="en-US" dirty="0"/>
              <a:t> pasar. </a:t>
            </a:r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segera</a:t>
            </a:r>
            <a:r>
              <a:rPr lang="en-US" dirty="0"/>
              <a:t> </a:t>
            </a:r>
            <a:r>
              <a:rPr lang="en-US" dirty="0" err="1"/>
              <a:t>disosialisasikan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stakeholder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luas</a:t>
            </a:r>
            <a:r>
              <a:rPr lang="en-US" dirty="0"/>
              <a:t> agar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mendorong</a:t>
            </a:r>
            <a:r>
              <a:rPr lang="en-US" dirty="0"/>
              <a:t> </a:t>
            </a:r>
            <a:r>
              <a:rPr lang="en-US" dirty="0" err="1"/>
              <a:t>peningkatan</a:t>
            </a:r>
            <a:r>
              <a:rPr lang="en-US" dirty="0"/>
              <a:t> </a:t>
            </a:r>
            <a:r>
              <a:rPr lang="en-US" dirty="0" err="1"/>
              <a:t>kesejahteraan</a:t>
            </a:r>
            <a:r>
              <a:rPr lang="en-US" dirty="0"/>
              <a:t> </a:t>
            </a:r>
            <a:r>
              <a:rPr lang="en-US" dirty="0" err="1"/>
              <a:t>bangsa</a:t>
            </a:r>
            <a:r>
              <a:rPr lang="en-US" dirty="0"/>
              <a:t> dan negara Indonesia</a:t>
            </a:r>
          </a:p>
          <a:p>
            <a:pPr mar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062544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CCCDB-A70C-4A66-8B28-19165A465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Penutup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8D9AD-4C39-4746-9AFF-A9CC792E3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5799"/>
            <a:ext cx="10515600" cy="4351338"/>
          </a:xfrm>
        </p:spPr>
        <p:txBody>
          <a:bodyPr/>
          <a:lstStyle/>
          <a:p>
            <a:r>
              <a:rPr lang="id-ID" b="1" dirty="0">
                <a:solidFill>
                  <a:srgbClr val="FF3300"/>
                </a:solidFill>
              </a:rPr>
              <a:t>IAPPI </a:t>
            </a:r>
            <a:r>
              <a:rPr lang="en-US" b="1" dirty="0">
                <a:solidFill>
                  <a:srgbClr val="FF3300"/>
                </a:solidFill>
              </a:rPr>
              <a:t>juga </a:t>
            </a:r>
            <a:r>
              <a:rPr lang="en-US" b="1" dirty="0" err="1">
                <a:solidFill>
                  <a:srgbClr val="FF3300"/>
                </a:solidFill>
              </a:rPr>
              <a:t>aktif</a:t>
            </a:r>
            <a:r>
              <a:rPr lang="en-US" b="1" dirty="0">
                <a:solidFill>
                  <a:srgbClr val="FF3300"/>
                </a:solidFill>
              </a:rPr>
              <a:t> di </a:t>
            </a:r>
            <a:r>
              <a:rPr lang="en-US" b="1" dirty="0" err="1">
                <a:solidFill>
                  <a:srgbClr val="FF3300"/>
                </a:solidFill>
              </a:rPr>
              <a:t>Sosmed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dengan</a:t>
            </a:r>
            <a:r>
              <a:rPr lang="en-US" b="1" dirty="0">
                <a:solidFill>
                  <a:srgbClr val="FF3300"/>
                </a:solidFill>
              </a:rPr>
              <a:t> total </a:t>
            </a:r>
            <a:r>
              <a:rPr lang="en-US" b="1" dirty="0" err="1">
                <a:solidFill>
                  <a:srgbClr val="FF3300"/>
                </a:solidFill>
              </a:rPr>
              <a:t>anggota</a:t>
            </a:r>
            <a:r>
              <a:rPr lang="id-ID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sekitar</a:t>
            </a:r>
            <a:r>
              <a:rPr lang="en-US" b="1" dirty="0">
                <a:solidFill>
                  <a:srgbClr val="FF3300"/>
                </a:solidFill>
              </a:rPr>
              <a:t> 5000</a:t>
            </a:r>
            <a:r>
              <a:rPr lang="id-ID" b="1" dirty="0">
                <a:solidFill>
                  <a:srgbClr val="FF3300"/>
                </a:solidFill>
              </a:rPr>
              <a:t> orang</a:t>
            </a:r>
            <a:r>
              <a:rPr lang="en-US" b="1" dirty="0">
                <a:solidFill>
                  <a:srgbClr val="FF3300"/>
                </a:solidFill>
              </a:rPr>
              <a:t> (</a:t>
            </a:r>
            <a:r>
              <a:rPr lang="en-US" b="1" dirty="0" err="1">
                <a:solidFill>
                  <a:srgbClr val="FF3300"/>
                </a:solidFill>
              </a:rPr>
              <a:t>facebook</a:t>
            </a:r>
            <a:r>
              <a:rPr lang="en-US" b="1" dirty="0">
                <a:solidFill>
                  <a:srgbClr val="FF3300"/>
                </a:solidFill>
              </a:rPr>
              <a:t>, </a:t>
            </a:r>
            <a:r>
              <a:rPr lang="en-US" b="1" dirty="0" err="1">
                <a:solidFill>
                  <a:srgbClr val="FF3300"/>
                </a:solidFill>
              </a:rPr>
              <a:t>twiter</a:t>
            </a:r>
            <a:r>
              <a:rPr lang="en-US" b="1" dirty="0">
                <a:solidFill>
                  <a:srgbClr val="FF3300"/>
                </a:solidFill>
              </a:rPr>
              <a:t>, web site, WA group) yang </a:t>
            </a:r>
            <a:r>
              <a:rPr lang="en-US" b="1" dirty="0" err="1">
                <a:solidFill>
                  <a:srgbClr val="FF3300"/>
                </a:solidFill>
              </a:rPr>
              <a:t>sangat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aktif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untuk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melakukan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komunikasi</a:t>
            </a:r>
            <a:r>
              <a:rPr lang="en-US" b="1" dirty="0">
                <a:solidFill>
                  <a:srgbClr val="FF3300"/>
                </a:solidFill>
              </a:rPr>
              <a:t> </a:t>
            </a:r>
            <a:r>
              <a:rPr lang="en-US" b="1" dirty="0" err="1">
                <a:solidFill>
                  <a:srgbClr val="FF3300"/>
                </a:solidFill>
              </a:rPr>
              <a:t>dan</a:t>
            </a:r>
            <a:r>
              <a:rPr lang="en-US" b="1" dirty="0">
                <a:solidFill>
                  <a:srgbClr val="FF3300"/>
                </a:solidFill>
              </a:rPr>
              <a:t> sharing</a:t>
            </a:r>
            <a:r>
              <a:rPr lang="id-ID" b="1" dirty="0">
                <a:solidFill>
                  <a:srgbClr val="FF3300"/>
                </a:solidFill>
              </a:rPr>
              <a:t> :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DECDD-7CCE-471D-80F0-1A1ED89185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321" y="4719719"/>
            <a:ext cx="2932391" cy="2014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F05EB8-E95A-4DB6-BEEE-C963023FB9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321" y="2563236"/>
            <a:ext cx="2932391" cy="2008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76311-99FD-4E04-874E-E91E14BF53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1141" y="2563236"/>
            <a:ext cx="1482211" cy="41016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3BD1E-BBC6-4C83-ACCB-799A1DCB70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781" y="2654403"/>
            <a:ext cx="2812025" cy="21090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7F8214-BFB7-4E70-87E2-8F902BF52B6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190" y="4710423"/>
            <a:ext cx="2812025" cy="21090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5CDE1-C2B3-462F-BF28-AE256A8EFB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88"/>
          <a:stretch/>
        </p:blipFill>
        <p:spPr>
          <a:xfrm>
            <a:off x="8478235" y="2600106"/>
            <a:ext cx="2939574" cy="2236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D36ED3-D037-405C-8917-0E2753EBF2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7818" y="4730168"/>
            <a:ext cx="2939573" cy="200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984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5046" y="482286"/>
            <a:ext cx="1392702" cy="838200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ym typeface="Wingdings" panose="05000000000000000000" pitchFamily="2" charset="2"/>
              </a:rPr>
              <a:t>PENUTUP</a:t>
            </a:r>
            <a:br>
              <a:rPr lang="en-US" sz="2700" b="1" dirty="0">
                <a:sym typeface="Wingdings" panose="05000000000000000000" pitchFamily="2" charset="2"/>
              </a:rPr>
            </a:b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32168" y="1391337"/>
            <a:ext cx="7774781" cy="43627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18585" y="1320486"/>
            <a:ext cx="4040108" cy="3993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r>
              <a:rPr lang="en-US" sz="1200" dirty="0" err="1"/>
              <a:t>Sistem</a:t>
            </a:r>
            <a:r>
              <a:rPr lang="en-US" sz="1200" dirty="0"/>
              <a:t> Prefabrication </a:t>
            </a:r>
            <a:r>
              <a:rPr lang="en-US" sz="1200" dirty="0" err="1"/>
              <a:t>tadi</a:t>
            </a:r>
            <a:r>
              <a:rPr lang="en-US" sz="1200" dirty="0"/>
              <a:t> </a:t>
            </a:r>
            <a:r>
              <a:rPr lang="en-US" sz="1200" dirty="0" err="1"/>
              <a:t>komponen-komponen</a:t>
            </a:r>
            <a:r>
              <a:rPr lang="en-US" sz="1200" dirty="0"/>
              <a:t> </a:t>
            </a:r>
            <a:r>
              <a:rPr lang="en-US" sz="1200" dirty="0" err="1"/>
              <a:t>bangunan</a:t>
            </a:r>
            <a:r>
              <a:rPr lang="en-US" sz="1200" dirty="0"/>
              <a:t> </a:t>
            </a:r>
            <a:r>
              <a:rPr lang="en-US" sz="1200" dirty="0" err="1"/>
              <a:t>sudah</a:t>
            </a:r>
            <a:r>
              <a:rPr lang="en-US" sz="1200" dirty="0"/>
              <a:t> </a:t>
            </a:r>
            <a:r>
              <a:rPr lang="en-US" sz="1200" dirty="0" err="1"/>
              <a:t>dibuat</a:t>
            </a:r>
            <a:r>
              <a:rPr lang="en-US" sz="1200" dirty="0"/>
              <a:t> </a:t>
            </a:r>
            <a:r>
              <a:rPr lang="en-US" sz="1200" dirty="0" err="1"/>
              <a:t>dulu</a:t>
            </a:r>
            <a:r>
              <a:rPr lang="en-US" sz="1200" dirty="0"/>
              <a:t> di </a:t>
            </a:r>
            <a:r>
              <a:rPr lang="en-US" sz="1200" dirty="0" err="1"/>
              <a:t>tempat</a:t>
            </a:r>
            <a:r>
              <a:rPr lang="en-US" sz="1200" dirty="0"/>
              <a:t> lain, </a:t>
            </a:r>
            <a:r>
              <a:rPr lang="en-US" sz="1200" dirty="0" err="1"/>
              <a:t>lalu</a:t>
            </a:r>
            <a:r>
              <a:rPr lang="en-US" sz="1200" dirty="0"/>
              <a:t> di </a:t>
            </a:r>
            <a:r>
              <a:rPr lang="en-US" sz="1200" dirty="0" err="1"/>
              <a:t>lokasi</a:t>
            </a:r>
            <a:r>
              <a:rPr lang="en-US" sz="1200" dirty="0"/>
              <a:t> </a:t>
            </a:r>
            <a:r>
              <a:rPr lang="en-US" sz="1200" dirty="0" err="1"/>
              <a:t>bangunannya</a:t>
            </a:r>
            <a:r>
              <a:rPr lang="en-US" sz="1200" dirty="0"/>
              <a:t> </a:t>
            </a:r>
            <a:r>
              <a:rPr lang="en-US" sz="1200" dirty="0" err="1"/>
              <a:t>nanti</a:t>
            </a:r>
            <a:r>
              <a:rPr lang="en-US" sz="1200" dirty="0"/>
              <a:t> </a:t>
            </a:r>
            <a:r>
              <a:rPr lang="en-US" sz="1200" dirty="0" err="1"/>
              <a:t>tinggal</a:t>
            </a:r>
            <a:r>
              <a:rPr lang="en-US" sz="1200" dirty="0"/>
              <a:t> </a:t>
            </a:r>
            <a:r>
              <a:rPr lang="en-US" sz="1200" dirty="0" err="1"/>
              <a:t>sambung</a:t>
            </a:r>
            <a:r>
              <a:rPr lang="en-US" sz="1200" dirty="0"/>
              <a:t>…</a:t>
            </a:r>
            <a:r>
              <a:rPr lang="en-US" sz="1200" dirty="0" err="1"/>
              <a:t>sambung</a:t>
            </a:r>
            <a:r>
              <a:rPr lang="en-US" sz="1200" dirty="0"/>
              <a:t>..</a:t>
            </a:r>
            <a:r>
              <a:rPr lang="en-US" sz="1200" dirty="0" err="1"/>
              <a:t>sambung</a:t>
            </a:r>
            <a:r>
              <a:rPr lang="en-US" sz="1200" dirty="0"/>
              <a:t>…</a:t>
            </a:r>
            <a:r>
              <a:rPr lang="en-US" sz="1200" dirty="0" err="1"/>
              <a:t>jadi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 err="1"/>
              <a:t>Teknologi-teknologi</a:t>
            </a:r>
            <a:r>
              <a:rPr lang="en-US" sz="1200" dirty="0"/>
              <a:t> </a:t>
            </a:r>
            <a:r>
              <a:rPr lang="en-US" sz="1200" dirty="0" err="1"/>
              <a:t>seperti</a:t>
            </a:r>
            <a:r>
              <a:rPr lang="en-US" sz="1200" dirty="0"/>
              <a:t> </a:t>
            </a:r>
            <a:r>
              <a:rPr lang="en-US" sz="1200" dirty="0" err="1"/>
              <a:t>ini</a:t>
            </a:r>
            <a:r>
              <a:rPr lang="en-US" sz="1200" dirty="0"/>
              <a:t> yang </a:t>
            </a:r>
            <a:r>
              <a:rPr lang="en-US" sz="1200" dirty="0" err="1"/>
              <a:t>akan</a:t>
            </a:r>
            <a:r>
              <a:rPr lang="en-US" sz="1200" dirty="0"/>
              <a:t> </a:t>
            </a:r>
            <a:r>
              <a:rPr lang="en-US" sz="1200" dirty="0" err="1"/>
              <a:t>kita</a:t>
            </a:r>
            <a:r>
              <a:rPr lang="en-US" sz="1200" dirty="0"/>
              <a:t> </a:t>
            </a:r>
            <a:r>
              <a:rPr lang="en-US" sz="1200" dirty="0" err="1"/>
              <a:t>hadapi</a:t>
            </a:r>
            <a:r>
              <a:rPr lang="en-US" sz="1200" dirty="0"/>
              <a:t> </a:t>
            </a:r>
            <a:r>
              <a:rPr lang="en-US" sz="1200" dirty="0" err="1"/>
              <a:t>ke</a:t>
            </a:r>
            <a:r>
              <a:rPr lang="en-US" sz="1200" dirty="0"/>
              <a:t> </a:t>
            </a:r>
            <a:r>
              <a:rPr lang="en-US" sz="1200" dirty="0" err="1"/>
              <a:t>depan</a:t>
            </a:r>
            <a:r>
              <a:rPr lang="en-US" sz="1200" dirty="0"/>
              <a:t> dan </a:t>
            </a:r>
            <a:r>
              <a:rPr lang="en-US" sz="1200" dirty="0" err="1"/>
              <a:t>kita</a:t>
            </a:r>
            <a:r>
              <a:rPr lang="en-US" sz="1200" dirty="0"/>
              <a:t> </a:t>
            </a:r>
            <a:r>
              <a:rPr lang="en-US" sz="1200" dirty="0" err="1"/>
              <a:t>harus</a:t>
            </a:r>
            <a:r>
              <a:rPr lang="en-US" sz="1200" dirty="0"/>
              <a:t> </a:t>
            </a:r>
            <a:r>
              <a:rPr lang="en-US" sz="1200" dirty="0" err="1"/>
              <a:t>tahu</a:t>
            </a:r>
            <a:r>
              <a:rPr lang="en-US" sz="1200" dirty="0"/>
              <a:t> </a:t>
            </a:r>
            <a:r>
              <a:rPr lang="en-US" sz="1200" dirty="0" err="1"/>
              <a:t>mengenai</a:t>
            </a:r>
            <a:r>
              <a:rPr lang="en-US" sz="1200" dirty="0"/>
              <a:t> </a:t>
            </a:r>
            <a:r>
              <a:rPr lang="en-US" sz="1200" dirty="0" err="1"/>
              <a:t>ini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 err="1"/>
              <a:t>Sistem</a:t>
            </a:r>
            <a:r>
              <a:rPr lang="en-US" sz="1200" dirty="0"/>
              <a:t> Prefabrication juga </a:t>
            </a:r>
            <a:r>
              <a:rPr lang="en-US" sz="1200" dirty="0" err="1"/>
              <a:t>untuk</a:t>
            </a:r>
            <a:r>
              <a:rPr lang="en-US" sz="1200" dirty="0"/>
              <a:t> </a:t>
            </a:r>
            <a:r>
              <a:rPr lang="en-US" sz="1200" dirty="0" err="1"/>
              <a:t>semua</a:t>
            </a:r>
            <a:r>
              <a:rPr lang="en-US" sz="1200" dirty="0"/>
              <a:t> </a:t>
            </a:r>
            <a:r>
              <a:rPr lang="en-US" sz="1200" dirty="0" err="1"/>
              <a:t>hal</a:t>
            </a:r>
            <a:r>
              <a:rPr lang="en-US" sz="1200" dirty="0"/>
              <a:t> </a:t>
            </a:r>
            <a:r>
              <a:rPr lang="en-US" sz="1200" dirty="0" err="1"/>
              <a:t>sekarang</a:t>
            </a:r>
            <a:r>
              <a:rPr lang="en-US" sz="1200" dirty="0"/>
              <a:t> </a:t>
            </a:r>
            <a:r>
              <a:rPr lang="en-US" sz="1200" dirty="0" err="1"/>
              <a:t>ini</a:t>
            </a:r>
            <a:r>
              <a:rPr lang="en-US" sz="1200" dirty="0"/>
              <a:t> </a:t>
            </a:r>
            <a:r>
              <a:rPr lang="en-US" sz="1200" dirty="0" err="1"/>
              <a:t>dibuat</a:t>
            </a:r>
            <a:r>
              <a:rPr lang="en-US" sz="1200" dirty="0"/>
              <a:t>. </a:t>
            </a:r>
            <a:r>
              <a:rPr lang="en-US" sz="1200" dirty="0" err="1"/>
              <a:t>Semuanya</a:t>
            </a:r>
            <a:r>
              <a:rPr lang="en-US" sz="1200" dirty="0"/>
              <a:t> </a:t>
            </a:r>
            <a:r>
              <a:rPr lang="en-US" sz="1200" dirty="0" err="1"/>
              <a:t>serba</a:t>
            </a:r>
            <a:r>
              <a:rPr lang="en-US" sz="1200" dirty="0"/>
              <a:t> </a:t>
            </a:r>
            <a:r>
              <a:rPr lang="en-US" sz="1200" dirty="0" err="1"/>
              <a:t>cepat</a:t>
            </a:r>
            <a:r>
              <a:rPr lang="en-US" sz="1200" dirty="0"/>
              <a:t>…</a:t>
            </a:r>
            <a:r>
              <a:rPr lang="en-US" sz="1200" dirty="0" err="1"/>
              <a:t>Semuanya</a:t>
            </a:r>
            <a:r>
              <a:rPr lang="en-US" sz="1200" dirty="0"/>
              <a:t> </a:t>
            </a:r>
            <a:r>
              <a:rPr lang="en-US" sz="1200" dirty="0" err="1"/>
              <a:t>serba</a:t>
            </a:r>
            <a:r>
              <a:rPr lang="en-US" sz="1200" dirty="0"/>
              <a:t> </a:t>
            </a:r>
            <a:r>
              <a:rPr lang="en-US" sz="1200" dirty="0" err="1"/>
              <a:t>cepat</a:t>
            </a:r>
            <a:r>
              <a:rPr lang="en-US" sz="1200" dirty="0"/>
              <a:t>… oleh </a:t>
            </a:r>
            <a:r>
              <a:rPr lang="en-US" sz="1200" dirty="0" err="1"/>
              <a:t>sebab</a:t>
            </a:r>
            <a:r>
              <a:rPr lang="en-US" sz="1200" dirty="0"/>
              <a:t> </a:t>
            </a:r>
            <a:r>
              <a:rPr lang="en-US" sz="1200" dirty="0" err="1"/>
              <a:t>itu</a:t>
            </a:r>
            <a:r>
              <a:rPr lang="en-US" sz="1200" dirty="0"/>
              <a:t> </a:t>
            </a:r>
            <a:r>
              <a:rPr lang="en-US" sz="1200" dirty="0" err="1"/>
              <a:t>kita</a:t>
            </a:r>
            <a:r>
              <a:rPr lang="en-US" sz="1200" dirty="0"/>
              <a:t> </a:t>
            </a:r>
            <a:r>
              <a:rPr lang="en-US" sz="1200" dirty="0" err="1"/>
              <a:t>harus</a:t>
            </a:r>
            <a:r>
              <a:rPr lang="en-US" sz="1200" dirty="0"/>
              <a:t> </a:t>
            </a:r>
            <a:r>
              <a:rPr lang="en-US" sz="1200" dirty="0" err="1"/>
              <a:t>kenali</a:t>
            </a:r>
            <a:r>
              <a:rPr lang="en-US" sz="1200" dirty="0"/>
              <a:t> </a:t>
            </a:r>
            <a:r>
              <a:rPr lang="en-US" sz="1200" dirty="0" err="1"/>
              <a:t>ini</a:t>
            </a:r>
            <a:r>
              <a:rPr lang="en-US" sz="1200" dirty="0"/>
              <a:t>, </a:t>
            </a:r>
            <a:r>
              <a:rPr lang="en-US" sz="1200" dirty="0" err="1"/>
              <a:t>perubahan-perubahan</a:t>
            </a:r>
            <a:r>
              <a:rPr lang="en-US" sz="1200" dirty="0"/>
              <a:t> </a:t>
            </a:r>
            <a:r>
              <a:rPr lang="en-US" sz="1200" dirty="0" err="1"/>
              <a:t>ini</a:t>
            </a:r>
            <a:r>
              <a:rPr lang="en-US" sz="1200" dirty="0"/>
              <a:t> </a:t>
            </a:r>
            <a:r>
              <a:rPr lang="en-US" sz="1200" dirty="0" err="1"/>
              <a:t>harus</a:t>
            </a:r>
            <a:r>
              <a:rPr lang="en-US" sz="1200" dirty="0"/>
              <a:t> </a:t>
            </a:r>
            <a:r>
              <a:rPr lang="en-US" sz="1200" dirty="0" err="1"/>
              <a:t>kita</a:t>
            </a:r>
            <a:r>
              <a:rPr lang="en-US" sz="1200" dirty="0"/>
              <a:t> </a:t>
            </a:r>
            <a:r>
              <a:rPr lang="en-US" sz="1200" dirty="0" err="1"/>
              <a:t>kenali</a:t>
            </a:r>
            <a:r>
              <a:rPr lang="en-US" sz="1200" dirty="0"/>
              <a:t> dan </a:t>
            </a:r>
            <a:r>
              <a:rPr lang="en-US" sz="1200" dirty="0" err="1"/>
              <a:t>semuanya</a:t>
            </a:r>
            <a:r>
              <a:rPr lang="en-US" sz="1200" dirty="0"/>
              <a:t> </a:t>
            </a:r>
            <a:r>
              <a:rPr lang="en-US" sz="1200" dirty="0" err="1"/>
              <a:t>kita</a:t>
            </a:r>
            <a:r>
              <a:rPr lang="en-US" sz="1200" dirty="0"/>
              <a:t> </a:t>
            </a:r>
            <a:r>
              <a:rPr lang="en-US" sz="1200" dirty="0" err="1"/>
              <a:t>harus</a:t>
            </a:r>
            <a:r>
              <a:rPr lang="en-US" sz="1200" dirty="0"/>
              <a:t> </a:t>
            </a:r>
            <a:r>
              <a:rPr lang="en-US" sz="1200" dirty="0" err="1"/>
              <a:t>belajar</a:t>
            </a:r>
            <a:r>
              <a:rPr lang="en-US" sz="1200" dirty="0"/>
              <a:t> </a:t>
            </a:r>
            <a:r>
              <a:rPr lang="en-US" sz="1200" dirty="0" err="1"/>
              <a:t>mengenai</a:t>
            </a:r>
            <a:r>
              <a:rPr lang="en-US" sz="1200" dirty="0"/>
              <a:t> </a:t>
            </a:r>
            <a:r>
              <a:rPr lang="en-US" sz="1200" dirty="0" err="1"/>
              <a:t>ini</a:t>
            </a:r>
            <a:r>
              <a:rPr lang="en-US" sz="1200" dirty="0"/>
              <a:t>….</a:t>
            </a:r>
            <a:r>
              <a:rPr lang="en-US" sz="1200" dirty="0" err="1"/>
              <a:t>harus</a:t>
            </a:r>
            <a:r>
              <a:rPr lang="en-US" sz="1200" dirty="0"/>
              <a:t> </a:t>
            </a:r>
            <a:r>
              <a:rPr lang="en-US" sz="1200" dirty="0" err="1"/>
              <a:t>belajar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yang </a:t>
            </a:r>
            <a:r>
              <a:rPr lang="en-US" sz="1200" dirty="0" err="1"/>
              <a:t>membuat</a:t>
            </a:r>
            <a:r>
              <a:rPr lang="en-US" sz="1200" dirty="0"/>
              <a:t> </a:t>
            </a:r>
            <a:r>
              <a:rPr lang="en-US" sz="1200" dirty="0" err="1"/>
              <a:t>kita</a:t>
            </a:r>
            <a:r>
              <a:rPr lang="en-US" sz="1200" dirty="0"/>
              <a:t> </a:t>
            </a:r>
            <a:r>
              <a:rPr lang="en-US" sz="1200" dirty="0" err="1"/>
              <a:t>memiliki</a:t>
            </a:r>
            <a:r>
              <a:rPr lang="en-US" sz="1200" dirty="0"/>
              <a:t> </a:t>
            </a:r>
            <a:r>
              <a:rPr lang="en-US" sz="1200" dirty="0" err="1"/>
              <a:t>daya</a:t>
            </a:r>
            <a:r>
              <a:rPr lang="en-US" sz="1200" dirty="0"/>
              <a:t> </a:t>
            </a:r>
            <a:r>
              <a:rPr lang="en-US" sz="1200" dirty="0" err="1"/>
              <a:t>saing</a:t>
            </a:r>
            <a:r>
              <a:rPr lang="en-US" sz="1200" dirty="0"/>
              <a:t> yang </a:t>
            </a:r>
            <a:r>
              <a:rPr lang="en-US" sz="1200" dirty="0" err="1"/>
              <a:t>tinggi</a:t>
            </a:r>
            <a:r>
              <a:rPr lang="en-US" sz="1200" dirty="0"/>
              <a:t> 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 err="1"/>
              <a:t>Tanpa</a:t>
            </a:r>
            <a:r>
              <a:rPr lang="en-US" sz="1200" dirty="0"/>
              <a:t> </a:t>
            </a:r>
            <a:r>
              <a:rPr lang="en-US" sz="1200" dirty="0" err="1"/>
              <a:t>itu</a:t>
            </a:r>
            <a:r>
              <a:rPr lang="en-US" sz="1200" dirty="0"/>
              <a:t> </a:t>
            </a:r>
            <a:r>
              <a:rPr lang="en-US" sz="1200" dirty="0" err="1"/>
              <a:t>kita</a:t>
            </a:r>
            <a:r>
              <a:rPr lang="en-US" sz="1200" dirty="0"/>
              <a:t> </a:t>
            </a:r>
            <a:r>
              <a:rPr lang="en-US" sz="1200" dirty="0" err="1"/>
              <a:t>akan</a:t>
            </a:r>
            <a:r>
              <a:rPr lang="en-US" sz="1200" dirty="0"/>
              <a:t> </a:t>
            </a:r>
            <a:r>
              <a:rPr lang="en-US" sz="1200" dirty="0" err="1"/>
              <a:t>ditinggal</a:t>
            </a:r>
            <a:r>
              <a:rPr lang="en-US" sz="1200" dirty="0"/>
              <a:t> oleh negara lain. Kita </a:t>
            </a:r>
            <a:r>
              <a:rPr lang="en-US" sz="1200" dirty="0" err="1"/>
              <a:t>akan</a:t>
            </a:r>
            <a:r>
              <a:rPr lang="en-US" sz="1200" dirty="0"/>
              <a:t> </a:t>
            </a:r>
            <a:r>
              <a:rPr lang="en-US" sz="1200" dirty="0" err="1"/>
              <a:t>kalah</a:t>
            </a:r>
            <a:r>
              <a:rPr lang="en-US" sz="1200" dirty="0"/>
              <a:t> oleh negara-negara lain.</a:t>
            </a:r>
          </a:p>
          <a:p>
            <a:endParaRPr lang="en-US" sz="1200" dirty="0"/>
          </a:p>
          <a:p>
            <a:r>
              <a:rPr lang="en-US" sz="1200" dirty="0" err="1"/>
              <a:t>Presiden</a:t>
            </a:r>
            <a:r>
              <a:rPr lang="en-US" sz="1200" dirty="0"/>
              <a:t> Joko Widodo, 12 </a:t>
            </a:r>
            <a:r>
              <a:rPr lang="en-US" sz="1200" dirty="0" err="1"/>
              <a:t>Maret</a:t>
            </a:r>
            <a:r>
              <a:rPr lang="en-US" sz="1200" dirty="0"/>
              <a:t> 2019</a:t>
            </a:r>
            <a:endParaRPr lang="en-GB" sz="1200" dirty="0"/>
          </a:p>
        </p:txBody>
      </p:sp>
      <p:sp>
        <p:nvSpPr>
          <p:cNvPr id="9" name="Google Shape;224;p28"/>
          <p:cNvSpPr txBox="1">
            <a:spLocks noGrp="1"/>
          </p:cNvSpPr>
          <p:nvPr>
            <p:ph type="sldNum" idx="12"/>
          </p:nvPr>
        </p:nvSpPr>
        <p:spPr>
          <a:xfrm>
            <a:off x="11327093" y="6333200"/>
            <a:ext cx="731600" cy="5248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-US" sz="1600" b="1" dirty="0"/>
              <a:t>54</a:t>
            </a:r>
            <a:endParaRPr sz="1600" b="1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7030C0-EA29-4CC8-9C9C-9BD2B7C4D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4352" y="1276522"/>
            <a:ext cx="3172495" cy="2530131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SpPr txBox="1"/>
          <p:nvPr/>
        </p:nvSpPr>
        <p:spPr>
          <a:xfrm>
            <a:off x="2343285" y="3399241"/>
            <a:ext cx="885825" cy="3429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100"/>
              <a:t>Konsumen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SpPr txBox="1"/>
          <p:nvPr/>
        </p:nvSpPr>
        <p:spPr>
          <a:xfrm>
            <a:off x="2028960" y="2478491"/>
            <a:ext cx="733425" cy="3429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100"/>
              <a:t>Perijinan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SpPr txBox="1"/>
          <p:nvPr/>
        </p:nvSpPr>
        <p:spPr>
          <a:xfrm>
            <a:off x="3600585" y="2478491"/>
            <a:ext cx="962025" cy="4095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100"/>
              <a:t>Lembaga Finansiial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SpPr txBox="1"/>
          <p:nvPr/>
        </p:nvSpPr>
        <p:spPr>
          <a:xfrm>
            <a:off x="5267460" y="2468966"/>
            <a:ext cx="962025" cy="4095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100"/>
              <a:t>Land Banking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SpPr txBox="1"/>
          <p:nvPr/>
        </p:nvSpPr>
        <p:spPr>
          <a:xfrm>
            <a:off x="3743460" y="3351616"/>
            <a:ext cx="962025" cy="4095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100"/>
              <a:t>Archipreneur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SpPr txBox="1"/>
          <p:nvPr/>
        </p:nvSpPr>
        <p:spPr>
          <a:xfrm>
            <a:off x="1609860" y="4202516"/>
            <a:ext cx="962025" cy="409575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100"/>
              <a:t>Pelaksana/             Pemasang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SpPr txBox="1"/>
          <p:nvPr/>
        </p:nvSpPr>
        <p:spPr>
          <a:xfrm>
            <a:off x="2838585" y="4183466"/>
            <a:ext cx="962025" cy="8382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100"/>
              <a:t>Industri Komponen Pracetak dan Prategang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SpPr txBox="1"/>
          <p:nvPr/>
        </p:nvSpPr>
        <p:spPr>
          <a:xfrm>
            <a:off x="4467360" y="4173941"/>
            <a:ext cx="962025" cy="8382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100"/>
              <a:t>Industri Bahan Bangunan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00000000-0008-0000-0000-00000A000000}"/>
              </a:ext>
            </a:extLst>
          </p:cNvPr>
          <p:cNvSpPr txBox="1"/>
          <p:nvPr/>
        </p:nvSpPr>
        <p:spPr>
          <a:xfrm>
            <a:off x="5677035" y="4164416"/>
            <a:ext cx="962025" cy="8382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100"/>
              <a:t>Katalog</a:t>
            </a:r>
            <a:r>
              <a:rPr lang="id-ID" sz="1100" baseline="0"/>
              <a:t> Produk</a:t>
            </a:r>
            <a:endParaRPr lang="id-ID" sz="110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00000000-0008-0000-0000-00000B000000}"/>
              </a:ext>
            </a:extLst>
          </p:cNvPr>
          <p:cNvSpPr txBox="1"/>
          <p:nvPr/>
        </p:nvSpPr>
        <p:spPr>
          <a:xfrm>
            <a:off x="6886710" y="4139016"/>
            <a:ext cx="962025" cy="8382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100"/>
              <a:t>Q &amp; 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000000-0008-0000-0000-00000D000000}"/>
              </a:ext>
            </a:extLst>
          </p:cNvPr>
          <p:cNvCxnSpPr/>
          <p:nvPr/>
        </p:nvCxnSpPr>
        <p:spPr>
          <a:xfrm flipV="1">
            <a:off x="3229110" y="3553228"/>
            <a:ext cx="514350" cy="14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000000-0008-0000-0000-000012000000}"/>
              </a:ext>
            </a:extLst>
          </p:cNvPr>
          <p:cNvCxnSpPr/>
          <p:nvPr/>
        </p:nvCxnSpPr>
        <p:spPr>
          <a:xfrm flipV="1">
            <a:off x="3514860" y="3780241"/>
            <a:ext cx="333375" cy="2762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000000-0008-0000-0000-000015000000}"/>
              </a:ext>
            </a:extLst>
          </p:cNvPr>
          <p:cNvCxnSpPr/>
          <p:nvPr/>
        </p:nvCxnSpPr>
        <p:spPr>
          <a:xfrm rot="10800000">
            <a:off x="3095760" y="3754841"/>
            <a:ext cx="333375" cy="3238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0000000-0008-0000-0000-000018000000}"/>
              </a:ext>
            </a:extLst>
          </p:cNvPr>
          <p:cNvCxnSpPr/>
          <p:nvPr/>
        </p:nvCxnSpPr>
        <p:spPr>
          <a:xfrm flipV="1">
            <a:off x="2571885" y="4389841"/>
            <a:ext cx="238125" cy="14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000000-0008-0000-0000-00001B000000}"/>
              </a:ext>
            </a:extLst>
          </p:cNvPr>
          <p:cNvCxnSpPr/>
          <p:nvPr/>
        </p:nvCxnSpPr>
        <p:spPr>
          <a:xfrm rot="16200000" flipH="1">
            <a:off x="4346710" y="3780241"/>
            <a:ext cx="352425" cy="333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000000-0008-0000-0000-00001D000000}"/>
              </a:ext>
            </a:extLst>
          </p:cNvPr>
          <p:cNvCxnSpPr/>
          <p:nvPr/>
        </p:nvCxnSpPr>
        <p:spPr>
          <a:xfrm flipV="1">
            <a:off x="4219710" y="2919816"/>
            <a:ext cx="1276350" cy="428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000000-0008-0000-0000-00001F000000}"/>
              </a:ext>
            </a:extLst>
          </p:cNvPr>
          <p:cNvCxnSpPr/>
          <p:nvPr/>
        </p:nvCxnSpPr>
        <p:spPr>
          <a:xfrm rot="16200000" flipV="1">
            <a:off x="3918085" y="3045228"/>
            <a:ext cx="476250" cy="14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000000-0008-0000-0000-000022000000}"/>
              </a:ext>
            </a:extLst>
          </p:cNvPr>
          <p:cNvCxnSpPr/>
          <p:nvPr/>
        </p:nvCxnSpPr>
        <p:spPr>
          <a:xfrm rot="10800000">
            <a:off x="2814773" y="2799166"/>
            <a:ext cx="1290637" cy="542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7">
            <a:extLst>
              <a:ext uri="{FF2B5EF4-FFF2-40B4-BE49-F238E27FC236}">
                <a16:creationId xmlns:a16="http://schemas.microsoft.com/office/drawing/2014/main" id="{00000000-0008-0000-0000-000026000000}"/>
              </a:ext>
            </a:extLst>
          </p:cNvPr>
          <p:cNvSpPr txBox="1"/>
          <p:nvPr/>
        </p:nvSpPr>
        <p:spPr>
          <a:xfrm>
            <a:off x="8086860" y="4148541"/>
            <a:ext cx="962025" cy="838200"/>
          </a:xfrm>
          <a:prstGeom prst="rect">
            <a:avLst/>
          </a:prstGeom>
          <a:solidFill>
            <a:schemeClr val="lt1"/>
          </a:solidFill>
          <a:ln w="9525" cmpd="sng">
            <a:solidFill>
              <a:schemeClr val="lt1">
                <a:shade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100"/>
              <a:t>Training</a:t>
            </a:r>
            <a:r>
              <a:rPr lang="id-ID" sz="1100" baseline="0"/>
              <a:t> dan Sertifikasi</a:t>
            </a:r>
            <a:endParaRPr lang="id-ID" sz="11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FA84A2-9D6E-4034-B742-DF17D8820EDE}"/>
              </a:ext>
            </a:extLst>
          </p:cNvPr>
          <p:cNvSpPr/>
          <p:nvPr/>
        </p:nvSpPr>
        <p:spPr>
          <a:xfrm>
            <a:off x="1552206" y="598316"/>
            <a:ext cx="1595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err="1"/>
              <a:t>Penutup</a:t>
            </a:r>
            <a:endParaRPr lang="en-AU" sz="3200" dirty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891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325806B-89A7-4A30-A919-23F016A810B3}"/>
              </a:ext>
            </a:extLst>
          </p:cNvPr>
          <p:cNvSpPr txBox="1">
            <a:spLocks/>
          </p:cNvSpPr>
          <p:nvPr/>
        </p:nvSpPr>
        <p:spPr>
          <a:xfrm>
            <a:off x="490205" y="499388"/>
            <a:ext cx="11595403" cy="645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/>
              <a:t>Penutup</a:t>
            </a:r>
            <a:endParaRPr lang="en-US" sz="32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5662491-26BB-4839-B8CC-8F8D00C3F68C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297" y="1287417"/>
            <a:ext cx="5353376" cy="3615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C11052-3649-4F49-A8A4-D7FEB543FF65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75348" y="1287417"/>
            <a:ext cx="6306355" cy="36151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0A227A-0D46-4755-A78A-5A7753BDD8FE}"/>
              </a:ext>
            </a:extLst>
          </p:cNvPr>
          <p:cNvSpPr/>
          <p:nvPr/>
        </p:nvSpPr>
        <p:spPr>
          <a:xfrm>
            <a:off x="429296" y="5277641"/>
            <a:ext cx="115954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dirty="0">
                <a:solidFill>
                  <a:srgbClr val="313132"/>
                </a:solidFill>
                <a:latin typeface="Roboto"/>
              </a:rPr>
              <a:t>Badan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Layanan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Umum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Pusat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Pengelolaan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Dana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Pembiayaan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Perumahan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(PPDPP), Kementerian PUPR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sejak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awal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tahun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2020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telah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menerapkan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aplikasi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SiKasep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(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Sistem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Informasi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KPR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Subsidi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Perumahan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) dan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SiKumbang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(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Sistem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Informasi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 Kumpulan </a:t>
            </a:r>
            <a:r>
              <a:rPr lang="en-ID" dirty="0" err="1">
                <a:solidFill>
                  <a:srgbClr val="313132"/>
                </a:solidFill>
                <a:latin typeface="Roboto"/>
              </a:rPr>
              <a:t>Pengembang</a:t>
            </a:r>
            <a:r>
              <a:rPr lang="en-ID" dirty="0">
                <a:solidFill>
                  <a:srgbClr val="313132"/>
                </a:solidFill>
                <a:latin typeface="Roboto"/>
              </a:rPr>
              <a:t>)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127753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59D67-9295-4E64-927E-BABD59E7C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PENUTUP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B01413-F001-4DCA-A7A6-583E0A81A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24" y="1897063"/>
            <a:ext cx="2447627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96CC18-25D3-42E7-A4A0-3112C20FB8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234" y="1950244"/>
            <a:ext cx="2417713" cy="42981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B6529C-A4FB-4015-8A94-7317DFC3EF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481" y="1950244"/>
            <a:ext cx="2659857" cy="20140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80BA9-98A2-4820-9166-D9B58711D1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8932" y="1992379"/>
            <a:ext cx="1478925" cy="19718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C7B106-9D89-47B0-B679-60DAC30644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451" y="1992378"/>
            <a:ext cx="1478925" cy="1971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1ABAA1-A194-495C-86FC-7CF47E256B8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481" y="4223834"/>
            <a:ext cx="2588297" cy="1941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DC38AF-D2C9-4769-9D34-CC368607AFF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9181" y="4182161"/>
            <a:ext cx="1518425" cy="20245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6AF6B2-D6B6-44C4-B012-E442B477C04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2183" y="4182160"/>
            <a:ext cx="1109194" cy="19719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E9E486-E7D5-4585-8A83-11FE5010D2E4}"/>
              </a:ext>
            </a:extLst>
          </p:cNvPr>
          <p:cNvSpPr txBox="1"/>
          <p:nvPr/>
        </p:nvSpPr>
        <p:spPr>
          <a:xfrm>
            <a:off x="3987901" y="6424612"/>
            <a:ext cx="448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Ekspor</a:t>
            </a:r>
            <a:r>
              <a:rPr lang="en-US" dirty="0"/>
              <a:t> </a:t>
            </a:r>
            <a:r>
              <a:rPr lang="en-US" dirty="0" err="1"/>
              <a:t>Teknologi</a:t>
            </a:r>
            <a:r>
              <a:rPr lang="en-US" dirty="0"/>
              <a:t> </a:t>
            </a:r>
            <a:r>
              <a:rPr lang="en-US" dirty="0" err="1"/>
              <a:t>Perumahan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Burkina Faso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574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4775</Words>
  <Application>Microsoft Office PowerPoint</Application>
  <PresentationFormat>Widescreen</PresentationFormat>
  <Paragraphs>842</Paragraphs>
  <Slides>100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100</vt:i4>
      </vt:variant>
    </vt:vector>
  </HeadingPairs>
  <TitlesOfParts>
    <vt:vector size="119" baseType="lpstr">
      <vt:lpstr>Arial</vt:lpstr>
      <vt:lpstr>Berlin Sans FB Demi</vt:lpstr>
      <vt:lpstr>Bodoni MT</vt:lpstr>
      <vt:lpstr>Bookman Old Style</vt:lpstr>
      <vt:lpstr>Calibri</vt:lpstr>
      <vt:lpstr>Calibri Light</vt:lpstr>
      <vt:lpstr>Cambria Math</vt:lpstr>
      <vt:lpstr>Comic Sans MS</vt:lpstr>
      <vt:lpstr>Gill Sans MT Condensed</vt:lpstr>
      <vt:lpstr>Noto Sans CJK JP Regular</vt:lpstr>
      <vt:lpstr>Open Sans Condensed</vt:lpstr>
      <vt:lpstr>Oswald</vt:lpstr>
      <vt:lpstr>Roboto</vt:lpstr>
      <vt:lpstr>Tahoma</vt:lpstr>
      <vt:lpstr>Times New Roman</vt:lpstr>
      <vt:lpstr>Wingdings</vt:lpstr>
      <vt:lpstr>Office Theme</vt:lpstr>
      <vt:lpstr>Document</vt:lpstr>
      <vt:lpstr>AutoCAD Drawing</vt:lpstr>
      <vt:lpstr>PowerPoint Presentation</vt:lpstr>
      <vt:lpstr>DAFTAR ISI</vt:lpstr>
      <vt:lpstr>01-PENDAHULUAN</vt:lpstr>
      <vt:lpstr>I. Pendahuluan</vt:lpstr>
      <vt:lpstr>I. PENDAHULUAN</vt:lpstr>
      <vt:lpstr>PowerPoint Presentation</vt:lpstr>
      <vt:lpstr>I. PENDAHULUAN</vt:lpstr>
      <vt:lpstr>02 - Definisi Sistem Pracetak dan Prategang</vt:lpstr>
      <vt:lpstr>Definisi Sistem Pracetak dan Prategang dalam SNI</vt:lpstr>
      <vt:lpstr>Definisi Sistem Pracetak dan Prategang dalam SNI</vt:lpstr>
      <vt:lpstr>03 – SEJARAH PERKEMBANGAN</vt:lpstr>
      <vt:lpstr>III. SEJARAH PERKEMBANGAN</vt:lpstr>
      <vt:lpstr>III. SEJARAH PERKEMBANGAN</vt:lpstr>
      <vt:lpstr>III. SEJARAH PERKEMBANGAN</vt:lpstr>
      <vt:lpstr>III. Sejarah Perkembangan</vt:lpstr>
      <vt:lpstr>III Sejarah Perkembangan – Indonesia – Sistem Emulasi</vt:lpstr>
      <vt:lpstr>III Sejarah Perkembangan – Indonesia – Sistem Emulasi</vt:lpstr>
      <vt:lpstr>III Sejarah Perkembangan – Indonesia – IAPPI &amp; AP3I</vt:lpstr>
      <vt:lpstr>III Sejarah Perkembangan – Indonesia – IAPPI &amp; AP3I</vt:lpstr>
      <vt:lpstr>III Sejarah Perkembangan – Indonesia – IAPPI &amp; AP3I</vt:lpstr>
      <vt:lpstr>III Sejarah Perkembangan – Indonesia – IAPPI &amp; AP3I</vt:lpstr>
      <vt:lpstr>III Sejarah Perkembangan – Indonesia – IAPPI &amp; AP3I </vt:lpstr>
      <vt:lpstr>III Sejarah Perkembangan – Indonesia – IAPPI &amp; AP3I</vt:lpstr>
      <vt:lpstr>III Sejarah Perkembangan – Indonesia – IAPPI &amp; AP3I</vt:lpstr>
      <vt:lpstr>III Sejarah Perkembangan – Indonesia – IAPPI &amp; AP3I</vt:lpstr>
      <vt:lpstr>MRT Tunnel</vt:lpstr>
      <vt:lpstr>PowerPoint Presentation</vt:lpstr>
      <vt:lpstr>PowerPoint Presentation</vt:lpstr>
      <vt:lpstr>PowerPoint Presentation</vt:lpstr>
      <vt:lpstr>RUSUN WISMA ATLIT KEMAYORAN</vt:lpstr>
      <vt:lpstr>PowerPoint Presentation</vt:lpstr>
      <vt:lpstr>PowerPoint Presentation</vt:lpstr>
      <vt:lpstr>Sejarah Perkembangan - Sistem Kinerja Tinggi</vt:lpstr>
      <vt:lpstr>Sejarah Perkembangan – Indonesia – Sistem Kinerja Tinggi</vt:lpstr>
      <vt:lpstr>Sejarah Perkembangan – Indonesia – Sistem Kinerja Tinggi</vt:lpstr>
      <vt:lpstr>Sejarah Perkembangan – Indonesia – Sistem Kinerja Tinggi</vt:lpstr>
      <vt:lpstr>Sejarah Perkembangan – Indonesia – Sistem Kinerja Tinggi</vt:lpstr>
      <vt:lpstr>Risha </vt:lpstr>
      <vt:lpstr>Stadion Papua Bangkit</vt:lpstr>
      <vt:lpstr>Bangunan Air</vt:lpstr>
      <vt:lpstr>Precast Jalan </vt:lpstr>
      <vt:lpstr>III Sejarah Perkembangan – Indonesia – IAPPI &amp; AP3I</vt:lpstr>
      <vt:lpstr>III Sejarah Perkembangan – Indonesia – IAPPI &amp; AP3I Peta Produksi dan Distribusi Produk Beton Pracetak</vt:lpstr>
      <vt:lpstr>III. SEJARAH PERKEMBANGAN</vt:lpstr>
      <vt:lpstr>III Sejarah Perkembangan – Indonesia – IAPPI &amp; AP3I</vt:lpstr>
      <vt:lpstr>III Sejarah Perkembangan – Indonesia – IAPPI &amp; AP3I</vt:lpstr>
      <vt:lpstr>III Sejarah Perkembangan – Indonesia – IAPPI &amp; AP3I</vt:lpstr>
      <vt:lpstr>PowerPoint Presentation</vt:lpstr>
      <vt:lpstr>III. Sejarah Perkembangan – Indonesia – IAPPI &amp; AP3I</vt:lpstr>
      <vt:lpstr>Regulasi Turunan UU No. 2 tahun 2017 tentang Jasa Konstruksi</vt:lpstr>
      <vt:lpstr>III. SEJARAH PERKEMBANGAN IAPPI &amp; AP3I</vt:lpstr>
      <vt:lpstr>III. SEJARAH PERKEMBANGAN IAPPI &amp; AP3I</vt:lpstr>
      <vt:lpstr>III. SEJARAH PERKEMBANGAN IAPPI &amp; AP3I</vt:lpstr>
      <vt:lpstr>PERMEN PUPR NO. 14 TAHUN 2020 : IKLIM KONDUSIF ANTAR STAKEHOLDER </vt:lpstr>
      <vt:lpstr>PERMEN PUPR NO. 14 TAHUN 2020 : IKLIM KONDUSIF ANTAR STAKEHOLDER </vt:lpstr>
      <vt:lpstr>04-Konstruksi pada Masa Adaptasi Kebiasaan Baru</vt:lpstr>
      <vt:lpstr>IV. Konstruksi pada Masa Adaptasi Kebiasaan Baru</vt:lpstr>
      <vt:lpstr>PowerPoint Presentation</vt:lpstr>
      <vt:lpstr>IV. Konstruksi pada Masa Adaptasi Kebiasaan Baru</vt:lpstr>
      <vt:lpstr>IV. Konstruksi pada Masa Adaptasi Kebiasaan Baru</vt:lpstr>
      <vt:lpstr>IV. Konstruksi pada Masa Adaptasi Kebiasaan Baru</vt:lpstr>
      <vt:lpstr>Pendahuluan</vt:lpstr>
      <vt:lpstr>IV. Konstruksi pada Masa Adaptasi Kebiasaan Baru</vt:lpstr>
      <vt:lpstr>IV. Konstruksi pada Masa Adaptasi Kebiasaan Baru</vt:lpstr>
      <vt:lpstr>IV. Konstruksi pada Masa Adaptasi Kebiasaan Baru</vt:lpstr>
      <vt:lpstr>IV. Konstruksi pada Masa Adaptasi Kebiasaan Baru</vt:lpstr>
      <vt:lpstr>IV. Konstruksi pada Masa Adaptasi Kebiasaan Baru</vt:lpstr>
      <vt:lpstr>IV. Konstruksi pada Masa Adaptasi Kebiasaan Baru</vt:lpstr>
      <vt:lpstr>IV. Konstruksi pada Masa Adaptasi Kebiasaan Baru</vt:lpstr>
      <vt:lpstr>IV. Konstruksi pada Masa Adaptasi Kebiasaan Baru</vt:lpstr>
      <vt:lpstr>Tabel Survey Penerapan Protokol COVID-19 di Proyek</vt:lpstr>
      <vt:lpstr>Tabel Survey Inovasi Beton Pracetak Pada Proyek di Masa Pandemi</vt:lpstr>
      <vt:lpstr>05 – KONSEP INOVASI YANG DIAPRESIASI PASAR</vt:lpstr>
      <vt:lpstr>PowerPoint Presentation</vt:lpstr>
      <vt:lpstr>PowerPoint Presentation</vt:lpstr>
      <vt:lpstr>“Bisnis”dan “R&amp;D” </vt:lpstr>
      <vt:lpstr>PowerPoint Presentation</vt:lpstr>
      <vt:lpstr>Inventor &amp; inventor entrepreneur are different</vt:lpstr>
      <vt:lpstr>Can Inventing Be Taught ?</vt:lpstr>
      <vt:lpstr>Jumlah peneliti Indonesia tahun 2016</vt:lpstr>
      <vt:lpstr>ANGGARAN R&amp;d DALAM PERSENTASE PDB 3 tahun terakhir</vt:lpstr>
      <vt:lpstr>Aplikasi paten domestik (2018)</vt:lpstr>
      <vt:lpstr>R &amp; D itu besar biayanya Mahal !</vt:lpstr>
      <vt:lpstr>06 – LINK &amp; MATCH</vt:lpstr>
      <vt:lpstr>PowerPoint Presentation</vt:lpstr>
      <vt:lpstr>VI. Link &amp; Match IAPPI &amp; AP3Ipembekalan dan sertifikasi SDM Bidang Vokasional</vt:lpstr>
      <vt:lpstr>II. Link &amp; Match IAPPI &amp; AP3Ipembekalan dan sertifikasi SDM Bidang Vokasional</vt:lpstr>
      <vt:lpstr>VI. Link &amp; Match IAPPI &amp; AP3Ipembekalan dan sertifikasi SDM Bidang Vokasional</vt:lpstr>
      <vt:lpstr>SKEMA  PENELITIAN DRPM DIKTI</vt:lpstr>
      <vt:lpstr>PowerPoint Presentation</vt:lpstr>
      <vt:lpstr>PowerPoint Presentation</vt:lpstr>
      <vt:lpstr>PowerPoint Presentation</vt:lpstr>
      <vt:lpstr>PowerPoint Presentation</vt:lpstr>
      <vt:lpstr>Penutup</vt:lpstr>
      <vt:lpstr>Penutup</vt:lpstr>
      <vt:lpstr>PENUTUP </vt:lpstr>
      <vt:lpstr>PowerPoint Presentation</vt:lpstr>
      <vt:lpstr>PowerPoint Presentation</vt:lpstr>
      <vt:lpstr>PENUTUP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Rekayasa Sistem Struktur Pracetak dan Prategang pada Bangunan Tinggi</dc:title>
  <dc:creator>DR. Hari Nurjaman</dc:creator>
  <cp:lastModifiedBy>DR. Hari Nurjaman</cp:lastModifiedBy>
  <cp:revision>174</cp:revision>
  <dcterms:created xsi:type="dcterms:W3CDTF">2020-05-03T07:38:21Z</dcterms:created>
  <dcterms:modified xsi:type="dcterms:W3CDTF">2020-09-16T01:24:57Z</dcterms:modified>
</cp:coreProperties>
</file>