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179"/>
  </p:notesMasterIdLst>
  <p:sldIdLst>
    <p:sldId id="256" r:id="rId2"/>
    <p:sldId id="257" r:id="rId3"/>
    <p:sldId id="260" r:id="rId4"/>
    <p:sldId id="411" r:id="rId5"/>
    <p:sldId id="412" r:id="rId6"/>
    <p:sldId id="413" r:id="rId7"/>
    <p:sldId id="269" r:id="rId8"/>
    <p:sldId id="403" r:id="rId9"/>
    <p:sldId id="289" r:id="rId10"/>
    <p:sldId id="258" r:id="rId11"/>
    <p:sldId id="305" r:id="rId12"/>
    <p:sldId id="259" r:id="rId13"/>
    <p:sldId id="261" r:id="rId14"/>
    <p:sldId id="262" r:id="rId15"/>
    <p:sldId id="263" r:id="rId16"/>
    <p:sldId id="264" r:id="rId17"/>
    <p:sldId id="265" r:id="rId18"/>
    <p:sldId id="266" r:id="rId19"/>
    <p:sldId id="267" r:id="rId20"/>
    <p:sldId id="268" r:id="rId21"/>
    <p:sldId id="270" r:id="rId22"/>
    <p:sldId id="271" r:id="rId23"/>
    <p:sldId id="272" r:id="rId24"/>
    <p:sldId id="273" r:id="rId25"/>
    <p:sldId id="274" r:id="rId26"/>
    <p:sldId id="376" r:id="rId27"/>
    <p:sldId id="432" r:id="rId28"/>
    <p:sldId id="433"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90" r:id="rId44"/>
    <p:sldId id="291" r:id="rId45"/>
    <p:sldId id="292" r:id="rId46"/>
    <p:sldId id="293" r:id="rId47"/>
    <p:sldId id="294" r:id="rId48"/>
    <p:sldId id="295" r:id="rId49"/>
    <p:sldId id="296" r:id="rId50"/>
    <p:sldId id="297" r:id="rId51"/>
    <p:sldId id="298" r:id="rId52"/>
    <p:sldId id="299" r:id="rId53"/>
    <p:sldId id="300" r:id="rId54"/>
    <p:sldId id="301" r:id="rId55"/>
    <p:sldId id="302" r:id="rId56"/>
    <p:sldId id="303" r:id="rId57"/>
    <p:sldId id="304" r:id="rId58"/>
    <p:sldId id="306" r:id="rId59"/>
    <p:sldId id="307" r:id="rId60"/>
    <p:sldId id="308" r:id="rId61"/>
    <p:sldId id="309" r:id="rId62"/>
    <p:sldId id="310" r:id="rId63"/>
    <p:sldId id="311" r:id="rId64"/>
    <p:sldId id="312" r:id="rId65"/>
    <p:sldId id="313" r:id="rId66"/>
    <p:sldId id="314" r:id="rId67"/>
    <p:sldId id="315" r:id="rId68"/>
    <p:sldId id="316" r:id="rId69"/>
    <p:sldId id="317" r:id="rId70"/>
    <p:sldId id="318" r:id="rId71"/>
    <p:sldId id="319" r:id="rId72"/>
    <p:sldId id="320" r:id="rId73"/>
    <p:sldId id="321" r:id="rId74"/>
    <p:sldId id="322" r:id="rId75"/>
    <p:sldId id="323" r:id="rId76"/>
    <p:sldId id="324" r:id="rId77"/>
    <p:sldId id="325" r:id="rId78"/>
    <p:sldId id="326" r:id="rId79"/>
    <p:sldId id="327" r:id="rId80"/>
    <p:sldId id="328" r:id="rId81"/>
    <p:sldId id="329" r:id="rId82"/>
    <p:sldId id="330" r:id="rId83"/>
    <p:sldId id="331" r:id="rId84"/>
    <p:sldId id="332" r:id="rId85"/>
    <p:sldId id="333" r:id="rId86"/>
    <p:sldId id="334" r:id="rId87"/>
    <p:sldId id="335" r:id="rId88"/>
    <p:sldId id="336" r:id="rId89"/>
    <p:sldId id="337" r:id="rId90"/>
    <p:sldId id="338" r:id="rId91"/>
    <p:sldId id="339" r:id="rId92"/>
    <p:sldId id="340" r:id="rId93"/>
    <p:sldId id="341" r:id="rId94"/>
    <p:sldId id="342" r:id="rId95"/>
    <p:sldId id="343" r:id="rId96"/>
    <p:sldId id="344" r:id="rId97"/>
    <p:sldId id="345" r:id="rId98"/>
    <p:sldId id="346" r:id="rId99"/>
    <p:sldId id="348" r:id="rId100"/>
    <p:sldId id="347" r:id="rId101"/>
    <p:sldId id="349" r:id="rId102"/>
    <p:sldId id="350" r:id="rId103"/>
    <p:sldId id="351" r:id="rId104"/>
    <p:sldId id="352" r:id="rId105"/>
    <p:sldId id="353" r:id="rId106"/>
    <p:sldId id="354" r:id="rId107"/>
    <p:sldId id="355" r:id="rId108"/>
    <p:sldId id="356" r:id="rId109"/>
    <p:sldId id="357" r:id="rId110"/>
    <p:sldId id="366" r:id="rId111"/>
    <p:sldId id="358" r:id="rId112"/>
    <p:sldId id="359" r:id="rId113"/>
    <p:sldId id="360" r:id="rId114"/>
    <p:sldId id="361" r:id="rId115"/>
    <p:sldId id="362" r:id="rId116"/>
    <p:sldId id="363" r:id="rId117"/>
    <p:sldId id="364" r:id="rId118"/>
    <p:sldId id="365" r:id="rId119"/>
    <p:sldId id="367" r:id="rId120"/>
    <p:sldId id="368" r:id="rId121"/>
    <p:sldId id="369" r:id="rId122"/>
    <p:sldId id="378" r:id="rId123"/>
    <p:sldId id="370" r:id="rId124"/>
    <p:sldId id="371" r:id="rId125"/>
    <p:sldId id="372" r:id="rId126"/>
    <p:sldId id="373" r:id="rId127"/>
    <p:sldId id="374" r:id="rId128"/>
    <p:sldId id="379" r:id="rId129"/>
    <p:sldId id="380" r:id="rId130"/>
    <p:sldId id="381" r:id="rId131"/>
    <p:sldId id="375" r:id="rId132"/>
    <p:sldId id="382" r:id="rId133"/>
    <p:sldId id="383" r:id="rId134"/>
    <p:sldId id="384" r:id="rId135"/>
    <p:sldId id="385" r:id="rId136"/>
    <p:sldId id="386" r:id="rId137"/>
    <p:sldId id="387" r:id="rId138"/>
    <p:sldId id="388" r:id="rId139"/>
    <p:sldId id="389" r:id="rId140"/>
    <p:sldId id="390" r:id="rId141"/>
    <p:sldId id="391" r:id="rId142"/>
    <p:sldId id="392" r:id="rId143"/>
    <p:sldId id="393" r:id="rId144"/>
    <p:sldId id="394" r:id="rId145"/>
    <p:sldId id="395" r:id="rId146"/>
    <p:sldId id="396" r:id="rId147"/>
    <p:sldId id="397" r:id="rId148"/>
    <p:sldId id="398" r:id="rId149"/>
    <p:sldId id="399" r:id="rId150"/>
    <p:sldId id="400" r:id="rId151"/>
    <p:sldId id="401" r:id="rId152"/>
    <p:sldId id="402" r:id="rId153"/>
    <p:sldId id="404" r:id="rId154"/>
    <p:sldId id="405" r:id="rId155"/>
    <p:sldId id="407" r:id="rId156"/>
    <p:sldId id="408" r:id="rId157"/>
    <p:sldId id="409" r:id="rId158"/>
    <p:sldId id="410" r:id="rId159"/>
    <p:sldId id="406" r:id="rId160"/>
    <p:sldId id="414" r:id="rId161"/>
    <p:sldId id="415" r:id="rId162"/>
    <p:sldId id="416" r:id="rId163"/>
    <p:sldId id="417" r:id="rId164"/>
    <p:sldId id="418" r:id="rId165"/>
    <p:sldId id="419" r:id="rId166"/>
    <p:sldId id="425" r:id="rId167"/>
    <p:sldId id="420" r:id="rId168"/>
    <p:sldId id="421" r:id="rId169"/>
    <p:sldId id="422" r:id="rId170"/>
    <p:sldId id="423" r:id="rId171"/>
    <p:sldId id="424" r:id="rId172"/>
    <p:sldId id="426" r:id="rId173"/>
    <p:sldId id="427" r:id="rId174"/>
    <p:sldId id="428" r:id="rId175"/>
    <p:sldId id="429" r:id="rId176"/>
    <p:sldId id="430" r:id="rId177"/>
    <p:sldId id="431" r:id="rId17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viewProps" Target="viewProp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theme" Target="theme/theme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presProps" Target="presProp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C8749C-3BB4-45E8-B93F-197130DCD7D4}" type="doc">
      <dgm:prSet loTypeId="urn:microsoft.com/office/officeart/2005/8/layout/pyramid2" loCatId="list" qsTypeId="urn:microsoft.com/office/officeart/2009/2/quickstyle/3d8" qsCatId="3D" csTypeId="urn:microsoft.com/office/officeart/2005/8/colors/accent0_1" csCatId="mainScheme" phldr="1"/>
      <dgm:spPr/>
    </dgm:pt>
    <dgm:pt modelId="{7910B312-ACFF-4114-B20E-21552EC50AAF}">
      <dgm:prSet phldrT="[Text]"/>
      <dgm:spPr/>
      <dgm:t>
        <a:bodyPr/>
        <a:lstStyle/>
        <a:p>
          <a:r>
            <a:rPr lang="en-US" dirty="0" err="1"/>
            <a:t>Menangkap</a:t>
          </a:r>
          <a:r>
            <a:rPr lang="en-US" dirty="0"/>
            <a:t> </a:t>
          </a:r>
          <a:r>
            <a:rPr lang="en-US" dirty="0" err="1"/>
            <a:t>peluang</a:t>
          </a:r>
          <a:r>
            <a:rPr lang="en-US" dirty="0"/>
            <a:t> </a:t>
          </a:r>
          <a:r>
            <a:rPr lang="en-US" dirty="0" err="1"/>
            <a:t>bisnis</a:t>
          </a:r>
          <a:endParaRPr lang="en-ID" dirty="0"/>
        </a:p>
      </dgm:t>
    </dgm:pt>
    <dgm:pt modelId="{BA306B50-6C02-4E13-BA77-B06C71A8FEB9}" type="parTrans" cxnId="{7F8CAE8B-D04F-47AE-A0D0-29E612F86451}">
      <dgm:prSet/>
      <dgm:spPr/>
      <dgm:t>
        <a:bodyPr/>
        <a:lstStyle/>
        <a:p>
          <a:endParaRPr lang="en-ID"/>
        </a:p>
      </dgm:t>
    </dgm:pt>
    <dgm:pt modelId="{0871B079-C4FB-4B91-A695-77C6F4C4C9C2}" type="sibTrans" cxnId="{7F8CAE8B-D04F-47AE-A0D0-29E612F86451}">
      <dgm:prSet/>
      <dgm:spPr/>
      <dgm:t>
        <a:bodyPr/>
        <a:lstStyle/>
        <a:p>
          <a:endParaRPr lang="en-ID"/>
        </a:p>
      </dgm:t>
    </dgm:pt>
    <dgm:pt modelId="{B6BAB0F1-1E27-4600-9429-0ADB08A03B56}">
      <dgm:prSet phldrT="[Text]"/>
      <dgm:spPr/>
      <dgm:t>
        <a:bodyPr/>
        <a:lstStyle/>
        <a:p>
          <a:r>
            <a:rPr lang="en-US" dirty="0" err="1"/>
            <a:t>Identifikasi</a:t>
          </a:r>
          <a:r>
            <a:rPr lang="en-US" dirty="0"/>
            <a:t> </a:t>
          </a:r>
          <a:r>
            <a:rPr lang="en-US" dirty="0" err="1"/>
            <a:t>peluang</a:t>
          </a:r>
          <a:r>
            <a:rPr lang="en-US" dirty="0"/>
            <a:t> </a:t>
          </a:r>
          <a:r>
            <a:rPr lang="en-US" dirty="0" err="1"/>
            <a:t>bisnis</a:t>
          </a:r>
          <a:endParaRPr lang="en-ID" dirty="0"/>
        </a:p>
      </dgm:t>
    </dgm:pt>
    <dgm:pt modelId="{9E4526B2-8BDC-4A62-89E2-5002FB3CBBC0}" type="parTrans" cxnId="{A1E60A81-79C1-4CE4-A785-BC42A7D27C21}">
      <dgm:prSet/>
      <dgm:spPr/>
      <dgm:t>
        <a:bodyPr/>
        <a:lstStyle/>
        <a:p>
          <a:endParaRPr lang="en-ID"/>
        </a:p>
      </dgm:t>
    </dgm:pt>
    <dgm:pt modelId="{518C2EDD-1362-413F-8FD4-BEE56F261DEE}" type="sibTrans" cxnId="{A1E60A81-79C1-4CE4-A785-BC42A7D27C21}">
      <dgm:prSet/>
      <dgm:spPr/>
      <dgm:t>
        <a:bodyPr/>
        <a:lstStyle/>
        <a:p>
          <a:endParaRPr lang="en-ID"/>
        </a:p>
      </dgm:t>
    </dgm:pt>
    <dgm:pt modelId="{C6D2374F-5054-471C-989E-EFE7CE80A23D}">
      <dgm:prSet phldrT="[Text]"/>
      <dgm:spPr/>
      <dgm:t>
        <a:bodyPr/>
        <a:lstStyle/>
        <a:p>
          <a:r>
            <a:rPr lang="en-US" dirty="0" err="1"/>
            <a:t>Memahami</a:t>
          </a:r>
          <a:r>
            <a:rPr lang="en-US" dirty="0"/>
            <a:t> </a:t>
          </a:r>
          <a:r>
            <a:rPr lang="en-US" dirty="0" err="1"/>
            <a:t>skup</a:t>
          </a:r>
          <a:r>
            <a:rPr lang="en-US" dirty="0"/>
            <a:t> </a:t>
          </a:r>
          <a:r>
            <a:rPr lang="en-US" dirty="0" err="1"/>
            <a:t>bisnis</a:t>
          </a:r>
          <a:endParaRPr lang="en-ID" dirty="0"/>
        </a:p>
      </dgm:t>
    </dgm:pt>
    <dgm:pt modelId="{181A71C8-5D50-40E1-ABA0-6074D1B8C6BF}" type="parTrans" cxnId="{2AF7759A-6A3D-44D5-8D0E-46C718BF72D0}">
      <dgm:prSet/>
      <dgm:spPr/>
      <dgm:t>
        <a:bodyPr/>
        <a:lstStyle/>
        <a:p>
          <a:endParaRPr lang="en-ID"/>
        </a:p>
      </dgm:t>
    </dgm:pt>
    <dgm:pt modelId="{DEFE9458-A026-43D7-B2CC-1CDAF8340767}" type="sibTrans" cxnId="{2AF7759A-6A3D-44D5-8D0E-46C718BF72D0}">
      <dgm:prSet/>
      <dgm:spPr/>
      <dgm:t>
        <a:bodyPr/>
        <a:lstStyle/>
        <a:p>
          <a:endParaRPr lang="en-ID"/>
        </a:p>
      </dgm:t>
    </dgm:pt>
    <dgm:pt modelId="{38F6E738-40A8-44F4-86D9-0EA1E951E404}" type="pres">
      <dgm:prSet presAssocID="{E6C8749C-3BB4-45E8-B93F-197130DCD7D4}" presName="compositeShape" presStyleCnt="0">
        <dgm:presLayoutVars>
          <dgm:dir/>
          <dgm:resizeHandles/>
        </dgm:presLayoutVars>
      </dgm:prSet>
      <dgm:spPr/>
    </dgm:pt>
    <dgm:pt modelId="{EB919470-5140-4DDB-BB45-D04EF33A051A}" type="pres">
      <dgm:prSet presAssocID="{E6C8749C-3BB4-45E8-B93F-197130DCD7D4}" presName="pyramid" presStyleLbl="node1" presStyleIdx="0" presStyleCnt="1"/>
      <dgm:spPr/>
    </dgm:pt>
    <dgm:pt modelId="{95F02352-E617-469B-86E4-00583845413C}" type="pres">
      <dgm:prSet presAssocID="{E6C8749C-3BB4-45E8-B93F-197130DCD7D4}" presName="theList" presStyleCnt="0"/>
      <dgm:spPr/>
    </dgm:pt>
    <dgm:pt modelId="{DCD78B3F-F1E5-49AB-9702-9D04DE648486}" type="pres">
      <dgm:prSet presAssocID="{7910B312-ACFF-4114-B20E-21552EC50AAF}" presName="aNode" presStyleLbl="fgAcc1" presStyleIdx="0" presStyleCnt="3">
        <dgm:presLayoutVars>
          <dgm:bulletEnabled val="1"/>
        </dgm:presLayoutVars>
      </dgm:prSet>
      <dgm:spPr/>
    </dgm:pt>
    <dgm:pt modelId="{B1A3165A-40BD-4FB8-9195-AC8B686A488C}" type="pres">
      <dgm:prSet presAssocID="{7910B312-ACFF-4114-B20E-21552EC50AAF}" presName="aSpace" presStyleCnt="0"/>
      <dgm:spPr/>
    </dgm:pt>
    <dgm:pt modelId="{DD6D69B1-C40D-4305-88AA-7C50304A463E}" type="pres">
      <dgm:prSet presAssocID="{B6BAB0F1-1E27-4600-9429-0ADB08A03B56}" presName="aNode" presStyleLbl="fgAcc1" presStyleIdx="1" presStyleCnt="3">
        <dgm:presLayoutVars>
          <dgm:bulletEnabled val="1"/>
        </dgm:presLayoutVars>
      </dgm:prSet>
      <dgm:spPr/>
    </dgm:pt>
    <dgm:pt modelId="{87534E92-B97E-495E-89B3-250ADB31ECEE}" type="pres">
      <dgm:prSet presAssocID="{B6BAB0F1-1E27-4600-9429-0ADB08A03B56}" presName="aSpace" presStyleCnt="0"/>
      <dgm:spPr/>
    </dgm:pt>
    <dgm:pt modelId="{135F72EE-E78F-4BAA-A481-392FF25D98A2}" type="pres">
      <dgm:prSet presAssocID="{C6D2374F-5054-471C-989E-EFE7CE80A23D}" presName="aNode" presStyleLbl="fgAcc1" presStyleIdx="2" presStyleCnt="3">
        <dgm:presLayoutVars>
          <dgm:bulletEnabled val="1"/>
        </dgm:presLayoutVars>
      </dgm:prSet>
      <dgm:spPr/>
    </dgm:pt>
    <dgm:pt modelId="{C2ADA7AF-45DB-43E6-9E6E-3BCC26577513}" type="pres">
      <dgm:prSet presAssocID="{C6D2374F-5054-471C-989E-EFE7CE80A23D}" presName="aSpace" presStyleCnt="0"/>
      <dgm:spPr/>
    </dgm:pt>
  </dgm:ptLst>
  <dgm:cxnLst>
    <dgm:cxn modelId="{4447B301-A1DC-45B7-9627-960B95CDD2A9}" type="presOf" srcId="{B6BAB0F1-1E27-4600-9429-0ADB08A03B56}" destId="{DD6D69B1-C40D-4305-88AA-7C50304A463E}" srcOrd="0" destOrd="0" presId="urn:microsoft.com/office/officeart/2005/8/layout/pyramid2"/>
    <dgm:cxn modelId="{E06AA53B-12A2-4846-88E7-E804F69F446A}" type="presOf" srcId="{E6C8749C-3BB4-45E8-B93F-197130DCD7D4}" destId="{38F6E738-40A8-44F4-86D9-0EA1E951E404}" srcOrd="0" destOrd="0" presId="urn:microsoft.com/office/officeart/2005/8/layout/pyramid2"/>
    <dgm:cxn modelId="{53BE1854-306A-4206-8D4B-64346B8C2941}" type="presOf" srcId="{C6D2374F-5054-471C-989E-EFE7CE80A23D}" destId="{135F72EE-E78F-4BAA-A481-392FF25D98A2}" srcOrd="0" destOrd="0" presId="urn:microsoft.com/office/officeart/2005/8/layout/pyramid2"/>
    <dgm:cxn modelId="{A1E60A81-79C1-4CE4-A785-BC42A7D27C21}" srcId="{E6C8749C-3BB4-45E8-B93F-197130DCD7D4}" destId="{B6BAB0F1-1E27-4600-9429-0ADB08A03B56}" srcOrd="1" destOrd="0" parTransId="{9E4526B2-8BDC-4A62-89E2-5002FB3CBBC0}" sibTransId="{518C2EDD-1362-413F-8FD4-BEE56F261DEE}"/>
    <dgm:cxn modelId="{7F8CAE8B-D04F-47AE-A0D0-29E612F86451}" srcId="{E6C8749C-3BB4-45E8-B93F-197130DCD7D4}" destId="{7910B312-ACFF-4114-B20E-21552EC50AAF}" srcOrd="0" destOrd="0" parTransId="{BA306B50-6C02-4E13-BA77-B06C71A8FEB9}" sibTransId="{0871B079-C4FB-4B91-A695-77C6F4C4C9C2}"/>
    <dgm:cxn modelId="{6B5F499A-16F4-4C49-BCB3-35916BD1B403}" type="presOf" srcId="{7910B312-ACFF-4114-B20E-21552EC50AAF}" destId="{DCD78B3F-F1E5-49AB-9702-9D04DE648486}" srcOrd="0" destOrd="0" presId="urn:microsoft.com/office/officeart/2005/8/layout/pyramid2"/>
    <dgm:cxn modelId="{2AF7759A-6A3D-44D5-8D0E-46C718BF72D0}" srcId="{E6C8749C-3BB4-45E8-B93F-197130DCD7D4}" destId="{C6D2374F-5054-471C-989E-EFE7CE80A23D}" srcOrd="2" destOrd="0" parTransId="{181A71C8-5D50-40E1-ABA0-6074D1B8C6BF}" sibTransId="{DEFE9458-A026-43D7-B2CC-1CDAF8340767}"/>
    <dgm:cxn modelId="{CA3E5315-573C-4B6F-9095-6A1A3458398B}" type="presParOf" srcId="{38F6E738-40A8-44F4-86D9-0EA1E951E404}" destId="{EB919470-5140-4DDB-BB45-D04EF33A051A}" srcOrd="0" destOrd="0" presId="urn:microsoft.com/office/officeart/2005/8/layout/pyramid2"/>
    <dgm:cxn modelId="{2909764A-6EDB-4688-803A-C6F9765AF9A6}" type="presParOf" srcId="{38F6E738-40A8-44F4-86D9-0EA1E951E404}" destId="{95F02352-E617-469B-86E4-00583845413C}" srcOrd="1" destOrd="0" presId="urn:microsoft.com/office/officeart/2005/8/layout/pyramid2"/>
    <dgm:cxn modelId="{8D7F8479-5C05-48A9-872A-A6712908126A}" type="presParOf" srcId="{95F02352-E617-469B-86E4-00583845413C}" destId="{DCD78B3F-F1E5-49AB-9702-9D04DE648486}" srcOrd="0" destOrd="0" presId="urn:microsoft.com/office/officeart/2005/8/layout/pyramid2"/>
    <dgm:cxn modelId="{BC934F04-CE66-4193-AAF0-13A64A099406}" type="presParOf" srcId="{95F02352-E617-469B-86E4-00583845413C}" destId="{B1A3165A-40BD-4FB8-9195-AC8B686A488C}" srcOrd="1" destOrd="0" presId="urn:microsoft.com/office/officeart/2005/8/layout/pyramid2"/>
    <dgm:cxn modelId="{731260A7-CC9A-4297-A895-4E8FC1495E4E}" type="presParOf" srcId="{95F02352-E617-469B-86E4-00583845413C}" destId="{DD6D69B1-C40D-4305-88AA-7C50304A463E}" srcOrd="2" destOrd="0" presId="urn:microsoft.com/office/officeart/2005/8/layout/pyramid2"/>
    <dgm:cxn modelId="{715404E3-6783-41BB-A42B-2A371FAED8E7}" type="presParOf" srcId="{95F02352-E617-469B-86E4-00583845413C}" destId="{87534E92-B97E-495E-89B3-250ADB31ECEE}" srcOrd="3" destOrd="0" presId="urn:microsoft.com/office/officeart/2005/8/layout/pyramid2"/>
    <dgm:cxn modelId="{9C1EBFB2-A5FC-4D7E-B553-E91E7F551662}" type="presParOf" srcId="{95F02352-E617-469B-86E4-00583845413C}" destId="{135F72EE-E78F-4BAA-A481-392FF25D98A2}" srcOrd="4" destOrd="0" presId="urn:microsoft.com/office/officeart/2005/8/layout/pyramid2"/>
    <dgm:cxn modelId="{CC692D25-EDCD-43E0-B024-6E4F376C19D5}" type="presParOf" srcId="{95F02352-E617-469B-86E4-00583845413C}" destId="{C2ADA7AF-45DB-43E6-9E6E-3BCC26577513}" srcOrd="5"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C2DE65E4-4A83-4613-B088-0B89C80666E7}" type="doc">
      <dgm:prSet loTypeId="urn:microsoft.com/office/officeart/2005/8/layout/gear1" loCatId="process" qsTypeId="urn:microsoft.com/office/officeart/2005/8/quickstyle/3d4" qsCatId="3D" csTypeId="urn:microsoft.com/office/officeart/2005/8/colors/colorful1" csCatId="colorful" phldr="1"/>
      <dgm:spPr/>
    </dgm:pt>
    <dgm:pt modelId="{E57DFD30-DE06-41CA-B38A-10FD4EBD307D}">
      <dgm:prSet phldrT="[Text]" custT="1"/>
      <dgm:spPr/>
      <dgm:t>
        <a:bodyPr/>
        <a:lstStyle/>
        <a:p>
          <a:r>
            <a:rPr lang="en-US" sz="2400" dirty="0">
              <a:solidFill>
                <a:srgbClr val="C00000"/>
              </a:solidFill>
            </a:rPr>
            <a:t>ACTUAL DECISIONS &amp;  ENTREPRENEURIAL FRAMEWORK</a:t>
          </a:r>
          <a:endParaRPr lang="en-ID" sz="2400" dirty="0">
            <a:solidFill>
              <a:srgbClr val="C00000"/>
            </a:solidFill>
          </a:endParaRPr>
        </a:p>
      </dgm:t>
    </dgm:pt>
    <dgm:pt modelId="{7B04481F-33C2-4D23-9B1B-001D55F02B37}" type="parTrans" cxnId="{CB59B5D1-1BD5-4346-93A4-2BA5BE8C662E}">
      <dgm:prSet/>
      <dgm:spPr/>
      <dgm:t>
        <a:bodyPr/>
        <a:lstStyle/>
        <a:p>
          <a:endParaRPr lang="en-ID"/>
        </a:p>
      </dgm:t>
    </dgm:pt>
    <dgm:pt modelId="{84C8EB08-AEE6-427E-B19D-1E15B4EBF9C0}" type="sibTrans" cxnId="{CB59B5D1-1BD5-4346-93A4-2BA5BE8C662E}">
      <dgm:prSet/>
      <dgm:spPr/>
      <dgm:t>
        <a:bodyPr/>
        <a:lstStyle/>
        <a:p>
          <a:endParaRPr lang="en-ID"/>
        </a:p>
      </dgm:t>
    </dgm:pt>
    <dgm:pt modelId="{4A9119CC-96D9-44E4-B141-51F409CE197A}">
      <dgm:prSet phldrT="[Text]" custT="1"/>
      <dgm:spPr/>
      <dgm:t>
        <a:bodyPr/>
        <a:lstStyle/>
        <a:p>
          <a:r>
            <a:rPr lang="en-US" sz="2000" dirty="0">
              <a:solidFill>
                <a:schemeClr val="tx1"/>
              </a:solidFill>
              <a:highlight>
                <a:srgbClr val="FFFF00"/>
              </a:highlight>
            </a:rPr>
            <a:t>ENTREPRENEURIAL ALERTS</a:t>
          </a:r>
          <a:endParaRPr lang="en-ID" sz="2000" dirty="0">
            <a:solidFill>
              <a:schemeClr val="tx1"/>
            </a:solidFill>
            <a:highlight>
              <a:srgbClr val="FFFF00"/>
            </a:highlight>
          </a:endParaRPr>
        </a:p>
      </dgm:t>
    </dgm:pt>
    <dgm:pt modelId="{7C0349B9-8A8C-4C9B-8964-864283F388D5}" type="parTrans" cxnId="{9309AF46-67EF-47C9-B19F-0CBA8C5F1041}">
      <dgm:prSet/>
      <dgm:spPr/>
      <dgm:t>
        <a:bodyPr/>
        <a:lstStyle/>
        <a:p>
          <a:endParaRPr lang="en-ID"/>
        </a:p>
      </dgm:t>
    </dgm:pt>
    <dgm:pt modelId="{4C0A9CF0-3848-4870-8AAD-A0A2218A105E}" type="sibTrans" cxnId="{9309AF46-67EF-47C9-B19F-0CBA8C5F1041}">
      <dgm:prSet/>
      <dgm:spPr/>
      <dgm:t>
        <a:bodyPr/>
        <a:lstStyle/>
        <a:p>
          <a:endParaRPr lang="en-ID"/>
        </a:p>
      </dgm:t>
    </dgm:pt>
    <dgm:pt modelId="{C3FA58AD-B474-4714-B00E-CD8457504A80}">
      <dgm:prSet phldrT="[Text]" custT="1"/>
      <dgm:spPr/>
      <dgm:t>
        <a:bodyPr/>
        <a:lstStyle/>
        <a:p>
          <a:r>
            <a:rPr lang="en-US" sz="2400" dirty="0">
              <a:solidFill>
                <a:schemeClr val="tx1"/>
              </a:solidFill>
            </a:rPr>
            <a:t>AWARE TO OPPORTUNITIES</a:t>
          </a:r>
          <a:endParaRPr lang="en-ID" sz="2400" dirty="0">
            <a:solidFill>
              <a:schemeClr val="tx1"/>
            </a:solidFill>
          </a:endParaRPr>
        </a:p>
      </dgm:t>
    </dgm:pt>
    <dgm:pt modelId="{0D114F35-83E2-4F62-8398-A291C7BF493C}" type="parTrans" cxnId="{2F6CC689-D00D-40D2-B6F0-6A6C7326DAE6}">
      <dgm:prSet/>
      <dgm:spPr/>
      <dgm:t>
        <a:bodyPr/>
        <a:lstStyle/>
        <a:p>
          <a:endParaRPr lang="en-ID"/>
        </a:p>
      </dgm:t>
    </dgm:pt>
    <dgm:pt modelId="{5E7B1EC6-9C23-47E7-B24E-AC37082AE737}" type="sibTrans" cxnId="{2F6CC689-D00D-40D2-B6F0-6A6C7326DAE6}">
      <dgm:prSet/>
      <dgm:spPr/>
      <dgm:t>
        <a:bodyPr/>
        <a:lstStyle/>
        <a:p>
          <a:endParaRPr lang="en-ID"/>
        </a:p>
      </dgm:t>
    </dgm:pt>
    <dgm:pt modelId="{EE645286-669C-4208-B691-01BBCF67084A}" type="pres">
      <dgm:prSet presAssocID="{C2DE65E4-4A83-4613-B088-0B89C80666E7}" presName="composite" presStyleCnt="0">
        <dgm:presLayoutVars>
          <dgm:chMax val="3"/>
          <dgm:animLvl val="lvl"/>
          <dgm:resizeHandles val="exact"/>
        </dgm:presLayoutVars>
      </dgm:prSet>
      <dgm:spPr/>
    </dgm:pt>
    <dgm:pt modelId="{29CF8C23-7026-4320-A96C-C072F82D0C94}" type="pres">
      <dgm:prSet presAssocID="{E57DFD30-DE06-41CA-B38A-10FD4EBD307D}" presName="gear1" presStyleLbl="node1" presStyleIdx="0" presStyleCnt="3">
        <dgm:presLayoutVars>
          <dgm:chMax val="1"/>
          <dgm:bulletEnabled val="1"/>
        </dgm:presLayoutVars>
      </dgm:prSet>
      <dgm:spPr/>
    </dgm:pt>
    <dgm:pt modelId="{E841044F-2018-41B4-9DA0-1BEAB45CD313}" type="pres">
      <dgm:prSet presAssocID="{E57DFD30-DE06-41CA-B38A-10FD4EBD307D}" presName="gear1srcNode" presStyleLbl="node1" presStyleIdx="0" presStyleCnt="3"/>
      <dgm:spPr/>
    </dgm:pt>
    <dgm:pt modelId="{093F2A76-07FB-4650-BAA7-9A35193FF09E}" type="pres">
      <dgm:prSet presAssocID="{E57DFD30-DE06-41CA-B38A-10FD4EBD307D}" presName="gear1dstNode" presStyleLbl="node1" presStyleIdx="0" presStyleCnt="3"/>
      <dgm:spPr/>
    </dgm:pt>
    <dgm:pt modelId="{83AEF1E9-DE66-4E31-A0D7-B8735AFCBF3A}" type="pres">
      <dgm:prSet presAssocID="{4A9119CC-96D9-44E4-B141-51F409CE197A}" presName="gear2" presStyleLbl="node1" presStyleIdx="1" presStyleCnt="3">
        <dgm:presLayoutVars>
          <dgm:chMax val="1"/>
          <dgm:bulletEnabled val="1"/>
        </dgm:presLayoutVars>
      </dgm:prSet>
      <dgm:spPr/>
    </dgm:pt>
    <dgm:pt modelId="{67CB7C60-2E61-4E6A-942D-6A24E2230ACF}" type="pres">
      <dgm:prSet presAssocID="{4A9119CC-96D9-44E4-B141-51F409CE197A}" presName="gear2srcNode" presStyleLbl="node1" presStyleIdx="1" presStyleCnt="3"/>
      <dgm:spPr/>
    </dgm:pt>
    <dgm:pt modelId="{DD623FD7-6075-4AC7-8D4C-44ECBBF377F5}" type="pres">
      <dgm:prSet presAssocID="{4A9119CC-96D9-44E4-B141-51F409CE197A}" presName="gear2dstNode" presStyleLbl="node1" presStyleIdx="1" presStyleCnt="3"/>
      <dgm:spPr/>
    </dgm:pt>
    <dgm:pt modelId="{861D7C2A-9644-4AAF-95BF-E47C25AF0735}" type="pres">
      <dgm:prSet presAssocID="{C3FA58AD-B474-4714-B00E-CD8457504A80}" presName="gear3" presStyleLbl="node1" presStyleIdx="2" presStyleCnt="3"/>
      <dgm:spPr/>
    </dgm:pt>
    <dgm:pt modelId="{BB8873AC-3F84-4969-827B-FF935E064352}" type="pres">
      <dgm:prSet presAssocID="{C3FA58AD-B474-4714-B00E-CD8457504A80}" presName="gear3tx" presStyleLbl="node1" presStyleIdx="2" presStyleCnt="3">
        <dgm:presLayoutVars>
          <dgm:chMax val="1"/>
          <dgm:bulletEnabled val="1"/>
        </dgm:presLayoutVars>
      </dgm:prSet>
      <dgm:spPr/>
    </dgm:pt>
    <dgm:pt modelId="{D17B5A3A-F9BB-405D-BCD8-476C795B2B9D}" type="pres">
      <dgm:prSet presAssocID="{C3FA58AD-B474-4714-B00E-CD8457504A80}" presName="gear3srcNode" presStyleLbl="node1" presStyleIdx="2" presStyleCnt="3"/>
      <dgm:spPr/>
    </dgm:pt>
    <dgm:pt modelId="{7FA3E30A-6C3A-44A7-9AEE-DEC864D4DD3D}" type="pres">
      <dgm:prSet presAssocID="{C3FA58AD-B474-4714-B00E-CD8457504A80}" presName="gear3dstNode" presStyleLbl="node1" presStyleIdx="2" presStyleCnt="3"/>
      <dgm:spPr/>
    </dgm:pt>
    <dgm:pt modelId="{11CF6701-F7F9-4511-A4E8-5CD5296B0AA5}" type="pres">
      <dgm:prSet presAssocID="{84C8EB08-AEE6-427E-B19D-1E15B4EBF9C0}" presName="connector1" presStyleLbl="sibTrans2D1" presStyleIdx="0" presStyleCnt="3"/>
      <dgm:spPr/>
    </dgm:pt>
    <dgm:pt modelId="{DD1A5656-17BE-4A3A-8C94-ACE0ED159449}" type="pres">
      <dgm:prSet presAssocID="{4C0A9CF0-3848-4870-8AAD-A0A2218A105E}" presName="connector2" presStyleLbl="sibTrans2D1" presStyleIdx="1" presStyleCnt="3"/>
      <dgm:spPr/>
    </dgm:pt>
    <dgm:pt modelId="{8BC4A2C3-458E-4FF2-A13F-CC5942C62B58}" type="pres">
      <dgm:prSet presAssocID="{5E7B1EC6-9C23-47E7-B24E-AC37082AE737}" presName="connector3" presStyleLbl="sibTrans2D1" presStyleIdx="2" presStyleCnt="3"/>
      <dgm:spPr/>
    </dgm:pt>
  </dgm:ptLst>
  <dgm:cxnLst>
    <dgm:cxn modelId="{9D180E1E-317A-408B-98FF-DD748CA3FC5E}" type="presOf" srcId="{E57DFD30-DE06-41CA-B38A-10FD4EBD307D}" destId="{093F2A76-07FB-4650-BAA7-9A35193FF09E}" srcOrd="2" destOrd="0" presId="urn:microsoft.com/office/officeart/2005/8/layout/gear1"/>
    <dgm:cxn modelId="{D0D33C26-5DD7-428D-A83F-7805112D89EB}" type="presOf" srcId="{C3FA58AD-B474-4714-B00E-CD8457504A80}" destId="{D17B5A3A-F9BB-405D-BCD8-476C795B2B9D}" srcOrd="2" destOrd="0" presId="urn:microsoft.com/office/officeart/2005/8/layout/gear1"/>
    <dgm:cxn modelId="{EC16D85B-41FF-43E8-A375-7673FEB582E9}" type="presOf" srcId="{4A9119CC-96D9-44E4-B141-51F409CE197A}" destId="{DD623FD7-6075-4AC7-8D4C-44ECBBF377F5}" srcOrd="2" destOrd="0" presId="urn:microsoft.com/office/officeart/2005/8/layout/gear1"/>
    <dgm:cxn modelId="{817FE462-980F-4DD7-9573-4C2C07854DDE}" type="presOf" srcId="{4A9119CC-96D9-44E4-B141-51F409CE197A}" destId="{67CB7C60-2E61-4E6A-942D-6A24E2230ACF}" srcOrd="1" destOrd="0" presId="urn:microsoft.com/office/officeart/2005/8/layout/gear1"/>
    <dgm:cxn modelId="{9309AF46-67EF-47C9-B19F-0CBA8C5F1041}" srcId="{C2DE65E4-4A83-4613-B088-0B89C80666E7}" destId="{4A9119CC-96D9-44E4-B141-51F409CE197A}" srcOrd="1" destOrd="0" parTransId="{7C0349B9-8A8C-4C9B-8964-864283F388D5}" sibTransId="{4C0A9CF0-3848-4870-8AAD-A0A2218A105E}"/>
    <dgm:cxn modelId="{1A229F4C-9709-4561-B076-4E7284F41F65}" type="presOf" srcId="{5E7B1EC6-9C23-47E7-B24E-AC37082AE737}" destId="{8BC4A2C3-458E-4FF2-A13F-CC5942C62B58}" srcOrd="0" destOrd="0" presId="urn:microsoft.com/office/officeart/2005/8/layout/gear1"/>
    <dgm:cxn modelId="{36E65655-1660-47B1-8753-A4BF0D8036AA}" type="presOf" srcId="{E57DFD30-DE06-41CA-B38A-10FD4EBD307D}" destId="{29CF8C23-7026-4320-A96C-C072F82D0C94}" srcOrd="0" destOrd="0" presId="urn:microsoft.com/office/officeart/2005/8/layout/gear1"/>
    <dgm:cxn modelId="{B93BCB55-A5F3-4EC1-8B9F-0E54655818AD}" type="presOf" srcId="{C3FA58AD-B474-4714-B00E-CD8457504A80}" destId="{861D7C2A-9644-4AAF-95BF-E47C25AF0735}" srcOrd="0" destOrd="0" presId="urn:microsoft.com/office/officeart/2005/8/layout/gear1"/>
    <dgm:cxn modelId="{2F6CC689-D00D-40D2-B6F0-6A6C7326DAE6}" srcId="{C2DE65E4-4A83-4613-B088-0B89C80666E7}" destId="{C3FA58AD-B474-4714-B00E-CD8457504A80}" srcOrd="2" destOrd="0" parTransId="{0D114F35-83E2-4F62-8398-A291C7BF493C}" sibTransId="{5E7B1EC6-9C23-47E7-B24E-AC37082AE737}"/>
    <dgm:cxn modelId="{F94EC098-E898-4229-A7CF-8DAAAF23067E}" type="presOf" srcId="{C3FA58AD-B474-4714-B00E-CD8457504A80}" destId="{BB8873AC-3F84-4969-827B-FF935E064352}" srcOrd="1" destOrd="0" presId="urn:microsoft.com/office/officeart/2005/8/layout/gear1"/>
    <dgm:cxn modelId="{22AF48C3-3990-42CE-9DFD-602C9C03A6ED}" type="presOf" srcId="{4C0A9CF0-3848-4870-8AAD-A0A2218A105E}" destId="{DD1A5656-17BE-4A3A-8C94-ACE0ED159449}" srcOrd="0" destOrd="0" presId="urn:microsoft.com/office/officeart/2005/8/layout/gear1"/>
    <dgm:cxn modelId="{CB59B5D1-1BD5-4346-93A4-2BA5BE8C662E}" srcId="{C2DE65E4-4A83-4613-B088-0B89C80666E7}" destId="{E57DFD30-DE06-41CA-B38A-10FD4EBD307D}" srcOrd="0" destOrd="0" parTransId="{7B04481F-33C2-4D23-9B1B-001D55F02B37}" sibTransId="{84C8EB08-AEE6-427E-B19D-1E15B4EBF9C0}"/>
    <dgm:cxn modelId="{9A0E4AD9-8B9B-4AF8-A35E-5235D966E1E3}" type="presOf" srcId="{84C8EB08-AEE6-427E-B19D-1E15B4EBF9C0}" destId="{11CF6701-F7F9-4511-A4E8-5CD5296B0AA5}" srcOrd="0" destOrd="0" presId="urn:microsoft.com/office/officeart/2005/8/layout/gear1"/>
    <dgm:cxn modelId="{2DC1F4DA-22F1-4B11-8E55-E951975BF376}" type="presOf" srcId="{C2DE65E4-4A83-4613-B088-0B89C80666E7}" destId="{EE645286-669C-4208-B691-01BBCF67084A}" srcOrd="0" destOrd="0" presId="urn:microsoft.com/office/officeart/2005/8/layout/gear1"/>
    <dgm:cxn modelId="{19C9B7E5-5F44-4B2F-A9E6-E5D2D3F23A9A}" type="presOf" srcId="{E57DFD30-DE06-41CA-B38A-10FD4EBD307D}" destId="{E841044F-2018-41B4-9DA0-1BEAB45CD313}" srcOrd="1" destOrd="0" presId="urn:microsoft.com/office/officeart/2005/8/layout/gear1"/>
    <dgm:cxn modelId="{1BAB22EC-486D-41AD-ABA1-156038CB9897}" type="presOf" srcId="{4A9119CC-96D9-44E4-B141-51F409CE197A}" destId="{83AEF1E9-DE66-4E31-A0D7-B8735AFCBF3A}" srcOrd="0" destOrd="0" presId="urn:microsoft.com/office/officeart/2005/8/layout/gear1"/>
    <dgm:cxn modelId="{DAC7E2F3-E83B-462D-B897-C86CD45A1F36}" type="presOf" srcId="{C3FA58AD-B474-4714-B00E-CD8457504A80}" destId="{7FA3E30A-6C3A-44A7-9AEE-DEC864D4DD3D}" srcOrd="3" destOrd="0" presId="urn:microsoft.com/office/officeart/2005/8/layout/gear1"/>
    <dgm:cxn modelId="{0BDCED69-4225-406C-BCEF-F14FA99002E3}" type="presParOf" srcId="{EE645286-669C-4208-B691-01BBCF67084A}" destId="{29CF8C23-7026-4320-A96C-C072F82D0C94}" srcOrd="0" destOrd="0" presId="urn:microsoft.com/office/officeart/2005/8/layout/gear1"/>
    <dgm:cxn modelId="{EBDCF969-7DA0-46DE-BB40-3710778829C3}" type="presParOf" srcId="{EE645286-669C-4208-B691-01BBCF67084A}" destId="{E841044F-2018-41B4-9DA0-1BEAB45CD313}" srcOrd="1" destOrd="0" presId="urn:microsoft.com/office/officeart/2005/8/layout/gear1"/>
    <dgm:cxn modelId="{692CBF33-BB8D-4BE3-A113-254817BFB507}" type="presParOf" srcId="{EE645286-669C-4208-B691-01BBCF67084A}" destId="{093F2A76-07FB-4650-BAA7-9A35193FF09E}" srcOrd="2" destOrd="0" presId="urn:microsoft.com/office/officeart/2005/8/layout/gear1"/>
    <dgm:cxn modelId="{6B96686F-BBEB-4D5C-99C5-70935BAAA475}" type="presParOf" srcId="{EE645286-669C-4208-B691-01BBCF67084A}" destId="{83AEF1E9-DE66-4E31-A0D7-B8735AFCBF3A}" srcOrd="3" destOrd="0" presId="urn:microsoft.com/office/officeart/2005/8/layout/gear1"/>
    <dgm:cxn modelId="{45959B9E-4B14-4CAC-A37E-69F5EE51EE65}" type="presParOf" srcId="{EE645286-669C-4208-B691-01BBCF67084A}" destId="{67CB7C60-2E61-4E6A-942D-6A24E2230ACF}" srcOrd="4" destOrd="0" presId="urn:microsoft.com/office/officeart/2005/8/layout/gear1"/>
    <dgm:cxn modelId="{529C2226-61C7-4E99-BB55-D4622F850F56}" type="presParOf" srcId="{EE645286-669C-4208-B691-01BBCF67084A}" destId="{DD623FD7-6075-4AC7-8D4C-44ECBBF377F5}" srcOrd="5" destOrd="0" presId="urn:microsoft.com/office/officeart/2005/8/layout/gear1"/>
    <dgm:cxn modelId="{40297D02-B4BC-48F9-B91E-AE76CD0DC6C3}" type="presParOf" srcId="{EE645286-669C-4208-B691-01BBCF67084A}" destId="{861D7C2A-9644-4AAF-95BF-E47C25AF0735}" srcOrd="6" destOrd="0" presId="urn:microsoft.com/office/officeart/2005/8/layout/gear1"/>
    <dgm:cxn modelId="{B2BF3F17-AA6A-4A3B-A461-4AC3DC5BB66B}" type="presParOf" srcId="{EE645286-669C-4208-B691-01BBCF67084A}" destId="{BB8873AC-3F84-4969-827B-FF935E064352}" srcOrd="7" destOrd="0" presId="urn:microsoft.com/office/officeart/2005/8/layout/gear1"/>
    <dgm:cxn modelId="{A83ED105-C2E1-4228-BC56-EDDB27B763F0}" type="presParOf" srcId="{EE645286-669C-4208-B691-01BBCF67084A}" destId="{D17B5A3A-F9BB-405D-BCD8-476C795B2B9D}" srcOrd="8" destOrd="0" presId="urn:microsoft.com/office/officeart/2005/8/layout/gear1"/>
    <dgm:cxn modelId="{03A9BD23-F762-4676-8726-69ADBE253E55}" type="presParOf" srcId="{EE645286-669C-4208-B691-01BBCF67084A}" destId="{7FA3E30A-6C3A-44A7-9AEE-DEC864D4DD3D}" srcOrd="9" destOrd="0" presId="urn:microsoft.com/office/officeart/2005/8/layout/gear1"/>
    <dgm:cxn modelId="{DEC8F5FE-CEB8-4127-9A4D-A0813DEA2169}" type="presParOf" srcId="{EE645286-669C-4208-B691-01BBCF67084A}" destId="{11CF6701-F7F9-4511-A4E8-5CD5296B0AA5}" srcOrd="10" destOrd="0" presId="urn:microsoft.com/office/officeart/2005/8/layout/gear1"/>
    <dgm:cxn modelId="{65C4015F-7D06-4420-A756-97E64E08FB3F}" type="presParOf" srcId="{EE645286-669C-4208-B691-01BBCF67084A}" destId="{DD1A5656-17BE-4A3A-8C94-ACE0ED159449}" srcOrd="11" destOrd="0" presId="urn:microsoft.com/office/officeart/2005/8/layout/gear1"/>
    <dgm:cxn modelId="{8AA1D602-1CDF-44F2-940D-208BCDC14BBF}" type="presParOf" srcId="{EE645286-669C-4208-B691-01BBCF67084A}" destId="{8BC4A2C3-458E-4FF2-A13F-CC5942C62B58}"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1D28F06-AFE6-45B9-B9EB-2B569584A733}" type="doc">
      <dgm:prSet loTypeId="urn:microsoft.com/office/officeart/2005/8/layout/cycle4" loCatId="relationship" qsTypeId="urn:microsoft.com/office/officeart/2005/8/quickstyle/simple1" qsCatId="simple" csTypeId="urn:microsoft.com/office/officeart/2005/8/colors/accent1_2" csCatId="accent1" phldr="1"/>
      <dgm:spPr/>
      <dgm:t>
        <a:bodyPr/>
        <a:lstStyle/>
        <a:p>
          <a:endParaRPr lang="en-ID"/>
        </a:p>
      </dgm:t>
    </dgm:pt>
    <dgm:pt modelId="{03C0761B-C4F7-47A1-AE1E-1FF9C9A1D4B1}">
      <dgm:prSet phldrT="[Text]"/>
      <dgm:spPr/>
      <dgm:t>
        <a:bodyPr/>
        <a:lstStyle/>
        <a:p>
          <a:r>
            <a:rPr lang="en-US" b="1" u="sng" dirty="0" err="1">
              <a:solidFill>
                <a:srgbClr val="FF0000"/>
              </a:solidFill>
            </a:rPr>
            <a:t>membuat</a:t>
          </a:r>
          <a:r>
            <a:rPr lang="en-US" b="1" u="sng" dirty="0">
              <a:solidFill>
                <a:srgbClr val="FF0000"/>
              </a:solidFill>
            </a:rPr>
            <a:t> </a:t>
          </a:r>
          <a:r>
            <a:rPr lang="en-US" b="1" u="sng" dirty="0" err="1">
              <a:solidFill>
                <a:srgbClr val="FF0000"/>
              </a:solidFill>
            </a:rPr>
            <a:t>sebuah</a:t>
          </a:r>
          <a:r>
            <a:rPr lang="en-US" b="1" u="sng" dirty="0">
              <a:solidFill>
                <a:srgbClr val="FF0000"/>
              </a:solidFill>
            </a:rPr>
            <a:t> daftar </a:t>
          </a:r>
          <a:r>
            <a:rPr lang="en-US" b="1" u="sng" dirty="0" err="1">
              <a:solidFill>
                <a:srgbClr val="FF0000"/>
              </a:solidFill>
            </a:rPr>
            <a:t>informasi</a:t>
          </a:r>
          <a:r>
            <a:rPr lang="en-US" b="1" u="sng" dirty="0">
              <a:solidFill>
                <a:srgbClr val="FF0000"/>
              </a:solidFill>
            </a:rPr>
            <a:t> </a:t>
          </a:r>
          <a:r>
            <a:rPr lang="en-US" b="1" u="sng" dirty="0"/>
            <a:t>yang </a:t>
          </a:r>
          <a:r>
            <a:rPr lang="en-US" b="1" u="sng" dirty="0" err="1"/>
            <a:t>akan</a:t>
          </a:r>
          <a:r>
            <a:rPr lang="en-US" b="1" u="sng" dirty="0"/>
            <a:t> </a:t>
          </a:r>
          <a:r>
            <a:rPr lang="en-US" b="1" u="sng" dirty="0" err="1"/>
            <a:t>dibutuhkan</a:t>
          </a:r>
          <a:r>
            <a:rPr lang="en-US" b="1" u="sng" dirty="0"/>
            <a:t> </a:t>
          </a:r>
          <a:r>
            <a:rPr lang="en-US" b="1" u="sng" dirty="0" err="1"/>
            <a:t>dalam</a:t>
          </a:r>
          <a:r>
            <a:rPr lang="en-US" b="1" u="sng" dirty="0"/>
            <a:t> </a:t>
          </a:r>
          <a:r>
            <a:rPr lang="en-US" b="1" u="sng" dirty="0" err="1"/>
            <a:t>menyiapkan</a:t>
          </a:r>
          <a:r>
            <a:rPr lang="en-US" b="1" u="sng" dirty="0"/>
            <a:t> </a:t>
          </a:r>
          <a:r>
            <a:rPr lang="en-US" b="1" u="sng" dirty="0" err="1"/>
            <a:t>rencana</a:t>
          </a:r>
          <a:r>
            <a:rPr lang="en-US" b="1" u="sng" dirty="0"/>
            <a:t> </a:t>
          </a:r>
          <a:r>
            <a:rPr lang="en-US" b="1" u="sng" dirty="0" err="1"/>
            <a:t>pemasaran</a:t>
          </a:r>
          <a:endParaRPr lang="en-ID" dirty="0"/>
        </a:p>
      </dgm:t>
    </dgm:pt>
    <dgm:pt modelId="{D5C5C0DF-3F94-4516-95A4-B5FE0FA64E0C}" type="parTrans" cxnId="{10F2CBBC-3D0E-4D2A-9BBB-618B3EE38A8B}">
      <dgm:prSet/>
      <dgm:spPr/>
      <dgm:t>
        <a:bodyPr/>
        <a:lstStyle/>
        <a:p>
          <a:endParaRPr lang="en-ID"/>
        </a:p>
      </dgm:t>
    </dgm:pt>
    <dgm:pt modelId="{6D2A73FD-8DF6-4332-BC40-11FD47036513}" type="sibTrans" cxnId="{10F2CBBC-3D0E-4D2A-9BBB-618B3EE38A8B}">
      <dgm:prSet/>
      <dgm:spPr/>
      <dgm:t>
        <a:bodyPr/>
        <a:lstStyle/>
        <a:p>
          <a:endParaRPr lang="en-ID"/>
        </a:p>
      </dgm:t>
    </dgm:pt>
    <dgm:pt modelId="{42BE3F4C-AD3B-4D76-9064-21757782B572}">
      <dgm:prSet phldrT="[Text]"/>
      <dgm:spPr/>
      <dgm:t>
        <a:bodyPr/>
        <a:lstStyle/>
        <a:p>
          <a:r>
            <a:rPr lang="en-US" dirty="0"/>
            <a:t> </a:t>
          </a:r>
          <a:r>
            <a:rPr lang="en-US" dirty="0" err="1"/>
            <a:t>sebuah</a:t>
          </a:r>
          <a:r>
            <a:rPr lang="en-US" dirty="0"/>
            <a:t> </a:t>
          </a:r>
          <a:r>
            <a:rPr lang="en-US" dirty="0">
              <a:highlight>
                <a:srgbClr val="FFFF00"/>
              </a:highlight>
            </a:rPr>
            <a:t>pasar</a:t>
          </a:r>
          <a:endParaRPr lang="en-ID" dirty="0">
            <a:highlight>
              <a:srgbClr val="FFFF00"/>
            </a:highlight>
          </a:endParaRPr>
        </a:p>
      </dgm:t>
    </dgm:pt>
    <dgm:pt modelId="{348B1EC4-0F4B-4AB1-A1C0-EE8C1C1E585D}" type="parTrans" cxnId="{AEB97D44-C316-4F5B-8E9F-5868FB383CEC}">
      <dgm:prSet/>
      <dgm:spPr/>
      <dgm:t>
        <a:bodyPr/>
        <a:lstStyle/>
        <a:p>
          <a:endParaRPr lang="en-ID"/>
        </a:p>
      </dgm:t>
    </dgm:pt>
    <dgm:pt modelId="{EBB64B5A-FF46-45E9-B7FF-07EA3BF5A503}" type="sibTrans" cxnId="{AEB97D44-C316-4F5B-8E9F-5868FB383CEC}">
      <dgm:prSet/>
      <dgm:spPr/>
      <dgm:t>
        <a:bodyPr/>
        <a:lstStyle/>
        <a:p>
          <a:endParaRPr lang="en-ID"/>
        </a:p>
      </dgm:t>
    </dgm:pt>
    <dgm:pt modelId="{5A1DF638-6B8B-4A82-BBDA-CB8CE456DA4C}">
      <dgm:prSet phldrT="[Text]"/>
      <dgm:spPr/>
      <dgm:t>
        <a:bodyPr/>
        <a:lstStyle/>
        <a:p>
          <a:r>
            <a:rPr lang="en-US" b="1" u="sng" dirty="0" err="1"/>
            <a:t>Mengumpulkan</a:t>
          </a:r>
          <a:r>
            <a:rPr lang="en-US" b="1" u="sng" dirty="0"/>
            <a:t> </a:t>
          </a:r>
          <a:r>
            <a:rPr lang="en-US" b="1" u="sng" dirty="0">
              <a:solidFill>
                <a:srgbClr val="FF0000"/>
              </a:solidFill>
            </a:rPr>
            <a:t>Data </a:t>
          </a:r>
          <a:r>
            <a:rPr lang="en-US" b="1" u="sng" dirty="0" err="1">
              <a:solidFill>
                <a:srgbClr val="FF0000"/>
              </a:solidFill>
            </a:rPr>
            <a:t>dari</a:t>
          </a:r>
          <a:r>
            <a:rPr lang="en-US" b="1" u="sng" dirty="0">
              <a:solidFill>
                <a:srgbClr val="FF0000"/>
              </a:solidFill>
            </a:rPr>
            <a:t> </a:t>
          </a:r>
          <a:r>
            <a:rPr lang="en-US" b="1" u="sng" dirty="0" err="1">
              <a:solidFill>
                <a:srgbClr val="FF0000"/>
              </a:solidFill>
            </a:rPr>
            <a:t>Sumber-sumber</a:t>
          </a:r>
          <a:r>
            <a:rPr lang="en-US" b="1" u="sng" dirty="0">
              <a:solidFill>
                <a:srgbClr val="FF0000"/>
              </a:solidFill>
            </a:rPr>
            <a:t> </a:t>
          </a:r>
          <a:r>
            <a:rPr lang="en-US" b="1" u="sng" dirty="0" err="1">
              <a:solidFill>
                <a:srgbClr val="FF0000"/>
              </a:solidFill>
            </a:rPr>
            <a:t>Sekunder</a:t>
          </a:r>
          <a:r>
            <a:rPr lang="en-US" b="1" u="sng" dirty="0">
              <a:solidFill>
                <a:srgbClr val="FF0000"/>
              </a:solidFill>
            </a:rPr>
            <a:t> </a:t>
          </a:r>
          <a:endParaRPr lang="en-ID" dirty="0">
            <a:solidFill>
              <a:srgbClr val="FF0000"/>
            </a:solidFill>
          </a:endParaRPr>
        </a:p>
      </dgm:t>
    </dgm:pt>
    <dgm:pt modelId="{A81FBCAF-1415-48F6-9DDC-BA5D800CC592}" type="parTrans" cxnId="{4BD7B933-41F4-4C7A-924B-46180B0DD595}">
      <dgm:prSet/>
      <dgm:spPr/>
      <dgm:t>
        <a:bodyPr/>
        <a:lstStyle/>
        <a:p>
          <a:endParaRPr lang="en-ID"/>
        </a:p>
      </dgm:t>
    </dgm:pt>
    <dgm:pt modelId="{0AEE297B-763A-4BBC-9A02-B1EE896AC00E}" type="sibTrans" cxnId="{4BD7B933-41F4-4C7A-924B-46180B0DD595}">
      <dgm:prSet/>
      <dgm:spPr/>
      <dgm:t>
        <a:bodyPr/>
        <a:lstStyle/>
        <a:p>
          <a:endParaRPr lang="en-ID"/>
        </a:p>
      </dgm:t>
    </dgm:pt>
    <dgm:pt modelId="{917C77EB-29DE-4688-A32D-E2B9227F95D5}">
      <dgm:prSet phldrT="[Text]"/>
      <dgm:spPr/>
      <dgm:t>
        <a:bodyPr/>
        <a:lstStyle/>
        <a:p>
          <a:pPr>
            <a:buFont typeface="Wingdings 2" panose="05020102010507070707" pitchFamily="18" charset="2"/>
            <a:buChar char=""/>
          </a:pPr>
          <a:r>
            <a:rPr lang="en-US" dirty="0" err="1"/>
            <a:t>mengumpulkan</a:t>
          </a:r>
          <a:r>
            <a:rPr lang="en-US" dirty="0"/>
            <a:t> </a:t>
          </a:r>
          <a:r>
            <a:rPr lang="en-US" b="1" dirty="0" err="1"/>
            <a:t>informasi</a:t>
          </a:r>
          <a:r>
            <a:rPr lang="en-US" b="1" dirty="0"/>
            <a:t> </a:t>
          </a:r>
          <a:r>
            <a:rPr lang="en-US" b="1" dirty="0" err="1"/>
            <a:t>untuk</a:t>
          </a:r>
          <a:r>
            <a:rPr lang="en-US" b="1" dirty="0"/>
            <a:t> </a:t>
          </a:r>
          <a:r>
            <a:rPr lang="en-US" b="1" dirty="0" err="1"/>
            <a:t>bagian</a:t>
          </a:r>
          <a:r>
            <a:rPr lang="en-US" b="1" dirty="0"/>
            <a:t> </a:t>
          </a:r>
          <a:r>
            <a:rPr lang="en-US" b="1" dirty="0" err="1"/>
            <a:t>analisis</a:t>
          </a:r>
          <a:r>
            <a:rPr lang="en-US" b="1" dirty="0"/>
            <a:t> </a:t>
          </a:r>
          <a:r>
            <a:rPr lang="en-US" b="1" dirty="0" err="1"/>
            <a:t>industri</a:t>
          </a:r>
          <a:r>
            <a:rPr lang="en-US" b="1" dirty="0"/>
            <a:t> </a:t>
          </a:r>
          <a:r>
            <a:rPr lang="en-US" b="1" dirty="0" err="1"/>
            <a:t>dari</a:t>
          </a:r>
          <a:r>
            <a:rPr lang="en-US" b="1" dirty="0"/>
            <a:t> </a:t>
          </a:r>
          <a:r>
            <a:rPr lang="en-US" b="1" dirty="0" err="1"/>
            <a:t>rencana</a:t>
          </a:r>
          <a:r>
            <a:rPr lang="en-US" b="1" dirty="0"/>
            <a:t> </a:t>
          </a:r>
          <a:r>
            <a:rPr lang="en-US" b="1" dirty="0" err="1"/>
            <a:t>bisnis</a:t>
          </a:r>
          <a:r>
            <a:rPr lang="en-US" dirty="0"/>
            <a:t>. </a:t>
          </a:r>
          <a:endParaRPr lang="en-ID" dirty="0"/>
        </a:p>
      </dgm:t>
    </dgm:pt>
    <dgm:pt modelId="{733E5D16-65B4-431E-AA05-6FCFDBC03B23}" type="parTrans" cxnId="{96D9AA80-125C-4AE0-A560-677705C2ACA8}">
      <dgm:prSet/>
      <dgm:spPr/>
      <dgm:t>
        <a:bodyPr/>
        <a:lstStyle/>
        <a:p>
          <a:endParaRPr lang="en-ID"/>
        </a:p>
      </dgm:t>
    </dgm:pt>
    <dgm:pt modelId="{95939C23-7264-4B3C-938D-C35A8C45EFA2}" type="sibTrans" cxnId="{96D9AA80-125C-4AE0-A560-677705C2ACA8}">
      <dgm:prSet/>
      <dgm:spPr/>
      <dgm:t>
        <a:bodyPr/>
        <a:lstStyle/>
        <a:p>
          <a:endParaRPr lang="en-ID"/>
        </a:p>
      </dgm:t>
    </dgm:pt>
    <dgm:pt modelId="{5FCD3E62-551C-42E9-9A39-0CE0EFAE225A}">
      <dgm:prSet phldrT="[Text]"/>
      <dgm:spPr/>
      <dgm:t>
        <a:bodyPr/>
        <a:lstStyle/>
        <a:p>
          <a:r>
            <a:rPr lang="en-US" b="1" u="sng" dirty="0" err="1"/>
            <a:t>Mengumpulkan</a:t>
          </a:r>
          <a:r>
            <a:rPr lang="en-US" b="1" u="sng" dirty="0"/>
            <a:t> </a:t>
          </a:r>
          <a:r>
            <a:rPr lang="en-US" b="1" u="sng" dirty="0" err="1"/>
            <a:t>Informasi</a:t>
          </a:r>
          <a:r>
            <a:rPr lang="en-US" b="1" u="sng" dirty="0"/>
            <a:t> </a:t>
          </a:r>
          <a:r>
            <a:rPr lang="en-US" b="1" u="sng" dirty="0" err="1"/>
            <a:t>dari</a:t>
          </a:r>
          <a:r>
            <a:rPr lang="en-US" b="1" u="sng" dirty="0"/>
            <a:t> </a:t>
          </a:r>
          <a:r>
            <a:rPr lang="en-US" b="1" u="sng" dirty="0" err="1">
              <a:solidFill>
                <a:srgbClr val="FF0000"/>
              </a:solidFill>
            </a:rPr>
            <a:t>Sumber-sumber</a:t>
          </a:r>
          <a:r>
            <a:rPr lang="en-US" b="1" u="sng" dirty="0">
              <a:solidFill>
                <a:srgbClr val="FF0000"/>
              </a:solidFill>
            </a:rPr>
            <a:t> Primer</a:t>
          </a:r>
          <a:endParaRPr lang="en-ID" dirty="0">
            <a:solidFill>
              <a:srgbClr val="FF0000"/>
            </a:solidFill>
          </a:endParaRPr>
        </a:p>
      </dgm:t>
    </dgm:pt>
    <dgm:pt modelId="{A982BDA6-B972-4FEE-B001-AB20CC7C48C8}" type="parTrans" cxnId="{EDE9560D-F727-48F4-BCDE-F86D8A49E1C7}">
      <dgm:prSet/>
      <dgm:spPr/>
      <dgm:t>
        <a:bodyPr/>
        <a:lstStyle/>
        <a:p>
          <a:endParaRPr lang="en-ID"/>
        </a:p>
      </dgm:t>
    </dgm:pt>
    <dgm:pt modelId="{4E4EF98B-52FD-48F2-91A3-547C060A2E04}" type="sibTrans" cxnId="{EDE9560D-F727-48F4-BCDE-F86D8A49E1C7}">
      <dgm:prSet/>
      <dgm:spPr/>
      <dgm:t>
        <a:bodyPr/>
        <a:lstStyle/>
        <a:p>
          <a:endParaRPr lang="en-ID"/>
        </a:p>
      </dgm:t>
    </dgm:pt>
    <dgm:pt modelId="{9A5C703C-9C22-4F14-8EB8-36EFECC1FF85}">
      <dgm:prSet phldrT="[Text]"/>
      <dgm:spPr/>
      <dgm:t>
        <a:bodyPr/>
        <a:lstStyle/>
        <a:p>
          <a:r>
            <a:rPr lang="en-US" b="1" dirty="0" err="1"/>
            <a:t>observasi</a:t>
          </a:r>
          <a:r>
            <a:rPr lang="en-US" b="1" dirty="0"/>
            <a:t>, </a:t>
          </a:r>
          <a:r>
            <a:rPr lang="en-US" b="1" dirty="0" err="1"/>
            <a:t>pembentukan</a:t>
          </a:r>
          <a:r>
            <a:rPr lang="en-US" b="1" dirty="0"/>
            <a:t> </a:t>
          </a:r>
          <a:r>
            <a:rPr lang="en-US" b="1" dirty="0" err="1"/>
            <a:t>jaringan</a:t>
          </a:r>
          <a:r>
            <a:rPr lang="en-US" b="1" dirty="0"/>
            <a:t>, </a:t>
          </a:r>
          <a:r>
            <a:rPr lang="en-US" b="1" dirty="0" err="1"/>
            <a:t>wawancara</a:t>
          </a:r>
          <a:r>
            <a:rPr lang="en-US" b="1" dirty="0"/>
            <a:t>, </a:t>
          </a:r>
          <a:r>
            <a:rPr lang="en-US" b="1" dirty="0" err="1"/>
            <a:t>kelompok-kelompok</a:t>
          </a:r>
          <a:r>
            <a:rPr lang="en-US" b="1" dirty="0"/>
            <a:t> </a:t>
          </a:r>
          <a:r>
            <a:rPr lang="en-US" b="1" dirty="0" err="1"/>
            <a:t>fokus</a:t>
          </a:r>
          <a:r>
            <a:rPr lang="en-US" b="1" dirty="0"/>
            <a:t>, </a:t>
          </a:r>
          <a:r>
            <a:rPr lang="en-US" b="1" dirty="0" err="1"/>
            <a:t>atau</a:t>
          </a:r>
          <a:r>
            <a:rPr lang="en-US" b="1" dirty="0"/>
            <a:t> </a:t>
          </a:r>
          <a:r>
            <a:rPr lang="en-US" b="1" dirty="0" err="1"/>
            <a:t>eksperimen</a:t>
          </a:r>
          <a:endParaRPr lang="en-ID" dirty="0"/>
        </a:p>
      </dgm:t>
    </dgm:pt>
    <dgm:pt modelId="{3DB31F12-DB0F-4012-B8F1-BFE5AF09019E}" type="parTrans" cxnId="{D37471E8-3FC9-4E93-8156-334254D8E727}">
      <dgm:prSet/>
      <dgm:spPr/>
      <dgm:t>
        <a:bodyPr/>
        <a:lstStyle/>
        <a:p>
          <a:endParaRPr lang="en-ID"/>
        </a:p>
      </dgm:t>
    </dgm:pt>
    <dgm:pt modelId="{CA6FD0A3-4E2B-48CF-8312-DA7CEE1C544D}" type="sibTrans" cxnId="{D37471E8-3FC9-4E93-8156-334254D8E727}">
      <dgm:prSet/>
      <dgm:spPr/>
      <dgm:t>
        <a:bodyPr/>
        <a:lstStyle/>
        <a:p>
          <a:endParaRPr lang="en-ID"/>
        </a:p>
      </dgm:t>
    </dgm:pt>
    <dgm:pt modelId="{007465BE-F272-49A3-B5E8-B0ED75237BF7}">
      <dgm:prSet phldrT="[Text]"/>
      <dgm:spPr/>
      <dgm:t>
        <a:bodyPr/>
        <a:lstStyle/>
        <a:p>
          <a:r>
            <a:rPr lang="en-US" b="1" u="sng" dirty="0" err="1">
              <a:solidFill>
                <a:srgbClr val="FF0000"/>
              </a:solidFill>
            </a:rPr>
            <a:t>Menganalisis</a:t>
          </a:r>
          <a:r>
            <a:rPr lang="en-US" b="1" u="sng" dirty="0">
              <a:solidFill>
                <a:srgbClr val="FF0000"/>
              </a:solidFill>
            </a:rPr>
            <a:t> dan </a:t>
          </a:r>
          <a:r>
            <a:rPr lang="en-US" b="1" u="sng" dirty="0" err="1">
              <a:solidFill>
                <a:srgbClr val="FF0000"/>
              </a:solidFill>
            </a:rPr>
            <a:t>Menginterpretasikan</a:t>
          </a:r>
          <a:r>
            <a:rPr lang="en-US" b="1" u="sng" dirty="0">
              <a:solidFill>
                <a:srgbClr val="FF0000"/>
              </a:solidFill>
            </a:rPr>
            <a:t> </a:t>
          </a:r>
          <a:r>
            <a:rPr lang="en-US" b="1" u="sng" dirty="0"/>
            <a:t>Hasil-</a:t>
          </a:r>
          <a:r>
            <a:rPr lang="en-US" b="1" u="sng" dirty="0" err="1"/>
            <a:t>hasilnya</a:t>
          </a:r>
          <a:r>
            <a:rPr lang="en-US" b="1" u="sng" dirty="0"/>
            <a:t> </a:t>
          </a:r>
          <a:endParaRPr lang="en-ID" dirty="0"/>
        </a:p>
      </dgm:t>
    </dgm:pt>
    <dgm:pt modelId="{F8F8DF60-5F09-4F6C-AB4B-F73F634516F5}" type="parTrans" cxnId="{DB340577-0D67-4DB0-8663-87FDC0602FDA}">
      <dgm:prSet/>
      <dgm:spPr/>
      <dgm:t>
        <a:bodyPr/>
        <a:lstStyle/>
        <a:p>
          <a:endParaRPr lang="en-ID"/>
        </a:p>
      </dgm:t>
    </dgm:pt>
    <dgm:pt modelId="{E9AAF15D-C18B-4A1B-A257-9F17467AF9B9}" type="sibTrans" cxnId="{DB340577-0D67-4DB0-8663-87FDC0602FDA}">
      <dgm:prSet/>
      <dgm:spPr/>
      <dgm:t>
        <a:bodyPr/>
        <a:lstStyle/>
        <a:p>
          <a:endParaRPr lang="en-ID"/>
        </a:p>
      </dgm:t>
    </dgm:pt>
    <dgm:pt modelId="{9E8AB7F6-F053-486E-811D-E035D46F060D}">
      <dgm:prSet phldrT="[Text]"/>
      <dgm:spPr/>
      <dgm:t>
        <a:bodyPr/>
        <a:lstStyle/>
        <a:p>
          <a:endParaRPr lang="en-ID" dirty="0"/>
        </a:p>
      </dgm:t>
    </dgm:pt>
    <dgm:pt modelId="{16C8B460-6A97-44B8-B3AC-8B236D5A91F8}" type="parTrans" cxnId="{772C124E-06A4-4D39-850E-DA9DFE59290B}">
      <dgm:prSet/>
      <dgm:spPr/>
      <dgm:t>
        <a:bodyPr/>
        <a:lstStyle/>
        <a:p>
          <a:endParaRPr lang="en-ID"/>
        </a:p>
      </dgm:t>
    </dgm:pt>
    <dgm:pt modelId="{117A31ED-1E54-4C6C-90FE-C5B38FAFD655}" type="sibTrans" cxnId="{772C124E-06A4-4D39-850E-DA9DFE59290B}">
      <dgm:prSet/>
      <dgm:spPr/>
      <dgm:t>
        <a:bodyPr/>
        <a:lstStyle/>
        <a:p>
          <a:endParaRPr lang="en-ID"/>
        </a:p>
      </dgm:t>
    </dgm:pt>
    <dgm:pt modelId="{2466A2B5-07C1-4EDF-9043-5755D1E7F7D5}">
      <dgm:prSet phldrT="[Text]"/>
      <dgm:spPr/>
      <dgm:t>
        <a:bodyPr/>
        <a:lstStyle/>
        <a:p>
          <a:r>
            <a:rPr lang="en-US" dirty="0"/>
            <a:t> </a:t>
          </a:r>
          <a:r>
            <a:rPr lang="en-US" dirty="0" err="1">
              <a:highlight>
                <a:srgbClr val="FFFF00"/>
              </a:highlight>
            </a:rPr>
            <a:t>produk</a:t>
          </a:r>
          <a:r>
            <a:rPr lang="en-US" dirty="0">
              <a:highlight>
                <a:srgbClr val="FFFF00"/>
              </a:highlight>
            </a:rPr>
            <a:t> </a:t>
          </a:r>
          <a:endParaRPr lang="en-ID" dirty="0"/>
        </a:p>
      </dgm:t>
    </dgm:pt>
    <dgm:pt modelId="{473DC107-1EEC-454C-9280-828DDD15CBC5}" type="parTrans" cxnId="{247D55A3-26E8-44BD-B23A-452C7DB0EEA2}">
      <dgm:prSet/>
      <dgm:spPr/>
      <dgm:t>
        <a:bodyPr/>
        <a:lstStyle/>
        <a:p>
          <a:endParaRPr lang="en-ID"/>
        </a:p>
      </dgm:t>
    </dgm:pt>
    <dgm:pt modelId="{F2B3213C-563F-4923-8A36-E2AB5CFB5AF7}" type="sibTrans" cxnId="{247D55A3-26E8-44BD-B23A-452C7DB0EEA2}">
      <dgm:prSet/>
      <dgm:spPr/>
      <dgm:t>
        <a:bodyPr/>
        <a:lstStyle/>
        <a:p>
          <a:endParaRPr lang="en-ID"/>
        </a:p>
      </dgm:t>
    </dgm:pt>
    <dgm:pt modelId="{1506C2CB-9703-428A-85E9-CAAECFD351F1}">
      <dgm:prSet phldrT="[Text]"/>
      <dgm:spPr/>
      <dgm:t>
        <a:bodyPr/>
        <a:lstStyle/>
        <a:p>
          <a:r>
            <a:rPr lang="en-US" b="1" u="sng" dirty="0" err="1">
              <a:solidFill>
                <a:srgbClr val="FF0000"/>
              </a:solidFill>
            </a:rPr>
            <a:t>pelanggannya</a:t>
          </a:r>
          <a:endParaRPr lang="en-ID" dirty="0">
            <a:solidFill>
              <a:srgbClr val="FF0000"/>
            </a:solidFill>
          </a:endParaRPr>
        </a:p>
      </dgm:t>
    </dgm:pt>
    <dgm:pt modelId="{A47F6283-0056-4E6D-B2D8-4DF288FF8C0C}" type="parTrans" cxnId="{F0B16310-A2E7-49B5-AD45-5EC884FD7BE0}">
      <dgm:prSet/>
      <dgm:spPr/>
      <dgm:t>
        <a:bodyPr/>
        <a:lstStyle/>
        <a:p>
          <a:endParaRPr lang="en-ID"/>
        </a:p>
      </dgm:t>
    </dgm:pt>
    <dgm:pt modelId="{B127A039-13D1-426D-AA62-BD66CF640BC8}" type="sibTrans" cxnId="{F0B16310-A2E7-49B5-AD45-5EC884FD7BE0}">
      <dgm:prSet/>
      <dgm:spPr/>
      <dgm:t>
        <a:bodyPr/>
        <a:lstStyle/>
        <a:p>
          <a:endParaRPr lang="en-ID"/>
        </a:p>
      </dgm:t>
    </dgm:pt>
    <dgm:pt modelId="{403047CE-16EF-42F7-8DCD-5BF7EB0401BE}">
      <dgm:prSet phldrT="[Text]"/>
      <dgm:spPr/>
      <dgm:t>
        <a:bodyPr/>
        <a:lstStyle/>
        <a:p>
          <a:r>
            <a:rPr lang="en-US" b="1" u="sng" dirty="0" err="1"/>
            <a:t>mencapai</a:t>
          </a:r>
          <a:r>
            <a:rPr lang="en-US" b="1" u="sng" dirty="0"/>
            <a:t> </a:t>
          </a:r>
          <a:r>
            <a:rPr lang="en-US" b="1" u="sng" dirty="0" err="1"/>
            <a:t>sasaran-sasaran</a:t>
          </a:r>
          <a:r>
            <a:rPr lang="en-US" b="1" u="sng" dirty="0"/>
            <a:t> </a:t>
          </a:r>
          <a:r>
            <a:rPr lang="en-US" b="1" u="sng" dirty="0" err="1"/>
            <a:t>spesifik</a:t>
          </a:r>
          <a:endParaRPr lang="en-ID" dirty="0"/>
        </a:p>
      </dgm:t>
    </dgm:pt>
    <dgm:pt modelId="{BB0F0D2B-BD54-4175-8C04-C01A0CBD15A4}" type="parTrans" cxnId="{FB747BDD-89AF-4FFD-B5B2-EE2C0C4E9A10}">
      <dgm:prSet/>
      <dgm:spPr/>
      <dgm:t>
        <a:bodyPr/>
        <a:lstStyle/>
        <a:p>
          <a:endParaRPr lang="en-ID"/>
        </a:p>
      </dgm:t>
    </dgm:pt>
    <dgm:pt modelId="{8C42E842-BDA9-4FC1-A4ED-6F1F5ADEB572}" type="sibTrans" cxnId="{FB747BDD-89AF-4FFD-B5B2-EE2C0C4E9A10}">
      <dgm:prSet/>
      <dgm:spPr/>
      <dgm:t>
        <a:bodyPr/>
        <a:lstStyle/>
        <a:p>
          <a:endParaRPr lang="en-ID"/>
        </a:p>
      </dgm:t>
    </dgm:pt>
    <dgm:pt modelId="{364B9172-646F-4EAF-ACD7-F37420E776B2}">
      <dgm:prSet/>
      <dgm:spPr/>
      <dgm:t>
        <a:bodyPr/>
        <a:lstStyle/>
        <a:p>
          <a:r>
            <a:rPr lang="en-US" b="1" dirty="0" err="1"/>
            <a:t>ukurannya</a:t>
          </a:r>
          <a:r>
            <a:rPr lang="en-US" b="1" dirty="0"/>
            <a:t>, </a:t>
          </a:r>
          <a:endParaRPr lang="en-ID" dirty="0"/>
        </a:p>
      </dgm:t>
    </dgm:pt>
    <dgm:pt modelId="{C1548FDC-207C-43D0-B8B3-3D760690FB5C}" type="parTrans" cxnId="{363FD50A-E32D-44BA-A53A-54297133DFD5}">
      <dgm:prSet/>
      <dgm:spPr/>
      <dgm:t>
        <a:bodyPr/>
        <a:lstStyle/>
        <a:p>
          <a:endParaRPr lang="en-ID"/>
        </a:p>
      </dgm:t>
    </dgm:pt>
    <dgm:pt modelId="{38FA171E-9872-4BFD-B41F-BC43053504FE}" type="sibTrans" cxnId="{363FD50A-E32D-44BA-A53A-54297133DFD5}">
      <dgm:prSet/>
      <dgm:spPr/>
      <dgm:t>
        <a:bodyPr/>
        <a:lstStyle/>
        <a:p>
          <a:endParaRPr lang="en-ID"/>
        </a:p>
      </dgm:t>
    </dgm:pt>
    <dgm:pt modelId="{8CCE24E4-E14E-44F3-857B-399BC9232A93}">
      <dgm:prSet/>
      <dgm:spPr/>
      <dgm:t>
        <a:bodyPr/>
        <a:lstStyle/>
        <a:p>
          <a:r>
            <a:rPr lang="en-US" b="1" dirty="0" err="1"/>
            <a:t>pengusaha</a:t>
          </a:r>
          <a:r>
            <a:rPr lang="en-US" b="1" dirty="0"/>
            <a:t> </a:t>
          </a:r>
          <a:r>
            <a:rPr lang="en-US" b="1" dirty="0" err="1"/>
            <a:t>dapat</a:t>
          </a:r>
          <a:r>
            <a:rPr lang="en-US" b="1" dirty="0"/>
            <a:t> </a:t>
          </a:r>
          <a:r>
            <a:rPr lang="en-US" b="1" dirty="0" err="1"/>
            <a:t>menabulasikan</a:t>
          </a:r>
          <a:r>
            <a:rPr lang="en-US" b="1" dirty="0"/>
            <a:t> </a:t>
          </a:r>
          <a:r>
            <a:rPr lang="en-US" b="1" dirty="0" err="1"/>
            <a:t>sampel</a:t>
          </a:r>
          <a:endParaRPr lang="en-ID" dirty="0"/>
        </a:p>
      </dgm:t>
    </dgm:pt>
    <dgm:pt modelId="{44FBB49E-BFC1-4D5D-AE12-909A882F31AB}" type="parTrans" cxnId="{79B268C6-581C-4C13-AD4E-FDC7AC5CCEDC}">
      <dgm:prSet/>
      <dgm:spPr/>
      <dgm:t>
        <a:bodyPr/>
        <a:lstStyle/>
        <a:p>
          <a:endParaRPr lang="en-ID"/>
        </a:p>
      </dgm:t>
    </dgm:pt>
    <dgm:pt modelId="{4D2CCC42-6C7A-4187-BD16-0C739D27DBD4}" type="sibTrans" cxnId="{79B268C6-581C-4C13-AD4E-FDC7AC5CCEDC}">
      <dgm:prSet/>
      <dgm:spPr/>
      <dgm:t>
        <a:bodyPr/>
        <a:lstStyle/>
        <a:p>
          <a:endParaRPr lang="en-ID"/>
        </a:p>
      </dgm:t>
    </dgm:pt>
    <dgm:pt modelId="{F97CB457-B678-4015-94DC-85E6D56ABBA7}">
      <dgm:prSet/>
      <dgm:spPr/>
      <dgm:t>
        <a:bodyPr/>
        <a:lstStyle/>
        <a:p>
          <a:r>
            <a:rPr lang="en-US" b="1" dirty="0" err="1"/>
            <a:t>respons</a:t>
          </a:r>
          <a:r>
            <a:rPr lang="en-US" b="1" dirty="0"/>
            <a:t> </a:t>
          </a:r>
          <a:r>
            <a:rPr lang="en-US" b="1" dirty="0" err="1"/>
            <a:t>terhadap</a:t>
          </a:r>
          <a:r>
            <a:rPr lang="en-US" b="1" dirty="0"/>
            <a:t> </a:t>
          </a:r>
          <a:r>
            <a:rPr lang="en-US" b="1" dirty="0" err="1"/>
            <a:t>sasaran-sasaran</a:t>
          </a:r>
          <a:r>
            <a:rPr lang="en-US" b="1" dirty="0"/>
            <a:t> </a:t>
          </a:r>
          <a:r>
            <a:rPr lang="en-US" b="1" dirty="0" err="1"/>
            <a:t>riset</a:t>
          </a:r>
          <a:r>
            <a:rPr lang="en-US" dirty="0"/>
            <a:t> </a:t>
          </a:r>
          <a:r>
            <a:rPr lang="en-US" b="1" dirty="0"/>
            <a:t> </a:t>
          </a:r>
          <a:endParaRPr lang="en-ID" dirty="0"/>
        </a:p>
      </dgm:t>
    </dgm:pt>
    <dgm:pt modelId="{65ECFC34-6326-4620-A41A-299BC5B41A59}" type="parTrans" cxnId="{C99FED42-5D56-4418-BC85-CA28A448828D}">
      <dgm:prSet/>
      <dgm:spPr/>
      <dgm:t>
        <a:bodyPr/>
        <a:lstStyle/>
        <a:p>
          <a:endParaRPr lang="en-ID"/>
        </a:p>
      </dgm:t>
    </dgm:pt>
    <dgm:pt modelId="{0D520E31-0B57-449E-9117-947735F5D4D7}" type="sibTrans" cxnId="{C99FED42-5D56-4418-BC85-CA28A448828D}">
      <dgm:prSet/>
      <dgm:spPr/>
      <dgm:t>
        <a:bodyPr/>
        <a:lstStyle/>
        <a:p>
          <a:endParaRPr lang="en-ID"/>
        </a:p>
      </dgm:t>
    </dgm:pt>
    <dgm:pt modelId="{0A1A2890-7CE7-4CFC-AE42-25E372B7307F}" type="pres">
      <dgm:prSet presAssocID="{C1D28F06-AFE6-45B9-B9EB-2B569584A733}" presName="cycleMatrixDiagram" presStyleCnt="0">
        <dgm:presLayoutVars>
          <dgm:chMax val="1"/>
          <dgm:dir/>
          <dgm:animLvl val="lvl"/>
          <dgm:resizeHandles val="exact"/>
        </dgm:presLayoutVars>
      </dgm:prSet>
      <dgm:spPr/>
    </dgm:pt>
    <dgm:pt modelId="{1219C2B6-9AD7-4E37-A9C9-BD58D7591B1C}" type="pres">
      <dgm:prSet presAssocID="{C1D28F06-AFE6-45B9-B9EB-2B569584A733}" presName="children" presStyleCnt="0"/>
      <dgm:spPr/>
    </dgm:pt>
    <dgm:pt modelId="{ACA94369-C6D5-4070-B49C-E4EC62EDD1C2}" type="pres">
      <dgm:prSet presAssocID="{C1D28F06-AFE6-45B9-B9EB-2B569584A733}" presName="child1group" presStyleCnt="0"/>
      <dgm:spPr/>
    </dgm:pt>
    <dgm:pt modelId="{51937009-E116-47B7-9ED5-122DF4224429}" type="pres">
      <dgm:prSet presAssocID="{C1D28F06-AFE6-45B9-B9EB-2B569584A733}" presName="child1" presStyleLbl="bgAcc1" presStyleIdx="0" presStyleCnt="4"/>
      <dgm:spPr/>
    </dgm:pt>
    <dgm:pt modelId="{E29999EE-4228-42E1-B44F-0975203EACC1}" type="pres">
      <dgm:prSet presAssocID="{C1D28F06-AFE6-45B9-B9EB-2B569584A733}" presName="child1Text" presStyleLbl="bgAcc1" presStyleIdx="0" presStyleCnt="4">
        <dgm:presLayoutVars>
          <dgm:bulletEnabled val="1"/>
        </dgm:presLayoutVars>
      </dgm:prSet>
      <dgm:spPr/>
    </dgm:pt>
    <dgm:pt modelId="{836ED567-FD62-4495-BF0D-68702F8F7C9B}" type="pres">
      <dgm:prSet presAssocID="{C1D28F06-AFE6-45B9-B9EB-2B569584A733}" presName="child2group" presStyleCnt="0"/>
      <dgm:spPr/>
    </dgm:pt>
    <dgm:pt modelId="{1209DA0D-29A8-4A12-9074-146CE3A2DCEE}" type="pres">
      <dgm:prSet presAssocID="{C1D28F06-AFE6-45B9-B9EB-2B569584A733}" presName="child2" presStyleLbl="bgAcc1" presStyleIdx="1" presStyleCnt="4"/>
      <dgm:spPr/>
    </dgm:pt>
    <dgm:pt modelId="{4D1E1EB9-7A38-4474-9797-8B334D039731}" type="pres">
      <dgm:prSet presAssocID="{C1D28F06-AFE6-45B9-B9EB-2B569584A733}" presName="child2Text" presStyleLbl="bgAcc1" presStyleIdx="1" presStyleCnt="4">
        <dgm:presLayoutVars>
          <dgm:bulletEnabled val="1"/>
        </dgm:presLayoutVars>
      </dgm:prSet>
      <dgm:spPr/>
    </dgm:pt>
    <dgm:pt modelId="{4E65F9B3-70A0-4172-8207-A6E616797C57}" type="pres">
      <dgm:prSet presAssocID="{C1D28F06-AFE6-45B9-B9EB-2B569584A733}" presName="child3group" presStyleCnt="0"/>
      <dgm:spPr/>
    </dgm:pt>
    <dgm:pt modelId="{5D723A3F-92BF-4ED7-986E-DB3EB2700655}" type="pres">
      <dgm:prSet presAssocID="{C1D28F06-AFE6-45B9-B9EB-2B569584A733}" presName="child3" presStyleLbl="bgAcc1" presStyleIdx="2" presStyleCnt="4"/>
      <dgm:spPr/>
    </dgm:pt>
    <dgm:pt modelId="{AAF0BF3D-96EC-4B5B-99A9-3C2C3DC748BF}" type="pres">
      <dgm:prSet presAssocID="{C1D28F06-AFE6-45B9-B9EB-2B569584A733}" presName="child3Text" presStyleLbl="bgAcc1" presStyleIdx="2" presStyleCnt="4">
        <dgm:presLayoutVars>
          <dgm:bulletEnabled val="1"/>
        </dgm:presLayoutVars>
      </dgm:prSet>
      <dgm:spPr/>
    </dgm:pt>
    <dgm:pt modelId="{52F61A7A-0ED6-4213-90EE-D97013226097}" type="pres">
      <dgm:prSet presAssocID="{C1D28F06-AFE6-45B9-B9EB-2B569584A733}" presName="child4group" presStyleCnt="0"/>
      <dgm:spPr/>
    </dgm:pt>
    <dgm:pt modelId="{C765A764-A816-49C1-8D19-D38FE21262F5}" type="pres">
      <dgm:prSet presAssocID="{C1D28F06-AFE6-45B9-B9EB-2B569584A733}" presName="child4" presStyleLbl="bgAcc1" presStyleIdx="3" presStyleCnt="4"/>
      <dgm:spPr/>
    </dgm:pt>
    <dgm:pt modelId="{80F19FE9-2A1F-40F6-BE01-F22DE35F5579}" type="pres">
      <dgm:prSet presAssocID="{C1D28F06-AFE6-45B9-B9EB-2B569584A733}" presName="child4Text" presStyleLbl="bgAcc1" presStyleIdx="3" presStyleCnt="4">
        <dgm:presLayoutVars>
          <dgm:bulletEnabled val="1"/>
        </dgm:presLayoutVars>
      </dgm:prSet>
      <dgm:spPr/>
    </dgm:pt>
    <dgm:pt modelId="{EEF6B4E2-4FB3-4B6B-B00A-B41AE6F54D4B}" type="pres">
      <dgm:prSet presAssocID="{C1D28F06-AFE6-45B9-B9EB-2B569584A733}" presName="childPlaceholder" presStyleCnt="0"/>
      <dgm:spPr/>
    </dgm:pt>
    <dgm:pt modelId="{C364EF1B-1A57-42A3-9DC9-71064F9280D5}" type="pres">
      <dgm:prSet presAssocID="{C1D28F06-AFE6-45B9-B9EB-2B569584A733}" presName="circle" presStyleCnt="0"/>
      <dgm:spPr/>
    </dgm:pt>
    <dgm:pt modelId="{52E8F11B-460A-46CA-B477-53CF005A9023}" type="pres">
      <dgm:prSet presAssocID="{C1D28F06-AFE6-45B9-B9EB-2B569584A733}" presName="quadrant1" presStyleLbl="node1" presStyleIdx="0" presStyleCnt="4">
        <dgm:presLayoutVars>
          <dgm:chMax val="1"/>
          <dgm:bulletEnabled val="1"/>
        </dgm:presLayoutVars>
      </dgm:prSet>
      <dgm:spPr/>
    </dgm:pt>
    <dgm:pt modelId="{5C924F74-3044-49ED-B757-059786E1AECE}" type="pres">
      <dgm:prSet presAssocID="{C1D28F06-AFE6-45B9-B9EB-2B569584A733}" presName="quadrant2" presStyleLbl="node1" presStyleIdx="1" presStyleCnt="4">
        <dgm:presLayoutVars>
          <dgm:chMax val="1"/>
          <dgm:bulletEnabled val="1"/>
        </dgm:presLayoutVars>
      </dgm:prSet>
      <dgm:spPr/>
    </dgm:pt>
    <dgm:pt modelId="{5EB12731-AB9E-4F91-A47C-1758D23860BA}" type="pres">
      <dgm:prSet presAssocID="{C1D28F06-AFE6-45B9-B9EB-2B569584A733}" presName="quadrant3" presStyleLbl="node1" presStyleIdx="2" presStyleCnt="4">
        <dgm:presLayoutVars>
          <dgm:chMax val="1"/>
          <dgm:bulletEnabled val="1"/>
        </dgm:presLayoutVars>
      </dgm:prSet>
      <dgm:spPr/>
    </dgm:pt>
    <dgm:pt modelId="{B1877F04-379E-42E4-93FF-8B009268B252}" type="pres">
      <dgm:prSet presAssocID="{C1D28F06-AFE6-45B9-B9EB-2B569584A733}" presName="quadrant4" presStyleLbl="node1" presStyleIdx="3" presStyleCnt="4">
        <dgm:presLayoutVars>
          <dgm:chMax val="1"/>
          <dgm:bulletEnabled val="1"/>
        </dgm:presLayoutVars>
      </dgm:prSet>
      <dgm:spPr/>
    </dgm:pt>
    <dgm:pt modelId="{1C8199C7-83D4-470E-B044-7500362EA9FB}" type="pres">
      <dgm:prSet presAssocID="{C1D28F06-AFE6-45B9-B9EB-2B569584A733}" presName="quadrantPlaceholder" presStyleCnt="0"/>
      <dgm:spPr/>
    </dgm:pt>
    <dgm:pt modelId="{2E614D42-4511-41C9-9000-6CC435E23C2D}" type="pres">
      <dgm:prSet presAssocID="{C1D28F06-AFE6-45B9-B9EB-2B569584A733}" presName="center1" presStyleLbl="fgShp" presStyleIdx="0" presStyleCnt="2"/>
      <dgm:spPr/>
    </dgm:pt>
    <dgm:pt modelId="{58E3AC97-2BA8-4E9A-97D4-903F401E2090}" type="pres">
      <dgm:prSet presAssocID="{C1D28F06-AFE6-45B9-B9EB-2B569584A733}" presName="center2" presStyleLbl="fgShp" presStyleIdx="1" presStyleCnt="2"/>
      <dgm:spPr/>
    </dgm:pt>
  </dgm:ptLst>
  <dgm:cxnLst>
    <dgm:cxn modelId="{9A7F5508-399B-481F-907B-1A5A53CA2BDA}" type="presOf" srcId="{403047CE-16EF-42F7-8DCD-5BF7EB0401BE}" destId="{4D1E1EB9-7A38-4474-9797-8B334D039731}" srcOrd="1" destOrd="1" presId="urn:microsoft.com/office/officeart/2005/8/layout/cycle4"/>
    <dgm:cxn modelId="{363FD50A-E32D-44BA-A53A-54297133DFD5}" srcId="{007465BE-F272-49A3-B5E8-B0ED75237BF7}" destId="{364B9172-646F-4EAF-ACD7-F37420E776B2}" srcOrd="1" destOrd="0" parTransId="{C1548FDC-207C-43D0-B8B3-3D760690FB5C}" sibTransId="{38FA171E-9872-4BFD-B41F-BC43053504FE}"/>
    <dgm:cxn modelId="{EDE9560D-F727-48F4-BCDE-F86D8A49E1C7}" srcId="{C1D28F06-AFE6-45B9-B9EB-2B569584A733}" destId="{5FCD3E62-551C-42E9-9A39-0CE0EFAE225A}" srcOrd="2" destOrd="0" parTransId="{A982BDA6-B972-4FEE-B001-AB20CC7C48C8}" sibTransId="{4E4EF98B-52FD-48F2-91A3-547C060A2E04}"/>
    <dgm:cxn modelId="{F0B16310-A2E7-49B5-AD45-5EC884FD7BE0}" srcId="{03C0761B-C4F7-47A1-AE1E-1FF9C9A1D4B1}" destId="{1506C2CB-9703-428A-85E9-CAAECFD351F1}" srcOrd="2" destOrd="0" parTransId="{A47F6283-0056-4E6D-B2D8-4DF288FF8C0C}" sibTransId="{B127A039-13D1-426D-AA62-BD66CF640BC8}"/>
    <dgm:cxn modelId="{CE3FF625-6F06-4B81-9720-7B0E3D857C05}" type="presOf" srcId="{364B9172-646F-4EAF-ACD7-F37420E776B2}" destId="{80F19FE9-2A1F-40F6-BE01-F22DE35F5579}" srcOrd="1" destOrd="1" presId="urn:microsoft.com/office/officeart/2005/8/layout/cycle4"/>
    <dgm:cxn modelId="{4BD7B933-41F4-4C7A-924B-46180B0DD595}" srcId="{C1D28F06-AFE6-45B9-B9EB-2B569584A733}" destId="{5A1DF638-6B8B-4A82-BBDA-CB8CE456DA4C}" srcOrd="1" destOrd="0" parTransId="{A81FBCAF-1415-48F6-9DDC-BA5D800CC592}" sibTransId="{0AEE297B-763A-4BBC-9A02-B1EE896AC00E}"/>
    <dgm:cxn modelId="{F396C339-FDB2-4654-B5B1-DDC2CF3E1D21}" type="presOf" srcId="{364B9172-646F-4EAF-ACD7-F37420E776B2}" destId="{C765A764-A816-49C1-8D19-D38FE21262F5}" srcOrd="0" destOrd="1" presId="urn:microsoft.com/office/officeart/2005/8/layout/cycle4"/>
    <dgm:cxn modelId="{FFA03340-42E5-4059-9AE3-B9F25B2A6C28}" type="presOf" srcId="{9A5C703C-9C22-4F14-8EB8-36EFECC1FF85}" destId="{5D723A3F-92BF-4ED7-986E-DB3EB2700655}" srcOrd="0" destOrd="0" presId="urn:microsoft.com/office/officeart/2005/8/layout/cycle4"/>
    <dgm:cxn modelId="{325A6B41-51E8-4389-8EBA-27EC291C9CFD}" type="presOf" srcId="{F97CB457-B678-4015-94DC-85E6D56ABBA7}" destId="{C765A764-A816-49C1-8D19-D38FE21262F5}" srcOrd="0" destOrd="3" presId="urn:microsoft.com/office/officeart/2005/8/layout/cycle4"/>
    <dgm:cxn modelId="{C99FED42-5D56-4418-BC85-CA28A448828D}" srcId="{007465BE-F272-49A3-B5E8-B0ED75237BF7}" destId="{F97CB457-B678-4015-94DC-85E6D56ABBA7}" srcOrd="3" destOrd="0" parTransId="{65ECFC34-6326-4620-A41A-299BC5B41A59}" sibTransId="{0D520E31-0B57-449E-9117-947735F5D4D7}"/>
    <dgm:cxn modelId="{AEB97D44-C316-4F5B-8E9F-5868FB383CEC}" srcId="{03C0761B-C4F7-47A1-AE1E-1FF9C9A1D4B1}" destId="{42BE3F4C-AD3B-4D76-9064-21757782B572}" srcOrd="0" destOrd="0" parTransId="{348B1EC4-0F4B-4AB1-A1C0-EE8C1C1E585D}" sibTransId="{EBB64B5A-FF46-45E9-B7FF-07EA3BF5A503}"/>
    <dgm:cxn modelId="{2171856C-2CE5-4F12-A247-4CC9DAD090A8}" type="presOf" srcId="{403047CE-16EF-42F7-8DCD-5BF7EB0401BE}" destId="{1209DA0D-29A8-4A12-9074-146CE3A2DCEE}" srcOrd="0" destOrd="1" presId="urn:microsoft.com/office/officeart/2005/8/layout/cycle4"/>
    <dgm:cxn modelId="{772C124E-06A4-4D39-850E-DA9DFE59290B}" srcId="{007465BE-F272-49A3-B5E8-B0ED75237BF7}" destId="{9E8AB7F6-F053-486E-811D-E035D46F060D}" srcOrd="0" destOrd="0" parTransId="{16C8B460-6A97-44B8-B3AC-8B236D5A91F8}" sibTransId="{117A31ED-1E54-4C6C-90FE-C5B38FAFD655}"/>
    <dgm:cxn modelId="{DEB2E14F-21DF-47BC-9E20-2E9DA48D5125}" type="presOf" srcId="{917C77EB-29DE-4688-A32D-E2B9227F95D5}" destId="{4D1E1EB9-7A38-4474-9797-8B334D039731}" srcOrd="1" destOrd="0" presId="urn:microsoft.com/office/officeart/2005/8/layout/cycle4"/>
    <dgm:cxn modelId="{48283850-2765-4F75-A104-0A68C3048C6F}" type="presOf" srcId="{C1D28F06-AFE6-45B9-B9EB-2B569584A733}" destId="{0A1A2890-7CE7-4CFC-AE42-25E372B7307F}" srcOrd="0" destOrd="0" presId="urn:microsoft.com/office/officeart/2005/8/layout/cycle4"/>
    <dgm:cxn modelId="{181AD451-64B5-41A5-8BE5-59AF6C5175CB}" type="presOf" srcId="{1506C2CB-9703-428A-85E9-CAAECFD351F1}" destId="{51937009-E116-47B7-9ED5-122DF4224429}" srcOrd="0" destOrd="2" presId="urn:microsoft.com/office/officeart/2005/8/layout/cycle4"/>
    <dgm:cxn modelId="{DB340577-0D67-4DB0-8663-87FDC0602FDA}" srcId="{C1D28F06-AFE6-45B9-B9EB-2B569584A733}" destId="{007465BE-F272-49A3-B5E8-B0ED75237BF7}" srcOrd="3" destOrd="0" parTransId="{F8F8DF60-5F09-4F6C-AB4B-F73F634516F5}" sibTransId="{E9AAF15D-C18B-4A1B-A257-9F17467AF9B9}"/>
    <dgm:cxn modelId="{78EB9277-D18E-4833-A400-ACD536F4C7D8}" type="presOf" srcId="{917C77EB-29DE-4688-A32D-E2B9227F95D5}" destId="{1209DA0D-29A8-4A12-9074-146CE3A2DCEE}" srcOrd="0" destOrd="0" presId="urn:microsoft.com/office/officeart/2005/8/layout/cycle4"/>
    <dgm:cxn modelId="{98A97478-6B34-4CB3-9B71-EB3976B1866E}" type="presOf" srcId="{42BE3F4C-AD3B-4D76-9064-21757782B572}" destId="{E29999EE-4228-42E1-B44F-0975203EACC1}" srcOrd="1" destOrd="0" presId="urn:microsoft.com/office/officeart/2005/8/layout/cycle4"/>
    <dgm:cxn modelId="{96D9AA80-125C-4AE0-A560-677705C2ACA8}" srcId="{5A1DF638-6B8B-4A82-BBDA-CB8CE456DA4C}" destId="{917C77EB-29DE-4688-A32D-E2B9227F95D5}" srcOrd="0" destOrd="0" parTransId="{733E5D16-65B4-431E-AA05-6FCFDBC03B23}" sibTransId="{95939C23-7264-4B3C-938D-C35A8C45EFA2}"/>
    <dgm:cxn modelId="{2811CC80-7E45-4E34-B5F2-7FABA2428F1A}" type="presOf" srcId="{2466A2B5-07C1-4EDF-9043-5755D1E7F7D5}" destId="{E29999EE-4228-42E1-B44F-0975203EACC1}" srcOrd="1" destOrd="1" presId="urn:microsoft.com/office/officeart/2005/8/layout/cycle4"/>
    <dgm:cxn modelId="{5B18D382-9B0D-4620-8C9B-BC131FAF3E16}" type="presOf" srcId="{8CCE24E4-E14E-44F3-857B-399BC9232A93}" destId="{80F19FE9-2A1F-40F6-BE01-F22DE35F5579}" srcOrd="1" destOrd="2" presId="urn:microsoft.com/office/officeart/2005/8/layout/cycle4"/>
    <dgm:cxn modelId="{E487748F-EC52-42BC-8D74-A40B2E875CFC}" type="presOf" srcId="{F97CB457-B678-4015-94DC-85E6D56ABBA7}" destId="{80F19FE9-2A1F-40F6-BE01-F22DE35F5579}" srcOrd="1" destOrd="3" presId="urn:microsoft.com/office/officeart/2005/8/layout/cycle4"/>
    <dgm:cxn modelId="{4FE4DF97-816F-4398-B251-584D465F27E3}" type="presOf" srcId="{007465BE-F272-49A3-B5E8-B0ED75237BF7}" destId="{B1877F04-379E-42E4-93FF-8B009268B252}" srcOrd="0" destOrd="0" presId="urn:microsoft.com/office/officeart/2005/8/layout/cycle4"/>
    <dgm:cxn modelId="{057B2E9D-05E1-431C-90BB-28828CFF3AEB}" type="presOf" srcId="{9E8AB7F6-F053-486E-811D-E035D46F060D}" destId="{80F19FE9-2A1F-40F6-BE01-F22DE35F5579}" srcOrd="1" destOrd="0" presId="urn:microsoft.com/office/officeart/2005/8/layout/cycle4"/>
    <dgm:cxn modelId="{247D55A3-26E8-44BD-B23A-452C7DB0EEA2}" srcId="{03C0761B-C4F7-47A1-AE1E-1FF9C9A1D4B1}" destId="{2466A2B5-07C1-4EDF-9043-5755D1E7F7D5}" srcOrd="1" destOrd="0" parTransId="{473DC107-1EEC-454C-9280-828DDD15CBC5}" sibTransId="{F2B3213C-563F-4923-8A36-E2AB5CFB5AF7}"/>
    <dgm:cxn modelId="{F31172AB-2329-4E34-BF6A-DBAC4F89F598}" type="presOf" srcId="{1506C2CB-9703-428A-85E9-CAAECFD351F1}" destId="{E29999EE-4228-42E1-B44F-0975203EACC1}" srcOrd="1" destOrd="2" presId="urn:microsoft.com/office/officeart/2005/8/layout/cycle4"/>
    <dgm:cxn modelId="{10F2CBBC-3D0E-4D2A-9BBB-618B3EE38A8B}" srcId="{C1D28F06-AFE6-45B9-B9EB-2B569584A733}" destId="{03C0761B-C4F7-47A1-AE1E-1FF9C9A1D4B1}" srcOrd="0" destOrd="0" parTransId="{D5C5C0DF-3F94-4516-95A4-B5FE0FA64E0C}" sibTransId="{6D2A73FD-8DF6-4332-BC40-11FD47036513}"/>
    <dgm:cxn modelId="{7A2531C3-5BC2-4168-9FB9-BF0C74EEB4CF}" type="presOf" srcId="{5FCD3E62-551C-42E9-9A39-0CE0EFAE225A}" destId="{5EB12731-AB9E-4F91-A47C-1758D23860BA}" srcOrd="0" destOrd="0" presId="urn:microsoft.com/office/officeart/2005/8/layout/cycle4"/>
    <dgm:cxn modelId="{434579C3-585A-4742-BE65-9C598AD7A73E}" type="presOf" srcId="{2466A2B5-07C1-4EDF-9043-5755D1E7F7D5}" destId="{51937009-E116-47B7-9ED5-122DF4224429}" srcOrd="0" destOrd="1" presId="urn:microsoft.com/office/officeart/2005/8/layout/cycle4"/>
    <dgm:cxn modelId="{79B268C6-581C-4C13-AD4E-FDC7AC5CCEDC}" srcId="{007465BE-F272-49A3-B5E8-B0ED75237BF7}" destId="{8CCE24E4-E14E-44F3-857B-399BC9232A93}" srcOrd="2" destOrd="0" parTransId="{44FBB49E-BFC1-4D5D-AE12-909A882F31AB}" sibTransId="{4D2CCC42-6C7A-4187-BD16-0C739D27DBD4}"/>
    <dgm:cxn modelId="{1D1320CB-BE0B-46DC-B795-E61D8E491BD1}" type="presOf" srcId="{9A5C703C-9C22-4F14-8EB8-36EFECC1FF85}" destId="{AAF0BF3D-96EC-4B5B-99A9-3C2C3DC748BF}" srcOrd="1" destOrd="0" presId="urn:microsoft.com/office/officeart/2005/8/layout/cycle4"/>
    <dgm:cxn modelId="{30B36FD5-237F-4BE9-81C2-FDFC52E6FC37}" type="presOf" srcId="{8CCE24E4-E14E-44F3-857B-399BC9232A93}" destId="{C765A764-A816-49C1-8D19-D38FE21262F5}" srcOrd="0" destOrd="2" presId="urn:microsoft.com/office/officeart/2005/8/layout/cycle4"/>
    <dgm:cxn modelId="{FB747BDD-89AF-4FFD-B5B2-EE2C0C4E9A10}" srcId="{5A1DF638-6B8B-4A82-BBDA-CB8CE456DA4C}" destId="{403047CE-16EF-42F7-8DCD-5BF7EB0401BE}" srcOrd="1" destOrd="0" parTransId="{BB0F0D2B-BD54-4175-8C04-C01A0CBD15A4}" sibTransId="{8C42E842-BDA9-4FC1-A4ED-6F1F5ADEB572}"/>
    <dgm:cxn modelId="{1AF982E2-868E-492C-9098-23CCC61E647F}" type="presOf" srcId="{03C0761B-C4F7-47A1-AE1E-1FF9C9A1D4B1}" destId="{52E8F11B-460A-46CA-B477-53CF005A9023}" srcOrd="0" destOrd="0" presId="urn:microsoft.com/office/officeart/2005/8/layout/cycle4"/>
    <dgm:cxn modelId="{D37471E8-3FC9-4E93-8156-334254D8E727}" srcId="{5FCD3E62-551C-42E9-9A39-0CE0EFAE225A}" destId="{9A5C703C-9C22-4F14-8EB8-36EFECC1FF85}" srcOrd="0" destOrd="0" parTransId="{3DB31F12-DB0F-4012-B8F1-BFE5AF09019E}" sibTransId="{CA6FD0A3-4E2B-48CF-8312-DA7CEE1C544D}"/>
    <dgm:cxn modelId="{C1205BE9-134F-4034-A7E2-005EEFA09DBE}" type="presOf" srcId="{5A1DF638-6B8B-4A82-BBDA-CB8CE456DA4C}" destId="{5C924F74-3044-49ED-B757-059786E1AECE}" srcOrd="0" destOrd="0" presId="urn:microsoft.com/office/officeart/2005/8/layout/cycle4"/>
    <dgm:cxn modelId="{0F3D34F0-5A31-403E-AE92-D05E5483533A}" type="presOf" srcId="{42BE3F4C-AD3B-4D76-9064-21757782B572}" destId="{51937009-E116-47B7-9ED5-122DF4224429}" srcOrd="0" destOrd="0" presId="urn:microsoft.com/office/officeart/2005/8/layout/cycle4"/>
    <dgm:cxn modelId="{B88D9DF9-3EBA-48E5-922E-7C9CACD7ED78}" type="presOf" srcId="{9E8AB7F6-F053-486E-811D-E035D46F060D}" destId="{C765A764-A816-49C1-8D19-D38FE21262F5}" srcOrd="0" destOrd="0" presId="urn:microsoft.com/office/officeart/2005/8/layout/cycle4"/>
    <dgm:cxn modelId="{D94F72A3-79E6-471D-823F-6D1264FCB7A0}" type="presParOf" srcId="{0A1A2890-7CE7-4CFC-AE42-25E372B7307F}" destId="{1219C2B6-9AD7-4E37-A9C9-BD58D7591B1C}" srcOrd="0" destOrd="0" presId="urn:microsoft.com/office/officeart/2005/8/layout/cycle4"/>
    <dgm:cxn modelId="{85A5156A-6063-4FA6-ADF6-06767BC71393}" type="presParOf" srcId="{1219C2B6-9AD7-4E37-A9C9-BD58D7591B1C}" destId="{ACA94369-C6D5-4070-B49C-E4EC62EDD1C2}" srcOrd="0" destOrd="0" presId="urn:microsoft.com/office/officeart/2005/8/layout/cycle4"/>
    <dgm:cxn modelId="{BB14E9EA-F754-4529-9C19-5A3790A4D1DC}" type="presParOf" srcId="{ACA94369-C6D5-4070-B49C-E4EC62EDD1C2}" destId="{51937009-E116-47B7-9ED5-122DF4224429}" srcOrd="0" destOrd="0" presId="urn:microsoft.com/office/officeart/2005/8/layout/cycle4"/>
    <dgm:cxn modelId="{D72928BF-4531-41E6-8216-2EEF7D9CDAE5}" type="presParOf" srcId="{ACA94369-C6D5-4070-B49C-E4EC62EDD1C2}" destId="{E29999EE-4228-42E1-B44F-0975203EACC1}" srcOrd="1" destOrd="0" presId="urn:microsoft.com/office/officeart/2005/8/layout/cycle4"/>
    <dgm:cxn modelId="{4BA0D42C-2ED4-4196-A9E9-07D356848B28}" type="presParOf" srcId="{1219C2B6-9AD7-4E37-A9C9-BD58D7591B1C}" destId="{836ED567-FD62-4495-BF0D-68702F8F7C9B}" srcOrd="1" destOrd="0" presId="urn:microsoft.com/office/officeart/2005/8/layout/cycle4"/>
    <dgm:cxn modelId="{453B4293-1EE5-4D10-A88E-9075BBF61292}" type="presParOf" srcId="{836ED567-FD62-4495-BF0D-68702F8F7C9B}" destId="{1209DA0D-29A8-4A12-9074-146CE3A2DCEE}" srcOrd="0" destOrd="0" presId="urn:microsoft.com/office/officeart/2005/8/layout/cycle4"/>
    <dgm:cxn modelId="{8168AED9-7B7D-425B-B79F-15AA80FD6E6E}" type="presParOf" srcId="{836ED567-FD62-4495-BF0D-68702F8F7C9B}" destId="{4D1E1EB9-7A38-4474-9797-8B334D039731}" srcOrd="1" destOrd="0" presId="urn:microsoft.com/office/officeart/2005/8/layout/cycle4"/>
    <dgm:cxn modelId="{23B1945B-57BE-48F4-8696-76A86FAA7833}" type="presParOf" srcId="{1219C2B6-9AD7-4E37-A9C9-BD58D7591B1C}" destId="{4E65F9B3-70A0-4172-8207-A6E616797C57}" srcOrd="2" destOrd="0" presId="urn:microsoft.com/office/officeart/2005/8/layout/cycle4"/>
    <dgm:cxn modelId="{40B7E340-5C53-4C24-AE48-7381E2D6F0D0}" type="presParOf" srcId="{4E65F9B3-70A0-4172-8207-A6E616797C57}" destId="{5D723A3F-92BF-4ED7-986E-DB3EB2700655}" srcOrd="0" destOrd="0" presId="urn:microsoft.com/office/officeart/2005/8/layout/cycle4"/>
    <dgm:cxn modelId="{6B8AB2CC-A832-4BC3-A45D-A49CC2363CC2}" type="presParOf" srcId="{4E65F9B3-70A0-4172-8207-A6E616797C57}" destId="{AAF0BF3D-96EC-4B5B-99A9-3C2C3DC748BF}" srcOrd="1" destOrd="0" presId="urn:microsoft.com/office/officeart/2005/8/layout/cycle4"/>
    <dgm:cxn modelId="{4E5C6DD7-D171-4BDB-AE8B-D81BAAB9610B}" type="presParOf" srcId="{1219C2B6-9AD7-4E37-A9C9-BD58D7591B1C}" destId="{52F61A7A-0ED6-4213-90EE-D97013226097}" srcOrd="3" destOrd="0" presId="urn:microsoft.com/office/officeart/2005/8/layout/cycle4"/>
    <dgm:cxn modelId="{C3C29F8C-6455-43E2-9BF0-06AD9DD7352E}" type="presParOf" srcId="{52F61A7A-0ED6-4213-90EE-D97013226097}" destId="{C765A764-A816-49C1-8D19-D38FE21262F5}" srcOrd="0" destOrd="0" presId="urn:microsoft.com/office/officeart/2005/8/layout/cycle4"/>
    <dgm:cxn modelId="{069018EB-7F66-4D79-8961-551B94AE5EAD}" type="presParOf" srcId="{52F61A7A-0ED6-4213-90EE-D97013226097}" destId="{80F19FE9-2A1F-40F6-BE01-F22DE35F5579}" srcOrd="1" destOrd="0" presId="urn:microsoft.com/office/officeart/2005/8/layout/cycle4"/>
    <dgm:cxn modelId="{5F084E88-73B2-4B08-B095-54A4A33D6129}" type="presParOf" srcId="{1219C2B6-9AD7-4E37-A9C9-BD58D7591B1C}" destId="{EEF6B4E2-4FB3-4B6B-B00A-B41AE6F54D4B}" srcOrd="4" destOrd="0" presId="urn:microsoft.com/office/officeart/2005/8/layout/cycle4"/>
    <dgm:cxn modelId="{4B7376A9-3477-4D9C-ACD1-EEB4B1D58621}" type="presParOf" srcId="{0A1A2890-7CE7-4CFC-AE42-25E372B7307F}" destId="{C364EF1B-1A57-42A3-9DC9-71064F9280D5}" srcOrd="1" destOrd="0" presId="urn:microsoft.com/office/officeart/2005/8/layout/cycle4"/>
    <dgm:cxn modelId="{D2A666C6-17F9-41C2-AC3B-E0E6B24DF648}" type="presParOf" srcId="{C364EF1B-1A57-42A3-9DC9-71064F9280D5}" destId="{52E8F11B-460A-46CA-B477-53CF005A9023}" srcOrd="0" destOrd="0" presId="urn:microsoft.com/office/officeart/2005/8/layout/cycle4"/>
    <dgm:cxn modelId="{8D057D21-C695-4696-B518-EDAF3C376A3E}" type="presParOf" srcId="{C364EF1B-1A57-42A3-9DC9-71064F9280D5}" destId="{5C924F74-3044-49ED-B757-059786E1AECE}" srcOrd="1" destOrd="0" presId="urn:microsoft.com/office/officeart/2005/8/layout/cycle4"/>
    <dgm:cxn modelId="{D78538C4-DA67-45EE-9E0D-86F298A70A77}" type="presParOf" srcId="{C364EF1B-1A57-42A3-9DC9-71064F9280D5}" destId="{5EB12731-AB9E-4F91-A47C-1758D23860BA}" srcOrd="2" destOrd="0" presId="urn:microsoft.com/office/officeart/2005/8/layout/cycle4"/>
    <dgm:cxn modelId="{CD2FBAE7-AA2D-4679-831C-64E25D9AB102}" type="presParOf" srcId="{C364EF1B-1A57-42A3-9DC9-71064F9280D5}" destId="{B1877F04-379E-42E4-93FF-8B009268B252}" srcOrd="3" destOrd="0" presId="urn:microsoft.com/office/officeart/2005/8/layout/cycle4"/>
    <dgm:cxn modelId="{BC187481-654A-4F13-94A5-FD4D8B1211EE}" type="presParOf" srcId="{C364EF1B-1A57-42A3-9DC9-71064F9280D5}" destId="{1C8199C7-83D4-470E-B044-7500362EA9FB}" srcOrd="4" destOrd="0" presId="urn:microsoft.com/office/officeart/2005/8/layout/cycle4"/>
    <dgm:cxn modelId="{34317E94-0F2B-4355-AD68-0BBB3FA3066F}" type="presParOf" srcId="{0A1A2890-7CE7-4CFC-AE42-25E372B7307F}" destId="{2E614D42-4511-41C9-9000-6CC435E23C2D}" srcOrd="2" destOrd="0" presId="urn:microsoft.com/office/officeart/2005/8/layout/cycle4"/>
    <dgm:cxn modelId="{F6D8997D-AB6D-47DC-976E-67DE2C1340CF}" type="presParOf" srcId="{0A1A2890-7CE7-4CFC-AE42-25E372B7307F}" destId="{58E3AC97-2BA8-4E9A-97D4-903F401E2090}"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919470-5140-4DDB-BB45-D04EF33A051A}">
      <dsp:nvSpPr>
        <dsp:cNvPr id="0" name=""/>
        <dsp:cNvSpPr/>
      </dsp:nvSpPr>
      <dsp:spPr>
        <a:xfrm>
          <a:off x="712866" y="0"/>
          <a:ext cx="5121275" cy="5121275"/>
        </a:xfrm>
        <a:prstGeom prst="triangle">
          <a:avLst/>
        </a:prstGeom>
        <a:solidFill>
          <a:schemeClr val="lt1">
            <a:hueOff val="0"/>
            <a:satOff val="0"/>
            <a:lumOff val="0"/>
            <a:alphaOff val="0"/>
          </a:schemeClr>
        </a:solidFill>
        <a:ln>
          <a:noFill/>
        </a:ln>
        <a:effectLst>
          <a:outerShdw blurRad="50800" dist="38100" dir="2700000" rotWithShape="0">
            <a:srgbClr val="000000">
              <a:alpha val="60000"/>
            </a:srgbClr>
          </a:outerShdw>
        </a:effectLst>
        <a:scene3d>
          <a:camera prst="orthographicFront">
            <a:rot lat="0" lon="0" rev="0"/>
          </a:camera>
          <a:lightRig rig="flat" dir="tl"/>
        </a:scene3d>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DCD78B3F-F1E5-49AB-9702-9D04DE648486}">
      <dsp:nvSpPr>
        <dsp:cNvPr id="0" name=""/>
        <dsp:cNvSpPr/>
      </dsp:nvSpPr>
      <dsp:spPr>
        <a:xfrm>
          <a:off x="3273504" y="514878"/>
          <a:ext cx="3328828" cy="1212301"/>
        </a:xfrm>
        <a:prstGeom prst="roundRect">
          <a:avLst/>
        </a:prstGeom>
        <a:solidFill>
          <a:schemeClr val="dk1">
            <a:alpha val="90000"/>
            <a:tint val="40000"/>
            <a:hueOff val="0"/>
            <a:satOff val="0"/>
            <a:lumOff val="0"/>
            <a:alphaOff val="0"/>
          </a:schemeClr>
        </a:solidFill>
        <a:ln>
          <a:noFill/>
        </a:ln>
        <a:effectLst>
          <a:outerShdw blurRad="50800" dist="38100" dir="2700000" rotWithShape="0">
            <a:srgbClr val="000000">
              <a:alpha val="60000"/>
            </a:srgbClr>
          </a:outerShdw>
        </a:effectLst>
        <a:scene3d>
          <a:camera prst="orthographicFront">
            <a:rot lat="0" lon="0" rev="0"/>
          </a:camera>
          <a:lightRig rig="flat" dir="tl"/>
        </a:scene3d>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err="1"/>
            <a:t>Menangkap</a:t>
          </a:r>
          <a:r>
            <a:rPr lang="en-US" sz="3000" kern="1200" dirty="0"/>
            <a:t> </a:t>
          </a:r>
          <a:r>
            <a:rPr lang="en-US" sz="3000" kern="1200" dirty="0" err="1"/>
            <a:t>peluang</a:t>
          </a:r>
          <a:r>
            <a:rPr lang="en-US" sz="3000" kern="1200" dirty="0"/>
            <a:t> </a:t>
          </a:r>
          <a:r>
            <a:rPr lang="en-US" sz="3000" kern="1200" dirty="0" err="1"/>
            <a:t>bisnis</a:t>
          </a:r>
          <a:endParaRPr lang="en-ID" sz="3000" kern="1200" dirty="0"/>
        </a:p>
      </dsp:txBody>
      <dsp:txXfrm>
        <a:off x="3332684" y="574058"/>
        <a:ext cx="3210468" cy="1093941"/>
      </dsp:txXfrm>
    </dsp:sp>
    <dsp:sp modelId="{DD6D69B1-C40D-4305-88AA-7C50304A463E}">
      <dsp:nvSpPr>
        <dsp:cNvPr id="0" name=""/>
        <dsp:cNvSpPr/>
      </dsp:nvSpPr>
      <dsp:spPr>
        <a:xfrm>
          <a:off x="3273504" y="1878717"/>
          <a:ext cx="3328828" cy="1212301"/>
        </a:xfrm>
        <a:prstGeom prst="roundRect">
          <a:avLst/>
        </a:prstGeom>
        <a:solidFill>
          <a:schemeClr val="dk1">
            <a:alpha val="90000"/>
            <a:tint val="40000"/>
            <a:hueOff val="0"/>
            <a:satOff val="0"/>
            <a:lumOff val="0"/>
            <a:alphaOff val="0"/>
          </a:schemeClr>
        </a:solidFill>
        <a:ln>
          <a:noFill/>
        </a:ln>
        <a:effectLst>
          <a:outerShdw blurRad="50800" dist="38100" dir="2700000" rotWithShape="0">
            <a:srgbClr val="000000">
              <a:alpha val="60000"/>
            </a:srgbClr>
          </a:outerShdw>
        </a:effectLst>
        <a:scene3d>
          <a:camera prst="orthographicFront">
            <a:rot lat="0" lon="0" rev="0"/>
          </a:camera>
          <a:lightRig rig="flat" dir="tl"/>
        </a:scene3d>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err="1"/>
            <a:t>Identifikasi</a:t>
          </a:r>
          <a:r>
            <a:rPr lang="en-US" sz="3000" kern="1200" dirty="0"/>
            <a:t> </a:t>
          </a:r>
          <a:r>
            <a:rPr lang="en-US" sz="3000" kern="1200" dirty="0" err="1"/>
            <a:t>peluang</a:t>
          </a:r>
          <a:r>
            <a:rPr lang="en-US" sz="3000" kern="1200" dirty="0"/>
            <a:t> </a:t>
          </a:r>
          <a:r>
            <a:rPr lang="en-US" sz="3000" kern="1200" dirty="0" err="1"/>
            <a:t>bisnis</a:t>
          </a:r>
          <a:endParaRPr lang="en-ID" sz="3000" kern="1200" dirty="0"/>
        </a:p>
      </dsp:txBody>
      <dsp:txXfrm>
        <a:off x="3332684" y="1937897"/>
        <a:ext cx="3210468" cy="1093941"/>
      </dsp:txXfrm>
    </dsp:sp>
    <dsp:sp modelId="{135F72EE-E78F-4BAA-A481-392FF25D98A2}">
      <dsp:nvSpPr>
        <dsp:cNvPr id="0" name=""/>
        <dsp:cNvSpPr/>
      </dsp:nvSpPr>
      <dsp:spPr>
        <a:xfrm>
          <a:off x="3273504" y="3242557"/>
          <a:ext cx="3328828" cy="1212301"/>
        </a:xfrm>
        <a:prstGeom prst="roundRect">
          <a:avLst/>
        </a:prstGeom>
        <a:solidFill>
          <a:schemeClr val="dk1">
            <a:alpha val="90000"/>
            <a:tint val="40000"/>
            <a:hueOff val="0"/>
            <a:satOff val="0"/>
            <a:lumOff val="0"/>
            <a:alphaOff val="0"/>
          </a:schemeClr>
        </a:solidFill>
        <a:ln>
          <a:noFill/>
        </a:ln>
        <a:effectLst>
          <a:outerShdw blurRad="50800" dist="38100" dir="2700000" rotWithShape="0">
            <a:srgbClr val="000000">
              <a:alpha val="60000"/>
            </a:srgbClr>
          </a:outerShdw>
        </a:effectLst>
        <a:scene3d>
          <a:camera prst="orthographicFront">
            <a:rot lat="0" lon="0" rev="0"/>
          </a:camera>
          <a:lightRig rig="flat" dir="tl"/>
        </a:scene3d>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err="1"/>
            <a:t>Memahami</a:t>
          </a:r>
          <a:r>
            <a:rPr lang="en-US" sz="3000" kern="1200" dirty="0"/>
            <a:t> </a:t>
          </a:r>
          <a:r>
            <a:rPr lang="en-US" sz="3000" kern="1200" dirty="0" err="1"/>
            <a:t>skup</a:t>
          </a:r>
          <a:r>
            <a:rPr lang="en-US" sz="3000" kern="1200" dirty="0"/>
            <a:t> </a:t>
          </a:r>
          <a:r>
            <a:rPr lang="en-US" sz="3000" kern="1200" dirty="0" err="1"/>
            <a:t>bisnis</a:t>
          </a:r>
          <a:endParaRPr lang="en-ID" sz="3000" kern="1200" dirty="0"/>
        </a:p>
      </dsp:txBody>
      <dsp:txXfrm>
        <a:off x="3332684" y="3301737"/>
        <a:ext cx="3210468" cy="10939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CF8C23-7026-4320-A96C-C072F82D0C94}">
      <dsp:nvSpPr>
        <dsp:cNvPr id="0" name=""/>
        <dsp:cNvSpPr/>
      </dsp:nvSpPr>
      <dsp:spPr>
        <a:xfrm>
          <a:off x="3645693" y="2714625"/>
          <a:ext cx="3317875" cy="3317875"/>
        </a:xfrm>
        <a:prstGeom prst="gear9">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C00000"/>
              </a:solidFill>
            </a:rPr>
            <a:t>ACTUAL DECISIONS &amp;  ENTREPRENEURIAL FRAMEWORK</a:t>
          </a:r>
          <a:endParaRPr lang="en-ID" sz="2400" kern="1200" dirty="0">
            <a:solidFill>
              <a:srgbClr val="C00000"/>
            </a:solidFill>
          </a:endParaRPr>
        </a:p>
      </dsp:txBody>
      <dsp:txXfrm>
        <a:off x="4312733" y="3491821"/>
        <a:ext cx="1983795" cy="1705457"/>
      </dsp:txXfrm>
    </dsp:sp>
    <dsp:sp modelId="{83AEF1E9-DE66-4E31-A0D7-B8735AFCBF3A}">
      <dsp:nvSpPr>
        <dsp:cNvPr id="0" name=""/>
        <dsp:cNvSpPr/>
      </dsp:nvSpPr>
      <dsp:spPr>
        <a:xfrm>
          <a:off x="1715293" y="1930400"/>
          <a:ext cx="2413000" cy="2413000"/>
        </a:xfrm>
        <a:prstGeom prst="gear6">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highlight>
                <a:srgbClr val="FFFF00"/>
              </a:highlight>
            </a:rPr>
            <a:t>ENTREPRENEURIAL ALERTS</a:t>
          </a:r>
          <a:endParaRPr lang="en-ID" sz="2000" kern="1200" dirty="0">
            <a:solidFill>
              <a:schemeClr val="tx1"/>
            </a:solidFill>
            <a:highlight>
              <a:srgbClr val="FFFF00"/>
            </a:highlight>
          </a:endParaRPr>
        </a:p>
      </dsp:txBody>
      <dsp:txXfrm>
        <a:off x="2322773" y="2541552"/>
        <a:ext cx="1198040" cy="1190696"/>
      </dsp:txXfrm>
    </dsp:sp>
    <dsp:sp modelId="{861D7C2A-9644-4AAF-95BF-E47C25AF0735}">
      <dsp:nvSpPr>
        <dsp:cNvPr id="0" name=""/>
        <dsp:cNvSpPr/>
      </dsp:nvSpPr>
      <dsp:spPr>
        <a:xfrm rot="20700000">
          <a:off x="3066819" y="265676"/>
          <a:ext cx="2364247" cy="2364247"/>
        </a:xfrm>
        <a:prstGeom prst="gear6">
          <a:avLst/>
        </a:prstGeom>
        <a:solidFill>
          <a:schemeClr val="accent4">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rPr>
            <a:t>AWARE TO OPPORTUNITIES</a:t>
          </a:r>
          <a:endParaRPr lang="en-ID" sz="2400" kern="1200" dirty="0">
            <a:solidFill>
              <a:schemeClr val="tx1"/>
            </a:solidFill>
          </a:endParaRPr>
        </a:p>
      </dsp:txBody>
      <dsp:txXfrm rot="-20700000">
        <a:off x="3585368" y="784225"/>
        <a:ext cx="1327150" cy="1327150"/>
      </dsp:txXfrm>
    </dsp:sp>
    <dsp:sp modelId="{11CF6701-F7F9-4511-A4E8-5CD5296B0AA5}">
      <dsp:nvSpPr>
        <dsp:cNvPr id="0" name=""/>
        <dsp:cNvSpPr/>
      </dsp:nvSpPr>
      <dsp:spPr>
        <a:xfrm>
          <a:off x="3411247" y="2202116"/>
          <a:ext cx="4246880" cy="4246880"/>
        </a:xfrm>
        <a:prstGeom prst="circularArrow">
          <a:avLst>
            <a:gd name="adj1" fmla="val 4687"/>
            <a:gd name="adj2" fmla="val 299029"/>
            <a:gd name="adj3" fmla="val 2547658"/>
            <a:gd name="adj4" fmla="val 15795030"/>
            <a:gd name="adj5" fmla="val 5469"/>
          </a:avLst>
        </a:prstGeom>
        <a:solidFill>
          <a:schemeClr val="accent2">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sp>
    <dsp:sp modelId="{DD1A5656-17BE-4A3A-8C94-ACE0ED159449}">
      <dsp:nvSpPr>
        <dsp:cNvPr id="0" name=""/>
        <dsp:cNvSpPr/>
      </dsp:nvSpPr>
      <dsp:spPr>
        <a:xfrm>
          <a:off x="1287955" y="1388605"/>
          <a:ext cx="3085623" cy="3085623"/>
        </a:xfrm>
        <a:prstGeom prst="leftCircularArrow">
          <a:avLst>
            <a:gd name="adj1" fmla="val 6452"/>
            <a:gd name="adj2" fmla="val 429999"/>
            <a:gd name="adj3" fmla="val 10489124"/>
            <a:gd name="adj4" fmla="val 14837806"/>
            <a:gd name="adj5" fmla="val 7527"/>
          </a:avLst>
        </a:prstGeom>
        <a:solidFill>
          <a:schemeClr val="accent3">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sp>
    <dsp:sp modelId="{8BC4A2C3-458E-4FF2-A13F-CC5942C62B58}">
      <dsp:nvSpPr>
        <dsp:cNvPr id="0" name=""/>
        <dsp:cNvSpPr/>
      </dsp:nvSpPr>
      <dsp:spPr>
        <a:xfrm>
          <a:off x="2519944" y="-260071"/>
          <a:ext cx="3326923" cy="3326923"/>
        </a:xfrm>
        <a:prstGeom prst="circularArrow">
          <a:avLst>
            <a:gd name="adj1" fmla="val 5984"/>
            <a:gd name="adj2" fmla="val 394124"/>
            <a:gd name="adj3" fmla="val 13313824"/>
            <a:gd name="adj4" fmla="val 10508221"/>
            <a:gd name="adj5" fmla="val 6981"/>
          </a:avLst>
        </a:prstGeom>
        <a:solidFill>
          <a:schemeClr val="accent4">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723A3F-92BF-4ED7-986E-DB3EB2700655}">
      <dsp:nvSpPr>
        <dsp:cNvPr id="0" name=""/>
        <dsp:cNvSpPr/>
      </dsp:nvSpPr>
      <dsp:spPr>
        <a:xfrm>
          <a:off x="4894674" y="4166503"/>
          <a:ext cx="2999962" cy="1943295"/>
        </a:xfrm>
        <a:prstGeom prst="roundRect">
          <a:avLst>
            <a:gd name="adj" fmla="val 10000"/>
          </a:avLst>
        </a:prstGeom>
        <a:solidFill>
          <a:schemeClr val="lt1">
            <a:alpha val="90000"/>
            <a:hueOff val="0"/>
            <a:satOff val="0"/>
            <a:lumOff val="0"/>
            <a:alphaOff val="0"/>
          </a:schemeClr>
        </a:solidFill>
        <a:ln w="1714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t" anchorCtr="0">
          <a:noAutofit/>
        </a:bodyPr>
        <a:lstStyle/>
        <a:p>
          <a:pPr marL="114300" lvl="1" indent="-114300" algn="l" defTabSz="577850">
            <a:lnSpc>
              <a:spcPct val="90000"/>
            </a:lnSpc>
            <a:spcBef>
              <a:spcPct val="0"/>
            </a:spcBef>
            <a:spcAft>
              <a:spcPct val="15000"/>
            </a:spcAft>
            <a:buChar char="•"/>
          </a:pPr>
          <a:r>
            <a:rPr lang="en-US" sz="1300" b="1" kern="1200" dirty="0" err="1"/>
            <a:t>observasi</a:t>
          </a:r>
          <a:r>
            <a:rPr lang="en-US" sz="1300" b="1" kern="1200" dirty="0"/>
            <a:t>, </a:t>
          </a:r>
          <a:r>
            <a:rPr lang="en-US" sz="1300" b="1" kern="1200" dirty="0" err="1"/>
            <a:t>pembentukan</a:t>
          </a:r>
          <a:r>
            <a:rPr lang="en-US" sz="1300" b="1" kern="1200" dirty="0"/>
            <a:t> </a:t>
          </a:r>
          <a:r>
            <a:rPr lang="en-US" sz="1300" b="1" kern="1200" dirty="0" err="1"/>
            <a:t>jaringan</a:t>
          </a:r>
          <a:r>
            <a:rPr lang="en-US" sz="1300" b="1" kern="1200" dirty="0"/>
            <a:t>, </a:t>
          </a:r>
          <a:r>
            <a:rPr lang="en-US" sz="1300" b="1" kern="1200" dirty="0" err="1"/>
            <a:t>wawancara</a:t>
          </a:r>
          <a:r>
            <a:rPr lang="en-US" sz="1300" b="1" kern="1200" dirty="0"/>
            <a:t>, </a:t>
          </a:r>
          <a:r>
            <a:rPr lang="en-US" sz="1300" b="1" kern="1200" dirty="0" err="1"/>
            <a:t>kelompok-kelompok</a:t>
          </a:r>
          <a:r>
            <a:rPr lang="en-US" sz="1300" b="1" kern="1200" dirty="0"/>
            <a:t> </a:t>
          </a:r>
          <a:r>
            <a:rPr lang="en-US" sz="1300" b="1" kern="1200" dirty="0" err="1"/>
            <a:t>fokus</a:t>
          </a:r>
          <a:r>
            <a:rPr lang="en-US" sz="1300" b="1" kern="1200" dirty="0"/>
            <a:t>, </a:t>
          </a:r>
          <a:r>
            <a:rPr lang="en-US" sz="1300" b="1" kern="1200" dirty="0" err="1"/>
            <a:t>atau</a:t>
          </a:r>
          <a:r>
            <a:rPr lang="en-US" sz="1300" b="1" kern="1200" dirty="0"/>
            <a:t> </a:t>
          </a:r>
          <a:r>
            <a:rPr lang="en-US" sz="1300" b="1" kern="1200" dirty="0" err="1"/>
            <a:t>eksperimen</a:t>
          </a:r>
          <a:endParaRPr lang="en-ID" sz="1300" kern="1200" dirty="0"/>
        </a:p>
      </dsp:txBody>
      <dsp:txXfrm>
        <a:off x="5837351" y="4695015"/>
        <a:ext cx="2014597" cy="1372095"/>
      </dsp:txXfrm>
    </dsp:sp>
    <dsp:sp modelId="{C765A764-A816-49C1-8D19-D38FE21262F5}">
      <dsp:nvSpPr>
        <dsp:cNvPr id="0" name=""/>
        <dsp:cNvSpPr/>
      </dsp:nvSpPr>
      <dsp:spPr>
        <a:xfrm>
          <a:off x="0" y="4166503"/>
          <a:ext cx="2999962" cy="1943295"/>
        </a:xfrm>
        <a:prstGeom prst="roundRect">
          <a:avLst>
            <a:gd name="adj" fmla="val 10000"/>
          </a:avLst>
        </a:prstGeom>
        <a:solidFill>
          <a:schemeClr val="lt1">
            <a:alpha val="90000"/>
            <a:hueOff val="0"/>
            <a:satOff val="0"/>
            <a:lumOff val="0"/>
            <a:alphaOff val="0"/>
          </a:schemeClr>
        </a:solidFill>
        <a:ln w="1714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t" anchorCtr="0">
          <a:noAutofit/>
        </a:bodyPr>
        <a:lstStyle/>
        <a:p>
          <a:pPr marL="114300" lvl="1" indent="-114300" algn="l" defTabSz="577850">
            <a:lnSpc>
              <a:spcPct val="90000"/>
            </a:lnSpc>
            <a:spcBef>
              <a:spcPct val="0"/>
            </a:spcBef>
            <a:spcAft>
              <a:spcPct val="15000"/>
            </a:spcAft>
            <a:buChar char="•"/>
          </a:pPr>
          <a:endParaRPr lang="en-ID" sz="1300" kern="1200" dirty="0"/>
        </a:p>
        <a:p>
          <a:pPr marL="114300" lvl="1" indent="-114300" algn="l" defTabSz="577850">
            <a:lnSpc>
              <a:spcPct val="90000"/>
            </a:lnSpc>
            <a:spcBef>
              <a:spcPct val="0"/>
            </a:spcBef>
            <a:spcAft>
              <a:spcPct val="15000"/>
            </a:spcAft>
            <a:buChar char="•"/>
          </a:pPr>
          <a:r>
            <a:rPr lang="en-US" sz="1300" b="1" kern="1200" dirty="0" err="1"/>
            <a:t>ukurannya</a:t>
          </a:r>
          <a:r>
            <a:rPr lang="en-US" sz="1300" b="1" kern="1200" dirty="0"/>
            <a:t>, </a:t>
          </a:r>
          <a:endParaRPr lang="en-ID" sz="1300" kern="1200" dirty="0"/>
        </a:p>
        <a:p>
          <a:pPr marL="114300" lvl="1" indent="-114300" algn="l" defTabSz="577850">
            <a:lnSpc>
              <a:spcPct val="90000"/>
            </a:lnSpc>
            <a:spcBef>
              <a:spcPct val="0"/>
            </a:spcBef>
            <a:spcAft>
              <a:spcPct val="15000"/>
            </a:spcAft>
            <a:buChar char="•"/>
          </a:pPr>
          <a:r>
            <a:rPr lang="en-US" sz="1300" b="1" kern="1200" dirty="0" err="1"/>
            <a:t>pengusaha</a:t>
          </a:r>
          <a:r>
            <a:rPr lang="en-US" sz="1300" b="1" kern="1200" dirty="0"/>
            <a:t> </a:t>
          </a:r>
          <a:r>
            <a:rPr lang="en-US" sz="1300" b="1" kern="1200" dirty="0" err="1"/>
            <a:t>dapat</a:t>
          </a:r>
          <a:r>
            <a:rPr lang="en-US" sz="1300" b="1" kern="1200" dirty="0"/>
            <a:t> </a:t>
          </a:r>
          <a:r>
            <a:rPr lang="en-US" sz="1300" b="1" kern="1200" dirty="0" err="1"/>
            <a:t>menabulasikan</a:t>
          </a:r>
          <a:r>
            <a:rPr lang="en-US" sz="1300" b="1" kern="1200" dirty="0"/>
            <a:t> </a:t>
          </a:r>
          <a:r>
            <a:rPr lang="en-US" sz="1300" b="1" kern="1200" dirty="0" err="1"/>
            <a:t>sampel</a:t>
          </a:r>
          <a:endParaRPr lang="en-ID" sz="1300" kern="1200" dirty="0"/>
        </a:p>
        <a:p>
          <a:pPr marL="114300" lvl="1" indent="-114300" algn="l" defTabSz="577850">
            <a:lnSpc>
              <a:spcPct val="90000"/>
            </a:lnSpc>
            <a:spcBef>
              <a:spcPct val="0"/>
            </a:spcBef>
            <a:spcAft>
              <a:spcPct val="15000"/>
            </a:spcAft>
            <a:buChar char="•"/>
          </a:pPr>
          <a:r>
            <a:rPr lang="en-US" sz="1300" b="1" kern="1200" dirty="0" err="1"/>
            <a:t>respons</a:t>
          </a:r>
          <a:r>
            <a:rPr lang="en-US" sz="1300" b="1" kern="1200" dirty="0"/>
            <a:t> </a:t>
          </a:r>
          <a:r>
            <a:rPr lang="en-US" sz="1300" b="1" kern="1200" dirty="0" err="1"/>
            <a:t>terhadap</a:t>
          </a:r>
          <a:r>
            <a:rPr lang="en-US" sz="1300" b="1" kern="1200" dirty="0"/>
            <a:t> </a:t>
          </a:r>
          <a:r>
            <a:rPr lang="en-US" sz="1300" b="1" kern="1200" dirty="0" err="1"/>
            <a:t>sasaran-sasaran</a:t>
          </a:r>
          <a:r>
            <a:rPr lang="en-US" sz="1300" b="1" kern="1200" dirty="0"/>
            <a:t> </a:t>
          </a:r>
          <a:r>
            <a:rPr lang="en-US" sz="1300" b="1" kern="1200" dirty="0" err="1"/>
            <a:t>riset</a:t>
          </a:r>
          <a:r>
            <a:rPr lang="en-US" sz="1300" kern="1200" dirty="0"/>
            <a:t> </a:t>
          </a:r>
          <a:r>
            <a:rPr lang="en-US" sz="1300" b="1" kern="1200" dirty="0"/>
            <a:t> </a:t>
          </a:r>
          <a:endParaRPr lang="en-ID" sz="1300" kern="1200" dirty="0"/>
        </a:p>
      </dsp:txBody>
      <dsp:txXfrm>
        <a:off x="42688" y="4695015"/>
        <a:ext cx="2014597" cy="1372095"/>
      </dsp:txXfrm>
    </dsp:sp>
    <dsp:sp modelId="{1209DA0D-29A8-4A12-9074-146CE3A2DCEE}">
      <dsp:nvSpPr>
        <dsp:cNvPr id="0" name=""/>
        <dsp:cNvSpPr/>
      </dsp:nvSpPr>
      <dsp:spPr>
        <a:xfrm>
          <a:off x="4894674" y="37001"/>
          <a:ext cx="2999962" cy="1943295"/>
        </a:xfrm>
        <a:prstGeom prst="roundRect">
          <a:avLst>
            <a:gd name="adj" fmla="val 10000"/>
          </a:avLst>
        </a:prstGeom>
        <a:solidFill>
          <a:schemeClr val="lt1">
            <a:alpha val="90000"/>
            <a:hueOff val="0"/>
            <a:satOff val="0"/>
            <a:lumOff val="0"/>
            <a:alphaOff val="0"/>
          </a:schemeClr>
        </a:solidFill>
        <a:ln w="1714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t" anchorCtr="0">
          <a:noAutofit/>
        </a:bodyPr>
        <a:lstStyle/>
        <a:p>
          <a:pPr marL="114300" lvl="1" indent="-114300" algn="l" defTabSz="577850">
            <a:lnSpc>
              <a:spcPct val="90000"/>
            </a:lnSpc>
            <a:spcBef>
              <a:spcPct val="0"/>
            </a:spcBef>
            <a:spcAft>
              <a:spcPct val="15000"/>
            </a:spcAft>
            <a:buFont typeface="Wingdings 2" panose="05020102010507070707" pitchFamily="18" charset="2"/>
            <a:buChar char=""/>
          </a:pPr>
          <a:r>
            <a:rPr lang="en-US" sz="1300" kern="1200" dirty="0" err="1"/>
            <a:t>mengumpulkan</a:t>
          </a:r>
          <a:r>
            <a:rPr lang="en-US" sz="1300" kern="1200" dirty="0"/>
            <a:t> </a:t>
          </a:r>
          <a:r>
            <a:rPr lang="en-US" sz="1300" b="1" kern="1200" dirty="0" err="1"/>
            <a:t>informasi</a:t>
          </a:r>
          <a:r>
            <a:rPr lang="en-US" sz="1300" b="1" kern="1200" dirty="0"/>
            <a:t> </a:t>
          </a:r>
          <a:r>
            <a:rPr lang="en-US" sz="1300" b="1" kern="1200" dirty="0" err="1"/>
            <a:t>untuk</a:t>
          </a:r>
          <a:r>
            <a:rPr lang="en-US" sz="1300" b="1" kern="1200" dirty="0"/>
            <a:t> </a:t>
          </a:r>
          <a:r>
            <a:rPr lang="en-US" sz="1300" b="1" kern="1200" dirty="0" err="1"/>
            <a:t>bagian</a:t>
          </a:r>
          <a:r>
            <a:rPr lang="en-US" sz="1300" b="1" kern="1200" dirty="0"/>
            <a:t> </a:t>
          </a:r>
          <a:r>
            <a:rPr lang="en-US" sz="1300" b="1" kern="1200" dirty="0" err="1"/>
            <a:t>analisis</a:t>
          </a:r>
          <a:r>
            <a:rPr lang="en-US" sz="1300" b="1" kern="1200" dirty="0"/>
            <a:t> </a:t>
          </a:r>
          <a:r>
            <a:rPr lang="en-US" sz="1300" b="1" kern="1200" dirty="0" err="1"/>
            <a:t>industri</a:t>
          </a:r>
          <a:r>
            <a:rPr lang="en-US" sz="1300" b="1" kern="1200" dirty="0"/>
            <a:t> </a:t>
          </a:r>
          <a:r>
            <a:rPr lang="en-US" sz="1300" b="1" kern="1200" dirty="0" err="1"/>
            <a:t>dari</a:t>
          </a:r>
          <a:r>
            <a:rPr lang="en-US" sz="1300" b="1" kern="1200" dirty="0"/>
            <a:t> </a:t>
          </a:r>
          <a:r>
            <a:rPr lang="en-US" sz="1300" b="1" kern="1200" dirty="0" err="1"/>
            <a:t>rencana</a:t>
          </a:r>
          <a:r>
            <a:rPr lang="en-US" sz="1300" b="1" kern="1200" dirty="0"/>
            <a:t> </a:t>
          </a:r>
          <a:r>
            <a:rPr lang="en-US" sz="1300" b="1" kern="1200" dirty="0" err="1"/>
            <a:t>bisnis</a:t>
          </a:r>
          <a:r>
            <a:rPr lang="en-US" sz="1300" kern="1200" dirty="0"/>
            <a:t>. </a:t>
          </a:r>
          <a:endParaRPr lang="en-ID" sz="1300" kern="1200" dirty="0"/>
        </a:p>
        <a:p>
          <a:pPr marL="114300" lvl="1" indent="-114300" algn="l" defTabSz="577850">
            <a:lnSpc>
              <a:spcPct val="90000"/>
            </a:lnSpc>
            <a:spcBef>
              <a:spcPct val="0"/>
            </a:spcBef>
            <a:spcAft>
              <a:spcPct val="15000"/>
            </a:spcAft>
            <a:buChar char="•"/>
          </a:pPr>
          <a:r>
            <a:rPr lang="en-US" sz="1300" b="1" u="sng" kern="1200" dirty="0" err="1"/>
            <a:t>mencapai</a:t>
          </a:r>
          <a:r>
            <a:rPr lang="en-US" sz="1300" b="1" u="sng" kern="1200" dirty="0"/>
            <a:t> </a:t>
          </a:r>
          <a:r>
            <a:rPr lang="en-US" sz="1300" b="1" u="sng" kern="1200" dirty="0" err="1"/>
            <a:t>sasaran-sasaran</a:t>
          </a:r>
          <a:r>
            <a:rPr lang="en-US" sz="1300" b="1" u="sng" kern="1200" dirty="0"/>
            <a:t> </a:t>
          </a:r>
          <a:r>
            <a:rPr lang="en-US" sz="1300" b="1" u="sng" kern="1200" dirty="0" err="1"/>
            <a:t>spesifik</a:t>
          </a:r>
          <a:endParaRPr lang="en-ID" sz="1300" kern="1200" dirty="0"/>
        </a:p>
      </dsp:txBody>
      <dsp:txXfrm>
        <a:off x="5837351" y="79689"/>
        <a:ext cx="2014597" cy="1372095"/>
      </dsp:txXfrm>
    </dsp:sp>
    <dsp:sp modelId="{51937009-E116-47B7-9ED5-122DF4224429}">
      <dsp:nvSpPr>
        <dsp:cNvPr id="0" name=""/>
        <dsp:cNvSpPr/>
      </dsp:nvSpPr>
      <dsp:spPr>
        <a:xfrm>
          <a:off x="0" y="37001"/>
          <a:ext cx="2999962" cy="1943295"/>
        </a:xfrm>
        <a:prstGeom prst="roundRect">
          <a:avLst>
            <a:gd name="adj" fmla="val 10000"/>
          </a:avLst>
        </a:prstGeom>
        <a:solidFill>
          <a:schemeClr val="lt1">
            <a:alpha val="90000"/>
            <a:hueOff val="0"/>
            <a:satOff val="0"/>
            <a:lumOff val="0"/>
            <a:alphaOff val="0"/>
          </a:schemeClr>
        </a:solidFill>
        <a:ln w="1714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t" anchorCtr="0">
          <a:noAutofit/>
        </a:bodyPr>
        <a:lstStyle/>
        <a:p>
          <a:pPr marL="114300" lvl="1" indent="-114300" algn="l" defTabSz="577850">
            <a:lnSpc>
              <a:spcPct val="90000"/>
            </a:lnSpc>
            <a:spcBef>
              <a:spcPct val="0"/>
            </a:spcBef>
            <a:spcAft>
              <a:spcPct val="15000"/>
            </a:spcAft>
            <a:buChar char="•"/>
          </a:pPr>
          <a:r>
            <a:rPr lang="en-US" sz="1300" kern="1200" dirty="0"/>
            <a:t> </a:t>
          </a:r>
          <a:r>
            <a:rPr lang="en-US" sz="1300" kern="1200" dirty="0" err="1"/>
            <a:t>sebuah</a:t>
          </a:r>
          <a:r>
            <a:rPr lang="en-US" sz="1300" kern="1200" dirty="0"/>
            <a:t> </a:t>
          </a:r>
          <a:r>
            <a:rPr lang="en-US" sz="1300" kern="1200" dirty="0">
              <a:highlight>
                <a:srgbClr val="FFFF00"/>
              </a:highlight>
            </a:rPr>
            <a:t>pasar</a:t>
          </a:r>
          <a:endParaRPr lang="en-ID" sz="1300" kern="1200" dirty="0">
            <a:highlight>
              <a:srgbClr val="FFFF00"/>
            </a:highlight>
          </a:endParaRPr>
        </a:p>
        <a:p>
          <a:pPr marL="114300" lvl="1" indent="-114300" algn="l" defTabSz="577850">
            <a:lnSpc>
              <a:spcPct val="90000"/>
            </a:lnSpc>
            <a:spcBef>
              <a:spcPct val="0"/>
            </a:spcBef>
            <a:spcAft>
              <a:spcPct val="15000"/>
            </a:spcAft>
            <a:buChar char="•"/>
          </a:pPr>
          <a:r>
            <a:rPr lang="en-US" sz="1300" kern="1200" dirty="0"/>
            <a:t> </a:t>
          </a:r>
          <a:r>
            <a:rPr lang="en-US" sz="1300" kern="1200" dirty="0" err="1">
              <a:highlight>
                <a:srgbClr val="FFFF00"/>
              </a:highlight>
            </a:rPr>
            <a:t>produk</a:t>
          </a:r>
          <a:r>
            <a:rPr lang="en-US" sz="1300" kern="1200" dirty="0">
              <a:highlight>
                <a:srgbClr val="FFFF00"/>
              </a:highlight>
            </a:rPr>
            <a:t> </a:t>
          </a:r>
          <a:endParaRPr lang="en-ID" sz="1300" kern="1200" dirty="0"/>
        </a:p>
        <a:p>
          <a:pPr marL="114300" lvl="1" indent="-114300" algn="l" defTabSz="577850">
            <a:lnSpc>
              <a:spcPct val="90000"/>
            </a:lnSpc>
            <a:spcBef>
              <a:spcPct val="0"/>
            </a:spcBef>
            <a:spcAft>
              <a:spcPct val="15000"/>
            </a:spcAft>
            <a:buChar char="•"/>
          </a:pPr>
          <a:r>
            <a:rPr lang="en-US" sz="1300" b="1" u="sng" kern="1200" dirty="0" err="1">
              <a:solidFill>
                <a:srgbClr val="FF0000"/>
              </a:solidFill>
            </a:rPr>
            <a:t>pelanggannya</a:t>
          </a:r>
          <a:endParaRPr lang="en-ID" sz="1300" kern="1200" dirty="0">
            <a:solidFill>
              <a:srgbClr val="FF0000"/>
            </a:solidFill>
          </a:endParaRPr>
        </a:p>
      </dsp:txBody>
      <dsp:txXfrm>
        <a:off x="42688" y="79689"/>
        <a:ext cx="2014597" cy="1372095"/>
      </dsp:txXfrm>
    </dsp:sp>
    <dsp:sp modelId="{52E8F11B-460A-46CA-B477-53CF005A9023}">
      <dsp:nvSpPr>
        <dsp:cNvPr id="0" name=""/>
        <dsp:cNvSpPr/>
      </dsp:nvSpPr>
      <dsp:spPr>
        <a:xfrm>
          <a:off x="1257069" y="383150"/>
          <a:ext cx="2629521" cy="2629521"/>
        </a:xfrm>
        <a:prstGeom prst="pieWedge">
          <a:avLst/>
        </a:prstGeom>
        <a:solidFill>
          <a:schemeClr val="accent1">
            <a:hueOff val="0"/>
            <a:satOff val="0"/>
            <a:lumOff val="0"/>
            <a:alphaOff val="0"/>
          </a:schemeClr>
        </a:solidFill>
        <a:ln w="1714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b="1" u="sng" kern="1200" dirty="0" err="1">
              <a:solidFill>
                <a:srgbClr val="FF0000"/>
              </a:solidFill>
            </a:rPr>
            <a:t>membuat</a:t>
          </a:r>
          <a:r>
            <a:rPr lang="en-US" sz="1400" b="1" u="sng" kern="1200" dirty="0">
              <a:solidFill>
                <a:srgbClr val="FF0000"/>
              </a:solidFill>
            </a:rPr>
            <a:t> </a:t>
          </a:r>
          <a:r>
            <a:rPr lang="en-US" sz="1400" b="1" u="sng" kern="1200" dirty="0" err="1">
              <a:solidFill>
                <a:srgbClr val="FF0000"/>
              </a:solidFill>
            </a:rPr>
            <a:t>sebuah</a:t>
          </a:r>
          <a:r>
            <a:rPr lang="en-US" sz="1400" b="1" u="sng" kern="1200" dirty="0">
              <a:solidFill>
                <a:srgbClr val="FF0000"/>
              </a:solidFill>
            </a:rPr>
            <a:t> daftar </a:t>
          </a:r>
          <a:r>
            <a:rPr lang="en-US" sz="1400" b="1" u="sng" kern="1200" dirty="0" err="1">
              <a:solidFill>
                <a:srgbClr val="FF0000"/>
              </a:solidFill>
            </a:rPr>
            <a:t>informasi</a:t>
          </a:r>
          <a:r>
            <a:rPr lang="en-US" sz="1400" b="1" u="sng" kern="1200" dirty="0">
              <a:solidFill>
                <a:srgbClr val="FF0000"/>
              </a:solidFill>
            </a:rPr>
            <a:t> </a:t>
          </a:r>
          <a:r>
            <a:rPr lang="en-US" sz="1400" b="1" u="sng" kern="1200" dirty="0"/>
            <a:t>yang </a:t>
          </a:r>
          <a:r>
            <a:rPr lang="en-US" sz="1400" b="1" u="sng" kern="1200" dirty="0" err="1"/>
            <a:t>akan</a:t>
          </a:r>
          <a:r>
            <a:rPr lang="en-US" sz="1400" b="1" u="sng" kern="1200" dirty="0"/>
            <a:t> </a:t>
          </a:r>
          <a:r>
            <a:rPr lang="en-US" sz="1400" b="1" u="sng" kern="1200" dirty="0" err="1"/>
            <a:t>dibutuhkan</a:t>
          </a:r>
          <a:r>
            <a:rPr lang="en-US" sz="1400" b="1" u="sng" kern="1200" dirty="0"/>
            <a:t> </a:t>
          </a:r>
          <a:r>
            <a:rPr lang="en-US" sz="1400" b="1" u="sng" kern="1200" dirty="0" err="1"/>
            <a:t>dalam</a:t>
          </a:r>
          <a:r>
            <a:rPr lang="en-US" sz="1400" b="1" u="sng" kern="1200" dirty="0"/>
            <a:t> </a:t>
          </a:r>
          <a:r>
            <a:rPr lang="en-US" sz="1400" b="1" u="sng" kern="1200" dirty="0" err="1"/>
            <a:t>menyiapkan</a:t>
          </a:r>
          <a:r>
            <a:rPr lang="en-US" sz="1400" b="1" u="sng" kern="1200" dirty="0"/>
            <a:t> </a:t>
          </a:r>
          <a:r>
            <a:rPr lang="en-US" sz="1400" b="1" u="sng" kern="1200" dirty="0" err="1"/>
            <a:t>rencana</a:t>
          </a:r>
          <a:r>
            <a:rPr lang="en-US" sz="1400" b="1" u="sng" kern="1200" dirty="0"/>
            <a:t> </a:t>
          </a:r>
          <a:r>
            <a:rPr lang="en-US" sz="1400" b="1" u="sng" kern="1200" dirty="0" err="1"/>
            <a:t>pemasaran</a:t>
          </a:r>
          <a:endParaRPr lang="en-ID" sz="1400" kern="1200" dirty="0"/>
        </a:p>
      </dsp:txBody>
      <dsp:txXfrm>
        <a:off x="2027238" y="1153319"/>
        <a:ext cx="1859352" cy="1859352"/>
      </dsp:txXfrm>
    </dsp:sp>
    <dsp:sp modelId="{5C924F74-3044-49ED-B757-059786E1AECE}">
      <dsp:nvSpPr>
        <dsp:cNvPr id="0" name=""/>
        <dsp:cNvSpPr/>
      </dsp:nvSpPr>
      <dsp:spPr>
        <a:xfrm rot="5400000">
          <a:off x="4008046" y="383150"/>
          <a:ext cx="2629521" cy="2629521"/>
        </a:xfrm>
        <a:prstGeom prst="pieWedge">
          <a:avLst/>
        </a:prstGeom>
        <a:solidFill>
          <a:schemeClr val="accent1">
            <a:hueOff val="0"/>
            <a:satOff val="0"/>
            <a:lumOff val="0"/>
            <a:alphaOff val="0"/>
          </a:schemeClr>
        </a:solidFill>
        <a:ln w="1714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b="1" u="sng" kern="1200" dirty="0" err="1"/>
            <a:t>Mengumpulkan</a:t>
          </a:r>
          <a:r>
            <a:rPr lang="en-US" sz="1400" b="1" u="sng" kern="1200" dirty="0"/>
            <a:t> </a:t>
          </a:r>
          <a:r>
            <a:rPr lang="en-US" sz="1400" b="1" u="sng" kern="1200" dirty="0">
              <a:solidFill>
                <a:srgbClr val="FF0000"/>
              </a:solidFill>
            </a:rPr>
            <a:t>Data </a:t>
          </a:r>
          <a:r>
            <a:rPr lang="en-US" sz="1400" b="1" u="sng" kern="1200" dirty="0" err="1">
              <a:solidFill>
                <a:srgbClr val="FF0000"/>
              </a:solidFill>
            </a:rPr>
            <a:t>dari</a:t>
          </a:r>
          <a:r>
            <a:rPr lang="en-US" sz="1400" b="1" u="sng" kern="1200" dirty="0">
              <a:solidFill>
                <a:srgbClr val="FF0000"/>
              </a:solidFill>
            </a:rPr>
            <a:t> </a:t>
          </a:r>
          <a:r>
            <a:rPr lang="en-US" sz="1400" b="1" u="sng" kern="1200" dirty="0" err="1">
              <a:solidFill>
                <a:srgbClr val="FF0000"/>
              </a:solidFill>
            </a:rPr>
            <a:t>Sumber-sumber</a:t>
          </a:r>
          <a:r>
            <a:rPr lang="en-US" sz="1400" b="1" u="sng" kern="1200" dirty="0">
              <a:solidFill>
                <a:srgbClr val="FF0000"/>
              </a:solidFill>
            </a:rPr>
            <a:t> </a:t>
          </a:r>
          <a:r>
            <a:rPr lang="en-US" sz="1400" b="1" u="sng" kern="1200" dirty="0" err="1">
              <a:solidFill>
                <a:srgbClr val="FF0000"/>
              </a:solidFill>
            </a:rPr>
            <a:t>Sekunder</a:t>
          </a:r>
          <a:r>
            <a:rPr lang="en-US" sz="1400" b="1" u="sng" kern="1200" dirty="0">
              <a:solidFill>
                <a:srgbClr val="FF0000"/>
              </a:solidFill>
            </a:rPr>
            <a:t> </a:t>
          </a:r>
          <a:endParaRPr lang="en-ID" sz="1400" kern="1200" dirty="0">
            <a:solidFill>
              <a:srgbClr val="FF0000"/>
            </a:solidFill>
          </a:endParaRPr>
        </a:p>
      </dsp:txBody>
      <dsp:txXfrm rot="-5400000">
        <a:off x="4008046" y="1153319"/>
        <a:ext cx="1859352" cy="1859352"/>
      </dsp:txXfrm>
    </dsp:sp>
    <dsp:sp modelId="{5EB12731-AB9E-4F91-A47C-1758D23860BA}">
      <dsp:nvSpPr>
        <dsp:cNvPr id="0" name=""/>
        <dsp:cNvSpPr/>
      </dsp:nvSpPr>
      <dsp:spPr>
        <a:xfrm rot="10800000">
          <a:off x="4008046" y="3134127"/>
          <a:ext cx="2629521" cy="2629521"/>
        </a:xfrm>
        <a:prstGeom prst="pieWedge">
          <a:avLst/>
        </a:prstGeom>
        <a:solidFill>
          <a:schemeClr val="accent1">
            <a:hueOff val="0"/>
            <a:satOff val="0"/>
            <a:lumOff val="0"/>
            <a:alphaOff val="0"/>
          </a:schemeClr>
        </a:solidFill>
        <a:ln w="1714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b="1" u="sng" kern="1200" dirty="0" err="1"/>
            <a:t>Mengumpulkan</a:t>
          </a:r>
          <a:r>
            <a:rPr lang="en-US" sz="1400" b="1" u="sng" kern="1200" dirty="0"/>
            <a:t> </a:t>
          </a:r>
          <a:r>
            <a:rPr lang="en-US" sz="1400" b="1" u="sng" kern="1200" dirty="0" err="1"/>
            <a:t>Informasi</a:t>
          </a:r>
          <a:r>
            <a:rPr lang="en-US" sz="1400" b="1" u="sng" kern="1200" dirty="0"/>
            <a:t> </a:t>
          </a:r>
          <a:r>
            <a:rPr lang="en-US" sz="1400" b="1" u="sng" kern="1200" dirty="0" err="1"/>
            <a:t>dari</a:t>
          </a:r>
          <a:r>
            <a:rPr lang="en-US" sz="1400" b="1" u="sng" kern="1200" dirty="0"/>
            <a:t> </a:t>
          </a:r>
          <a:r>
            <a:rPr lang="en-US" sz="1400" b="1" u="sng" kern="1200" dirty="0" err="1">
              <a:solidFill>
                <a:srgbClr val="FF0000"/>
              </a:solidFill>
            </a:rPr>
            <a:t>Sumber-sumber</a:t>
          </a:r>
          <a:r>
            <a:rPr lang="en-US" sz="1400" b="1" u="sng" kern="1200" dirty="0">
              <a:solidFill>
                <a:srgbClr val="FF0000"/>
              </a:solidFill>
            </a:rPr>
            <a:t> Primer</a:t>
          </a:r>
          <a:endParaRPr lang="en-ID" sz="1400" kern="1200" dirty="0">
            <a:solidFill>
              <a:srgbClr val="FF0000"/>
            </a:solidFill>
          </a:endParaRPr>
        </a:p>
      </dsp:txBody>
      <dsp:txXfrm rot="10800000">
        <a:off x="4008046" y="3134127"/>
        <a:ext cx="1859352" cy="1859352"/>
      </dsp:txXfrm>
    </dsp:sp>
    <dsp:sp modelId="{B1877F04-379E-42E4-93FF-8B009268B252}">
      <dsp:nvSpPr>
        <dsp:cNvPr id="0" name=""/>
        <dsp:cNvSpPr/>
      </dsp:nvSpPr>
      <dsp:spPr>
        <a:xfrm rot="16200000">
          <a:off x="1257069" y="3134127"/>
          <a:ext cx="2629521" cy="2629521"/>
        </a:xfrm>
        <a:prstGeom prst="pieWedge">
          <a:avLst/>
        </a:prstGeom>
        <a:solidFill>
          <a:schemeClr val="accent1">
            <a:hueOff val="0"/>
            <a:satOff val="0"/>
            <a:lumOff val="0"/>
            <a:alphaOff val="0"/>
          </a:schemeClr>
        </a:solidFill>
        <a:ln w="1714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b="1" u="sng" kern="1200" dirty="0" err="1">
              <a:solidFill>
                <a:srgbClr val="FF0000"/>
              </a:solidFill>
            </a:rPr>
            <a:t>Menganalisis</a:t>
          </a:r>
          <a:r>
            <a:rPr lang="en-US" sz="1400" b="1" u="sng" kern="1200" dirty="0">
              <a:solidFill>
                <a:srgbClr val="FF0000"/>
              </a:solidFill>
            </a:rPr>
            <a:t> dan </a:t>
          </a:r>
          <a:r>
            <a:rPr lang="en-US" sz="1400" b="1" u="sng" kern="1200" dirty="0" err="1">
              <a:solidFill>
                <a:srgbClr val="FF0000"/>
              </a:solidFill>
            </a:rPr>
            <a:t>Menginterpretasikan</a:t>
          </a:r>
          <a:r>
            <a:rPr lang="en-US" sz="1400" b="1" u="sng" kern="1200" dirty="0">
              <a:solidFill>
                <a:srgbClr val="FF0000"/>
              </a:solidFill>
            </a:rPr>
            <a:t> </a:t>
          </a:r>
          <a:r>
            <a:rPr lang="en-US" sz="1400" b="1" u="sng" kern="1200" dirty="0"/>
            <a:t>Hasil-</a:t>
          </a:r>
          <a:r>
            <a:rPr lang="en-US" sz="1400" b="1" u="sng" kern="1200" dirty="0" err="1"/>
            <a:t>hasilnya</a:t>
          </a:r>
          <a:r>
            <a:rPr lang="en-US" sz="1400" b="1" u="sng" kern="1200" dirty="0"/>
            <a:t> </a:t>
          </a:r>
          <a:endParaRPr lang="en-ID" sz="1400" kern="1200" dirty="0"/>
        </a:p>
      </dsp:txBody>
      <dsp:txXfrm rot="5400000">
        <a:off x="2027238" y="3134127"/>
        <a:ext cx="1859352" cy="1859352"/>
      </dsp:txXfrm>
    </dsp:sp>
    <dsp:sp modelId="{2E614D42-4511-41C9-9000-6CC435E23C2D}">
      <dsp:nvSpPr>
        <dsp:cNvPr id="0" name=""/>
        <dsp:cNvSpPr/>
      </dsp:nvSpPr>
      <dsp:spPr>
        <a:xfrm>
          <a:off x="3493376" y="2526848"/>
          <a:ext cx="907883" cy="789463"/>
        </a:xfrm>
        <a:prstGeom prst="circularArrow">
          <a:avLst/>
        </a:prstGeom>
        <a:solidFill>
          <a:schemeClr val="accent1">
            <a:tint val="60000"/>
            <a:hueOff val="0"/>
            <a:satOff val="0"/>
            <a:lumOff val="0"/>
            <a:alphaOff val="0"/>
          </a:schemeClr>
        </a:solidFill>
        <a:ln w="1714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8E3AC97-2BA8-4E9A-97D4-903F401E2090}">
      <dsp:nvSpPr>
        <dsp:cNvPr id="0" name=""/>
        <dsp:cNvSpPr/>
      </dsp:nvSpPr>
      <dsp:spPr>
        <a:xfrm rot="10800000">
          <a:off x="3493376" y="2830488"/>
          <a:ext cx="907883" cy="789463"/>
        </a:xfrm>
        <a:prstGeom prst="circularArrow">
          <a:avLst/>
        </a:prstGeom>
        <a:solidFill>
          <a:schemeClr val="accent1">
            <a:tint val="60000"/>
            <a:hueOff val="0"/>
            <a:satOff val="0"/>
            <a:lumOff val="0"/>
            <a:alphaOff val="0"/>
          </a:schemeClr>
        </a:solidFill>
        <a:ln w="1714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7A8485-FA5E-4A3F-AFC2-9D1E388495C9}" type="datetimeFigureOut">
              <a:rPr lang="en-ID" smtClean="0"/>
              <a:t>06/02/2022</a:t>
            </a:fld>
            <a:endParaRPr lang="en-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FB1BED-69CD-4382-A2DB-EC410A0B10ED}" type="slidenum">
              <a:rPr lang="en-ID" smtClean="0"/>
              <a:t>‹#›</a:t>
            </a:fld>
            <a:endParaRPr lang="en-ID"/>
          </a:p>
        </p:txBody>
      </p:sp>
    </p:spTree>
    <p:extLst>
      <p:ext uri="{BB962C8B-B14F-4D97-AF65-F5344CB8AC3E}">
        <p14:creationId xmlns:p14="http://schemas.microsoft.com/office/powerpoint/2010/main" val="4185209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FBE8EB1-55D2-4467-9D46-131513A6E33A}" type="datetime1">
              <a:rPr lang="en-ID" smtClean="0"/>
              <a:t>06/02/2022</a:t>
            </a:fld>
            <a:endParaRPr lang="en-ID"/>
          </a:p>
        </p:txBody>
      </p:sp>
      <p:sp>
        <p:nvSpPr>
          <p:cNvPr id="5" name="Footer Placeholder 4"/>
          <p:cNvSpPr>
            <a:spLocks noGrp="1"/>
          </p:cNvSpPr>
          <p:nvPr>
            <p:ph type="ftr" sz="quarter" idx="11"/>
          </p:nvPr>
        </p:nvSpPr>
        <p:spPr/>
        <p:txBody>
          <a:bodyPr/>
          <a:lstStyle/>
          <a:p>
            <a:r>
              <a:rPr lang="en-US"/>
              <a:t>Dr WILHELMUS HARY SUSILO 2022</a:t>
            </a:r>
            <a:endParaRPr lang="en-ID"/>
          </a:p>
        </p:txBody>
      </p:sp>
      <p:sp>
        <p:nvSpPr>
          <p:cNvPr id="6" name="Slide Number Placeholder 5"/>
          <p:cNvSpPr>
            <a:spLocks noGrp="1"/>
          </p:cNvSpPr>
          <p:nvPr>
            <p:ph type="sldNum" sz="quarter" idx="12"/>
          </p:nvPr>
        </p:nvSpPr>
        <p:spPr/>
        <p:txBody>
          <a:bodyPr/>
          <a:lstStyle/>
          <a:p>
            <a:fld id="{74890947-6068-46AF-A634-D96B9F9313BE}" type="slidenum">
              <a:rPr lang="en-ID" smtClean="0"/>
              <a:t>‹#›</a:t>
            </a:fld>
            <a:endParaRPr lang="en-ID"/>
          </a:p>
        </p:txBody>
      </p:sp>
    </p:spTree>
    <p:extLst>
      <p:ext uri="{BB962C8B-B14F-4D97-AF65-F5344CB8AC3E}">
        <p14:creationId xmlns:p14="http://schemas.microsoft.com/office/powerpoint/2010/main" val="37851195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3DCFDC6-FA15-45D7-80DB-771DA296CD91}" type="datetime1">
              <a:rPr lang="en-ID" smtClean="0"/>
              <a:t>06/02/2022</a:t>
            </a:fld>
            <a:endParaRPr lang="en-ID"/>
          </a:p>
        </p:txBody>
      </p:sp>
      <p:sp>
        <p:nvSpPr>
          <p:cNvPr id="8" name="Footer Placeholder 7"/>
          <p:cNvSpPr>
            <a:spLocks noGrp="1"/>
          </p:cNvSpPr>
          <p:nvPr>
            <p:ph type="ftr" sz="quarter" idx="11"/>
          </p:nvPr>
        </p:nvSpPr>
        <p:spPr/>
        <p:txBody>
          <a:bodyPr/>
          <a:lstStyle/>
          <a:p>
            <a:r>
              <a:rPr lang="en-US"/>
              <a:t>Dr WILHELMUS HARY SUSILO 2022</a:t>
            </a:r>
            <a:endParaRPr lang="en-ID"/>
          </a:p>
        </p:txBody>
      </p:sp>
      <p:sp>
        <p:nvSpPr>
          <p:cNvPr id="9" name="Slide Number Placeholder 8"/>
          <p:cNvSpPr>
            <a:spLocks noGrp="1"/>
          </p:cNvSpPr>
          <p:nvPr>
            <p:ph type="sldNum" sz="quarter" idx="12"/>
          </p:nvPr>
        </p:nvSpPr>
        <p:spPr/>
        <p:txBody>
          <a:bodyPr/>
          <a:lstStyle/>
          <a:p>
            <a:fld id="{74890947-6068-46AF-A634-D96B9F9313BE}" type="slidenum">
              <a:rPr lang="en-ID" smtClean="0"/>
              <a:t>‹#›</a:t>
            </a:fld>
            <a:endParaRPr lang="en-ID"/>
          </a:p>
        </p:txBody>
      </p:sp>
    </p:spTree>
    <p:extLst>
      <p:ext uri="{BB962C8B-B14F-4D97-AF65-F5344CB8AC3E}">
        <p14:creationId xmlns:p14="http://schemas.microsoft.com/office/powerpoint/2010/main" val="4294349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AEC9665-2D9C-45CD-A772-263E27B64528}" type="datetime1">
              <a:rPr lang="en-ID" smtClean="0"/>
              <a:t>06/02/2022</a:t>
            </a:fld>
            <a:endParaRPr lang="en-ID"/>
          </a:p>
        </p:txBody>
      </p:sp>
      <p:sp>
        <p:nvSpPr>
          <p:cNvPr id="8" name="Footer Placeholder 7"/>
          <p:cNvSpPr>
            <a:spLocks noGrp="1"/>
          </p:cNvSpPr>
          <p:nvPr>
            <p:ph type="ftr" sz="quarter" idx="11"/>
          </p:nvPr>
        </p:nvSpPr>
        <p:spPr/>
        <p:txBody>
          <a:bodyPr/>
          <a:lstStyle/>
          <a:p>
            <a:r>
              <a:rPr lang="en-US"/>
              <a:t>Dr WILHELMUS HARY SUSILO 2022</a:t>
            </a:r>
            <a:endParaRPr lang="en-ID"/>
          </a:p>
        </p:txBody>
      </p:sp>
      <p:sp>
        <p:nvSpPr>
          <p:cNvPr id="9" name="Slide Number Placeholder 8"/>
          <p:cNvSpPr>
            <a:spLocks noGrp="1"/>
          </p:cNvSpPr>
          <p:nvPr>
            <p:ph type="sldNum" sz="quarter" idx="12"/>
          </p:nvPr>
        </p:nvSpPr>
        <p:spPr/>
        <p:txBody>
          <a:bodyPr/>
          <a:lstStyle/>
          <a:p>
            <a:fld id="{74890947-6068-46AF-A634-D96B9F9313BE}" type="slidenum">
              <a:rPr lang="en-ID" smtClean="0"/>
              <a:t>‹#›</a:t>
            </a:fld>
            <a:endParaRPr lang="en-ID"/>
          </a:p>
        </p:txBody>
      </p:sp>
    </p:spTree>
    <p:extLst>
      <p:ext uri="{BB962C8B-B14F-4D97-AF65-F5344CB8AC3E}">
        <p14:creationId xmlns:p14="http://schemas.microsoft.com/office/powerpoint/2010/main" val="552669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p:cNvSpPr>
            <a:spLocks noGrp="1"/>
          </p:cNvSpPr>
          <p:nvPr>
            <p:ph type="ftr" sz="quarter" idx="11"/>
          </p:nvPr>
        </p:nvSpPr>
        <p:spPr/>
        <p:txBody>
          <a:bodyPr/>
          <a:lstStyle/>
          <a:p>
            <a:r>
              <a:rPr lang="en-US"/>
              <a:t>Dr WILHELMUS HARY SUSILO 2022</a:t>
            </a:r>
            <a:endParaRPr lang="en-ID"/>
          </a:p>
        </p:txBody>
      </p:sp>
      <p:sp>
        <p:nvSpPr>
          <p:cNvPr id="6" name="Slide Number Placeholder 5"/>
          <p:cNvSpPr>
            <a:spLocks noGrp="1"/>
          </p:cNvSpPr>
          <p:nvPr>
            <p:ph type="sldNum" sz="quarter" idx="12"/>
          </p:nvPr>
        </p:nvSpPr>
        <p:spPr/>
        <p:txBody>
          <a:bodyPr/>
          <a:lstStyle/>
          <a:p>
            <a:fld id="{74890947-6068-46AF-A634-D96B9F9313BE}" type="slidenum">
              <a:rPr lang="en-ID" smtClean="0"/>
              <a:t>‹#›</a:t>
            </a:fld>
            <a:endParaRPr lang="en-ID"/>
          </a:p>
        </p:txBody>
      </p:sp>
    </p:spTree>
    <p:extLst>
      <p:ext uri="{BB962C8B-B14F-4D97-AF65-F5344CB8AC3E}">
        <p14:creationId xmlns:p14="http://schemas.microsoft.com/office/powerpoint/2010/main" val="712762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F0DA636-AFCD-459D-AC71-FB8AA83DEBD5}" type="datetime1">
              <a:rPr lang="en-ID" smtClean="0"/>
              <a:t>06/02/2022</a:t>
            </a:fld>
            <a:endParaRPr lang="en-ID"/>
          </a:p>
        </p:txBody>
      </p:sp>
      <p:sp>
        <p:nvSpPr>
          <p:cNvPr id="5" name="Footer Placeholder 4"/>
          <p:cNvSpPr>
            <a:spLocks noGrp="1"/>
          </p:cNvSpPr>
          <p:nvPr>
            <p:ph type="ftr" sz="quarter" idx="11"/>
          </p:nvPr>
        </p:nvSpPr>
        <p:spPr/>
        <p:txBody>
          <a:bodyPr/>
          <a:lstStyle/>
          <a:p>
            <a:r>
              <a:rPr lang="en-US"/>
              <a:t>Dr WILHELMUS HARY SUSILO 2022</a:t>
            </a:r>
            <a:endParaRPr lang="en-ID"/>
          </a:p>
        </p:txBody>
      </p:sp>
      <p:sp>
        <p:nvSpPr>
          <p:cNvPr id="6" name="Slide Number Placeholder 5"/>
          <p:cNvSpPr>
            <a:spLocks noGrp="1"/>
          </p:cNvSpPr>
          <p:nvPr>
            <p:ph type="sldNum" sz="quarter" idx="12"/>
          </p:nvPr>
        </p:nvSpPr>
        <p:spPr/>
        <p:txBody>
          <a:bodyPr/>
          <a:lstStyle/>
          <a:p>
            <a:fld id="{74890947-6068-46AF-A634-D96B9F9313BE}" type="slidenum">
              <a:rPr lang="en-ID" smtClean="0"/>
              <a:t>‹#›</a:t>
            </a:fld>
            <a:endParaRPr lang="en-ID"/>
          </a:p>
        </p:txBody>
      </p:sp>
    </p:spTree>
    <p:extLst>
      <p:ext uri="{BB962C8B-B14F-4D97-AF65-F5344CB8AC3E}">
        <p14:creationId xmlns:p14="http://schemas.microsoft.com/office/powerpoint/2010/main" val="3777987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19026B32-5826-409B-940E-75AF5653BC78}" type="datetime1">
              <a:rPr lang="en-ID" smtClean="0"/>
              <a:t>06/02/2022</a:t>
            </a:fld>
            <a:endParaRPr lang="en-ID"/>
          </a:p>
        </p:txBody>
      </p:sp>
      <p:sp>
        <p:nvSpPr>
          <p:cNvPr id="9" name="Footer Placeholder 8"/>
          <p:cNvSpPr>
            <a:spLocks noGrp="1"/>
          </p:cNvSpPr>
          <p:nvPr>
            <p:ph type="ftr" sz="quarter" idx="11"/>
          </p:nvPr>
        </p:nvSpPr>
        <p:spPr/>
        <p:txBody>
          <a:bodyPr/>
          <a:lstStyle/>
          <a:p>
            <a:r>
              <a:rPr lang="en-US"/>
              <a:t>Dr WILHELMUS HARY SUSILO 2022</a:t>
            </a:r>
            <a:endParaRPr lang="en-ID"/>
          </a:p>
        </p:txBody>
      </p:sp>
      <p:sp>
        <p:nvSpPr>
          <p:cNvPr id="10" name="Slide Number Placeholder 9"/>
          <p:cNvSpPr>
            <a:spLocks noGrp="1"/>
          </p:cNvSpPr>
          <p:nvPr>
            <p:ph type="sldNum" sz="quarter" idx="12"/>
          </p:nvPr>
        </p:nvSpPr>
        <p:spPr/>
        <p:txBody>
          <a:bodyPr/>
          <a:lstStyle/>
          <a:p>
            <a:fld id="{74890947-6068-46AF-A634-D96B9F9313BE}" type="slidenum">
              <a:rPr lang="en-ID" smtClean="0"/>
              <a:t>‹#›</a:t>
            </a:fld>
            <a:endParaRPr lang="en-ID"/>
          </a:p>
        </p:txBody>
      </p:sp>
    </p:spTree>
    <p:extLst>
      <p:ext uri="{BB962C8B-B14F-4D97-AF65-F5344CB8AC3E}">
        <p14:creationId xmlns:p14="http://schemas.microsoft.com/office/powerpoint/2010/main" val="213714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31F02FA7-4A95-4F26-996A-08AC7E19D8E4}" type="datetime1">
              <a:rPr lang="en-ID" smtClean="0"/>
              <a:t>06/02/2022</a:t>
            </a:fld>
            <a:endParaRPr lang="en-ID"/>
          </a:p>
        </p:txBody>
      </p:sp>
      <p:sp>
        <p:nvSpPr>
          <p:cNvPr id="11" name="Footer Placeholder 10"/>
          <p:cNvSpPr>
            <a:spLocks noGrp="1"/>
          </p:cNvSpPr>
          <p:nvPr>
            <p:ph type="ftr" sz="quarter" idx="11"/>
          </p:nvPr>
        </p:nvSpPr>
        <p:spPr/>
        <p:txBody>
          <a:bodyPr/>
          <a:lstStyle/>
          <a:p>
            <a:r>
              <a:rPr lang="en-US"/>
              <a:t>Dr WILHELMUS HARY SUSILO 2022</a:t>
            </a:r>
            <a:endParaRPr lang="en-ID"/>
          </a:p>
        </p:txBody>
      </p:sp>
      <p:sp>
        <p:nvSpPr>
          <p:cNvPr id="12" name="Slide Number Placeholder 11"/>
          <p:cNvSpPr>
            <a:spLocks noGrp="1"/>
          </p:cNvSpPr>
          <p:nvPr>
            <p:ph type="sldNum" sz="quarter" idx="12"/>
          </p:nvPr>
        </p:nvSpPr>
        <p:spPr/>
        <p:txBody>
          <a:bodyPr/>
          <a:lstStyle/>
          <a:p>
            <a:fld id="{74890947-6068-46AF-A634-D96B9F9313BE}" type="slidenum">
              <a:rPr lang="en-ID" smtClean="0"/>
              <a:t>‹#›</a:t>
            </a:fld>
            <a:endParaRPr lang="en-ID"/>
          </a:p>
        </p:txBody>
      </p:sp>
    </p:spTree>
    <p:extLst>
      <p:ext uri="{BB962C8B-B14F-4D97-AF65-F5344CB8AC3E}">
        <p14:creationId xmlns:p14="http://schemas.microsoft.com/office/powerpoint/2010/main" val="3383232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B620719D-AC3D-4433-B09F-4AFECAAA1CDF}" type="datetime1">
              <a:rPr lang="en-ID" smtClean="0"/>
              <a:t>06/02/2022</a:t>
            </a:fld>
            <a:endParaRPr lang="en-ID"/>
          </a:p>
        </p:txBody>
      </p:sp>
      <p:sp>
        <p:nvSpPr>
          <p:cNvPr id="7" name="Footer Placeholder 6"/>
          <p:cNvSpPr>
            <a:spLocks noGrp="1"/>
          </p:cNvSpPr>
          <p:nvPr>
            <p:ph type="ftr" sz="quarter" idx="11"/>
          </p:nvPr>
        </p:nvSpPr>
        <p:spPr/>
        <p:txBody>
          <a:bodyPr/>
          <a:lstStyle/>
          <a:p>
            <a:r>
              <a:rPr lang="en-US"/>
              <a:t>Dr WILHELMUS HARY SUSILO 2022</a:t>
            </a:r>
            <a:endParaRPr lang="en-ID"/>
          </a:p>
        </p:txBody>
      </p:sp>
      <p:sp>
        <p:nvSpPr>
          <p:cNvPr id="8" name="Slide Number Placeholder 7"/>
          <p:cNvSpPr>
            <a:spLocks noGrp="1"/>
          </p:cNvSpPr>
          <p:nvPr>
            <p:ph type="sldNum" sz="quarter" idx="12"/>
          </p:nvPr>
        </p:nvSpPr>
        <p:spPr/>
        <p:txBody>
          <a:bodyPr/>
          <a:lstStyle/>
          <a:p>
            <a:fld id="{74890947-6068-46AF-A634-D96B9F9313BE}" type="slidenum">
              <a:rPr lang="en-ID" smtClean="0"/>
              <a:t>‹#›</a:t>
            </a:fld>
            <a:endParaRPr lang="en-ID"/>
          </a:p>
        </p:txBody>
      </p:sp>
    </p:spTree>
    <p:extLst>
      <p:ext uri="{BB962C8B-B14F-4D97-AF65-F5344CB8AC3E}">
        <p14:creationId xmlns:p14="http://schemas.microsoft.com/office/powerpoint/2010/main" val="1648825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F018BC1-75DB-418D-A363-4AD4C54CA547}" type="datetime1">
              <a:rPr lang="en-ID" smtClean="0"/>
              <a:t>06/02/2022</a:t>
            </a:fld>
            <a:endParaRPr lang="en-ID"/>
          </a:p>
        </p:txBody>
      </p:sp>
      <p:sp>
        <p:nvSpPr>
          <p:cNvPr id="6" name="Footer Placeholder 5"/>
          <p:cNvSpPr>
            <a:spLocks noGrp="1"/>
          </p:cNvSpPr>
          <p:nvPr>
            <p:ph type="ftr" sz="quarter" idx="11"/>
          </p:nvPr>
        </p:nvSpPr>
        <p:spPr/>
        <p:txBody>
          <a:bodyPr/>
          <a:lstStyle/>
          <a:p>
            <a:r>
              <a:rPr lang="en-US"/>
              <a:t>Dr WILHELMUS HARY SUSILO 2022</a:t>
            </a:r>
            <a:endParaRPr lang="en-ID"/>
          </a:p>
        </p:txBody>
      </p:sp>
      <p:sp>
        <p:nvSpPr>
          <p:cNvPr id="7" name="Slide Number Placeholder 6"/>
          <p:cNvSpPr>
            <a:spLocks noGrp="1"/>
          </p:cNvSpPr>
          <p:nvPr>
            <p:ph type="sldNum" sz="quarter" idx="12"/>
          </p:nvPr>
        </p:nvSpPr>
        <p:spPr/>
        <p:txBody>
          <a:bodyPr/>
          <a:lstStyle/>
          <a:p>
            <a:fld id="{74890947-6068-46AF-A634-D96B9F9313BE}" type="slidenum">
              <a:rPr lang="en-ID" smtClean="0"/>
              <a:t>‹#›</a:t>
            </a:fld>
            <a:endParaRPr lang="en-ID"/>
          </a:p>
        </p:txBody>
      </p:sp>
    </p:spTree>
    <p:extLst>
      <p:ext uri="{BB962C8B-B14F-4D97-AF65-F5344CB8AC3E}">
        <p14:creationId xmlns:p14="http://schemas.microsoft.com/office/powerpoint/2010/main" val="1778070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DAD45BC2-EE13-48A9-8988-ECAF072BE452}" type="datetime1">
              <a:rPr lang="en-ID" smtClean="0"/>
              <a:t>06/02/2022</a:t>
            </a:fld>
            <a:endParaRPr lang="en-ID"/>
          </a:p>
        </p:txBody>
      </p:sp>
      <p:sp>
        <p:nvSpPr>
          <p:cNvPr id="9" name="Footer Placeholder 8"/>
          <p:cNvSpPr>
            <a:spLocks noGrp="1"/>
          </p:cNvSpPr>
          <p:nvPr>
            <p:ph type="ftr" sz="quarter" idx="11"/>
          </p:nvPr>
        </p:nvSpPr>
        <p:spPr/>
        <p:txBody>
          <a:bodyPr/>
          <a:lstStyle/>
          <a:p>
            <a:r>
              <a:rPr lang="en-US"/>
              <a:t>Dr WILHELMUS HARY SUSILO 2022</a:t>
            </a:r>
            <a:endParaRPr lang="en-ID"/>
          </a:p>
        </p:txBody>
      </p:sp>
      <p:sp>
        <p:nvSpPr>
          <p:cNvPr id="10" name="Slide Number Placeholder 9"/>
          <p:cNvSpPr>
            <a:spLocks noGrp="1"/>
          </p:cNvSpPr>
          <p:nvPr>
            <p:ph type="sldNum" sz="quarter" idx="12"/>
          </p:nvPr>
        </p:nvSpPr>
        <p:spPr/>
        <p:txBody>
          <a:bodyPr/>
          <a:lstStyle/>
          <a:p>
            <a:fld id="{74890947-6068-46AF-A634-D96B9F9313BE}" type="slidenum">
              <a:rPr lang="en-ID" smtClean="0"/>
              <a:t>‹#›</a:t>
            </a:fld>
            <a:endParaRPr lang="en-ID"/>
          </a:p>
        </p:txBody>
      </p:sp>
    </p:spTree>
    <p:extLst>
      <p:ext uri="{BB962C8B-B14F-4D97-AF65-F5344CB8AC3E}">
        <p14:creationId xmlns:p14="http://schemas.microsoft.com/office/powerpoint/2010/main" val="3466224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3896FC31-B38B-41E8-A53B-0F047F0C2B50}" type="datetime1">
              <a:rPr lang="en-ID" smtClean="0"/>
              <a:t>06/02/2022</a:t>
            </a:fld>
            <a:endParaRPr lang="en-ID"/>
          </a:p>
        </p:txBody>
      </p:sp>
      <p:sp>
        <p:nvSpPr>
          <p:cNvPr id="9" name="Footer Placeholder 8"/>
          <p:cNvSpPr>
            <a:spLocks noGrp="1"/>
          </p:cNvSpPr>
          <p:nvPr>
            <p:ph type="ftr" sz="quarter" idx="11"/>
          </p:nvPr>
        </p:nvSpPr>
        <p:spPr>
          <a:xfrm>
            <a:off x="3499101" y="6356350"/>
            <a:ext cx="5911517" cy="365125"/>
          </a:xfrm>
        </p:spPr>
        <p:txBody>
          <a:bodyPr/>
          <a:lstStyle/>
          <a:p>
            <a:r>
              <a:rPr lang="en-US"/>
              <a:t>Dr WILHELMUS HARY SUSILO 2022</a:t>
            </a:r>
            <a:endParaRPr lang="en-ID"/>
          </a:p>
        </p:txBody>
      </p:sp>
      <p:sp>
        <p:nvSpPr>
          <p:cNvPr id="10" name="Slide Number Placeholder 9"/>
          <p:cNvSpPr>
            <a:spLocks noGrp="1"/>
          </p:cNvSpPr>
          <p:nvPr>
            <p:ph type="sldNum" sz="quarter" idx="12"/>
          </p:nvPr>
        </p:nvSpPr>
        <p:spPr/>
        <p:txBody>
          <a:bodyPr/>
          <a:lstStyle/>
          <a:p>
            <a:fld id="{74890947-6068-46AF-A634-D96B9F9313BE}" type="slidenum">
              <a:rPr lang="en-ID" smtClean="0"/>
              <a:t>‹#›</a:t>
            </a:fld>
            <a:endParaRPr lang="en-ID"/>
          </a:p>
        </p:txBody>
      </p:sp>
    </p:spTree>
    <p:extLst>
      <p:ext uri="{BB962C8B-B14F-4D97-AF65-F5344CB8AC3E}">
        <p14:creationId xmlns:p14="http://schemas.microsoft.com/office/powerpoint/2010/main" val="34609068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435B98AF-2E34-4907-90EA-471D215755FD}" type="datetime1">
              <a:rPr lang="en-ID" smtClean="0"/>
              <a:t>06/02/2022</a:t>
            </a:fld>
            <a:endParaRPr lang="en-ID"/>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r>
              <a:rPr lang="en-US"/>
              <a:t>Dr WILHELMUS HARY SUSILO 2022</a:t>
            </a:r>
            <a:endParaRPr lang="en-ID"/>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74890947-6068-46AF-A634-D96B9F9313BE}" type="slidenum">
              <a:rPr lang="en-ID" smtClean="0"/>
              <a:t>‹#›</a:t>
            </a:fld>
            <a:endParaRPr lang="en-ID"/>
          </a:p>
        </p:txBody>
      </p:sp>
    </p:spTree>
    <p:extLst>
      <p:ext uri="{BB962C8B-B14F-4D97-AF65-F5344CB8AC3E}">
        <p14:creationId xmlns:p14="http://schemas.microsoft.com/office/powerpoint/2010/main" val="85533320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0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8.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hyperlink" Target="http://www.etrade.com/" TargetMode="Externa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40">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B53B6-A6B2-47F9-8C9C-A3902EEE035A}"/>
              </a:ext>
            </a:extLst>
          </p:cNvPr>
          <p:cNvSpPr>
            <a:spLocks noGrp="1"/>
          </p:cNvSpPr>
          <p:nvPr>
            <p:ph type="ctrTitle"/>
          </p:nvPr>
        </p:nvSpPr>
        <p:spPr/>
        <p:txBody>
          <a:bodyPr>
            <a:normAutofit/>
          </a:bodyPr>
          <a:lstStyle/>
          <a:p>
            <a:r>
              <a:rPr lang="en-US" sz="4400" b="1" dirty="0">
                <a:latin typeface="Arial" panose="020B0604020202020204" pitchFamily="34" charset="0"/>
                <a:ea typeface="Calibri" panose="020F0502020204030204" pitchFamily="34" charset="0"/>
              </a:rPr>
              <a:t>ENTREPRENEUR</a:t>
            </a:r>
            <a:r>
              <a:rPr lang="en-US" sz="4400" b="1" dirty="0">
                <a:effectLst/>
                <a:latin typeface="Arial" panose="020B0604020202020204" pitchFamily="34" charset="0"/>
                <a:ea typeface="Calibri" panose="020F0502020204030204" pitchFamily="34" charset="0"/>
              </a:rPr>
              <a:t>, INOVASI DAN EKONOMI KREATIF</a:t>
            </a:r>
            <a:endParaRPr lang="en-ID" sz="4400" dirty="0"/>
          </a:p>
        </p:txBody>
      </p:sp>
      <p:sp>
        <p:nvSpPr>
          <p:cNvPr id="3" name="Subtitle 2">
            <a:extLst>
              <a:ext uri="{FF2B5EF4-FFF2-40B4-BE49-F238E27FC236}">
                <a16:creationId xmlns:a16="http://schemas.microsoft.com/office/drawing/2014/main" id="{4FD40582-1850-4B1C-AC8F-8D6D27E21FDA}"/>
              </a:ext>
            </a:extLst>
          </p:cNvPr>
          <p:cNvSpPr>
            <a:spLocks noGrp="1"/>
          </p:cNvSpPr>
          <p:nvPr>
            <p:ph type="subTitle" idx="1"/>
          </p:nvPr>
        </p:nvSpPr>
        <p:spPr/>
        <p:txBody>
          <a:bodyPr/>
          <a:lstStyle/>
          <a:p>
            <a:r>
              <a:rPr lang="en-US" dirty="0"/>
              <a:t>Dr </a:t>
            </a:r>
            <a:r>
              <a:rPr lang="en-US" dirty="0" err="1"/>
              <a:t>Wilhelmus</a:t>
            </a:r>
            <a:r>
              <a:rPr lang="en-US" dirty="0"/>
              <a:t> </a:t>
            </a:r>
            <a:r>
              <a:rPr lang="en-US" dirty="0" err="1"/>
              <a:t>Hary</a:t>
            </a:r>
            <a:r>
              <a:rPr lang="en-US" dirty="0"/>
              <a:t> Susilo</a:t>
            </a:r>
            <a:endParaRPr lang="en-ID" dirty="0"/>
          </a:p>
        </p:txBody>
      </p:sp>
      <p:sp>
        <p:nvSpPr>
          <p:cNvPr id="6" name="Date Placeholder 5">
            <a:extLst>
              <a:ext uri="{FF2B5EF4-FFF2-40B4-BE49-F238E27FC236}">
                <a16:creationId xmlns:a16="http://schemas.microsoft.com/office/drawing/2014/main" id="{26D684B6-F05A-4CC1-9A00-6081D4954BBF}"/>
              </a:ext>
            </a:extLst>
          </p:cNvPr>
          <p:cNvSpPr>
            <a:spLocks noGrp="1"/>
          </p:cNvSpPr>
          <p:nvPr>
            <p:ph type="dt" sz="half" idx="10"/>
          </p:nvPr>
        </p:nvSpPr>
        <p:spPr/>
        <p:txBody>
          <a:bodyPr/>
          <a:lstStyle/>
          <a:p>
            <a:fld id="{91093976-80B1-43BC-8A7C-7D580EC419F9}" type="datetime1">
              <a:rPr lang="en-ID" smtClean="0"/>
              <a:t>06/02/2022</a:t>
            </a:fld>
            <a:endParaRPr lang="en-ID"/>
          </a:p>
        </p:txBody>
      </p:sp>
      <p:sp>
        <p:nvSpPr>
          <p:cNvPr id="7" name="Footer Placeholder 6">
            <a:extLst>
              <a:ext uri="{FF2B5EF4-FFF2-40B4-BE49-F238E27FC236}">
                <a16:creationId xmlns:a16="http://schemas.microsoft.com/office/drawing/2014/main" id="{50913BB0-BF08-40F7-A1E4-3F9FF61399F8}"/>
              </a:ext>
            </a:extLst>
          </p:cNvPr>
          <p:cNvSpPr>
            <a:spLocks noGrp="1"/>
          </p:cNvSpPr>
          <p:nvPr>
            <p:ph type="ftr" sz="quarter" idx="11"/>
          </p:nvPr>
        </p:nvSpPr>
        <p:spPr/>
        <p:txBody>
          <a:bodyPr/>
          <a:lstStyle/>
          <a:p>
            <a:r>
              <a:rPr lang="en-US"/>
              <a:t>Dr WILHELMUS HARY SUSILO 2022</a:t>
            </a:r>
            <a:endParaRPr lang="en-ID"/>
          </a:p>
        </p:txBody>
      </p:sp>
      <p:sp>
        <p:nvSpPr>
          <p:cNvPr id="8" name="Slide Number Placeholder 7">
            <a:extLst>
              <a:ext uri="{FF2B5EF4-FFF2-40B4-BE49-F238E27FC236}">
                <a16:creationId xmlns:a16="http://schemas.microsoft.com/office/drawing/2014/main" id="{3E2D6DC4-A785-4F0C-904D-FB36973AF3F9}"/>
              </a:ext>
            </a:extLst>
          </p:cNvPr>
          <p:cNvSpPr>
            <a:spLocks noGrp="1"/>
          </p:cNvSpPr>
          <p:nvPr>
            <p:ph type="sldNum" sz="quarter" idx="12"/>
          </p:nvPr>
        </p:nvSpPr>
        <p:spPr/>
        <p:txBody>
          <a:bodyPr/>
          <a:lstStyle/>
          <a:p>
            <a:fld id="{74890947-6068-46AF-A634-D96B9F9313BE}" type="slidenum">
              <a:rPr lang="en-ID" smtClean="0"/>
              <a:t>1</a:t>
            </a:fld>
            <a:endParaRPr lang="en-ID"/>
          </a:p>
        </p:txBody>
      </p:sp>
      <p:pic>
        <p:nvPicPr>
          <p:cNvPr id="9" name="Picture 8">
            <a:extLst>
              <a:ext uri="{FF2B5EF4-FFF2-40B4-BE49-F238E27FC236}">
                <a16:creationId xmlns:a16="http://schemas.microsoft.com/office/drawing/2014/main" id="{3E7519DD-61D2-4D87-89E5-5CEA7571F5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4000" y="390524"/>
            <a:ext cx="8128000" cy="2752725"/>
          </a:xfrm>
          <a:prstGeom prst="rect">
            <a:avLst/>
          </a:prstGeom>
        </p:spPr>
      </p:pic>
    </p:spTree>
    <p:extLst>
      <p:ext uri="{BB962C8B-B14F-4D97-AF65-F5344CB8AC3E}">
        <p14:creationId xmlns:p14="http://schemas.microsoft.com/office/powerpoint/2010/main" val="2914579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95E21-4629-4414-9212-48B61653FC24}"/>
              </a:ext>
            </a:extLst>
          </p:cNvPr>
          <p:cNvSpPr>
            <a:spLocks noGrp="1"/>
          </p:cNvSpPr>
          <p:nvPr>
            <p:ph type="title"/>
          </p:nvPr>
        </p:nvSpPr>
        <p:spPr/>
        <p:txBody>
          <a:bodyPr>
            <a:normAutofit fontScale="90000"/>
          </a:bodyPr>
          <a:lstStyle/>
          <a:p>
            <a:r>
              <a:rPr lang="en-US" dirty="0"/>
              <a:t>BARANG- JASA- F&amp;B-PROVERTY-PERUSAHAAN PELAYARAN, EKSPEDISI MUATAN KAPAL LAUT, KAPAL PESIAR etc.</a:t>
            </a:r>
            <a:br>
              <a:rPr lang="en-ID" dirty="0"/>
            </a:br>
            <a:endParaRPr lang="en-ID" dirty="0"/>
          </a:p>
        </p:txBody>
      </p:sp>
      <p:graphicFrame>
        <p:nvGraphicFramePr>
          <p:cNvPr id="7" name="Content Placeholder 6">
            <a:extLst>
              <a:ext uri="{FF2B5EF4-FFF2-40B4-BE49-F238E27FC236}">
                <a16:creationId xmlns:a16="http://schemas.microsoft.com/office/drawing/2014/main" id="{8E77CFB7-2EFC-4C94-8A15-9B3B2D4D0491}"/>
              </a:ext>
            </a:extLst>
          </p:cNvPr>
          <p:cNvGraphicFramePr>
            <a:graphicFrameLocks noGrp="1"/>
          </p:cNvGraphicFramePr>
          <p:nvPr>
            <p:ph idx="1"/>
            <p:extLst>
              <p:ext uri="{D42A27DB-BD31-4B8C-83A1-F6EECF244321}">
                <p14:modId xmlns:p14="http://schemas.microsoft.com/office/powerpoint/2010/main" val="744200130"/>
              </p:ext>
            </p:extLst>
          </p:nvPr>
        </p:nvGraphicFramePr>
        <p:xfrm>
          <a:off x="3868738" y="863600"/>
          <a:ext cx="7315200" cy="5121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a:extLst>
              <a:ext uri="{FF2B5EF4-FFF2-40B4-BE49-F238E27FC236}">
                <a16:creationId xmlns:a16="http://schemas.microsoft.com/office/drawing/2014/main" id="{190484D1-EF48-42AE-B9CB-F6BBC58B3564}"/>
              </a:ext>
            </a:extLst>
          </p:cNvPr>
          <p:cNvSpPr>
            <a:spLocks noGrp="1"/>
          </p:cNvSpPr>
          <p:nvPr>
            <p:ph type="dt" sz="half" idx="10"/>
          </p:nvPr>
        </p:nvSpPr>
        <p:spPr/>
        <p:txBody>
          <a:bodyPr/>
          <a:lstStyle/>
          <a:p>
            <a:fld id="{56C164B2-7F46-49C2-BCEF-716576644AB3}" type="datetime1">
              <a:rPr lang="en-ID" smtClean="0"/>
              <a:t>06/02/2022</a:t>
            </a:fld>
            <a:endParaRPr lang="en-ID"/>
          </a:p>
        </p:txBody>
      </p:sp>
      <p:sp>
        <p:nvSpPr>
          <p:cNvPr id="5" name="Footer Placeholder 4">
            <a:extLst>
              <a:ext uri="{FF2B5EF4-FFF2-40B4-BE49-F238E27FC236}">
                <a16:creationId xmlns:a16="http://schemas.microsoft.com/office/drawing/2014/main" id="{D8CAF45E-5036-4441-BA0B-FC683580E5DE}"/>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C22726AC-7B6A-471A-8D56-80301146425A}"/>
              </a:ext>
            </a:extLst>
          </p:cNvPr>
          <p:cNvSpPr>
            <a:spLocks noGrp="1"/>
          </p:cNvSpPr>
          <p:nvPr>
            <p:ph type="sldNum" sz="quarter" idx="12"/>
          </p:nvPr>
        </p:nvSpPr>
        <p:spPr/>
        <p:txBody>
          <a:bodyPr/>
          <a:lstStyle/>
          <a:p>
            <a:fld id="{74890947-6068-46AF-A634-D96B9F9313BE}" type="slidenum">
              <a:rPr lang="en-ID" smtClean="0"/>
              <a:t>10</a:t>
            </a:fld>
            <a:endParaRPr lang="en-ID"/>
          </a:p>
        </p:txBody>
      </p:sp>
    </p:spTree>
    <p:extLst>
      <p:ext uri="{BB962C8B-B14F-4D97-AF65-F5344CB8AC3E}">
        <p14:creationId xmlns:p14="http://schemas.microsoft.com/office/powerpoint/2010/main" val="101039140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69B2E-EFBD-4CB2-A725-B8B40A8788EF}"/>
              </a:ext>
            </a:extLst>
          </p:cNvPr>
          <p:cNvSpPr>
            <a:spLocks noGrp="1"/>
          </p:cNvSpPr>
          <p:nvPr>
            <p:ph type="title"/>
          </p:nvPr>
        </p:nvSpPr>
        <p:spPr/>
        <p:txBody>
          <a:bodyPr/>
          <a:lstStyle/>
          <a:p>
            <a:r>
              <a:rPr lang="en-US" dirty="0"/>
              <a:t>PERTEMUAN MINGGUM 09</a:t>
            </a:r>
            <a:endParaRPr lang="en-ID" dirty="0"/>
          </a:p>
        </p:txBody>
      </p:sp>
      <p:sp>
        <p:nvSpPr>
          <p:cNvPr id="3" name="Content Placeholder 2">
            <a:extLst>
              <a:ext uri="{FF2B5EF4-FFF2-40B4-BE49-F238E27FC236}">
                <a16:creationId xmlns:a16="http://schemas.microsoft.com/office/drawing/2014/main" id="{3731912F-72C6-4A34-9423-DEA618FC6A9F}"/>
              </a:ext>
            </a:extLst>
          </p:cNvPr>
          <p:cNvSpPr>
            <a:spLocks noGrp="1"/>
          </p:cNvSpPr>
          <p:nvPr>
            <p:ph idx="1"/>
          </p:nvPr>
        </p:nvSpPr>
        <p:spPr/>
        <p:txBody>
          <a:bodyPr>
            <a:normAutofit/>
          </a:bodyPr>
          <a:lstStyle/>
          <a:p>
            <a:r>
              <a:rPr lang="en-US" sz="5400" dirty="0" err="1">
                <a:effectLst/>
                <a:latin typeface="Franklin Gothic Book" panose="020B0503020102020204" pitchFamily="34" charset="0"/>
                <a:ea typeface="Times New Roman" panose="02020603050405020304" pitchFamily="18" charset="0"/>
                <a:cs typeface="Calibri" panose="020F0502020204030204" pitchFamily="34" charset="0"/>
              </a:rPr>
              <a:t>Strategi</a:t>
            </a:r>
            <a:r>
              <a:rPr lang="en-US" sz="5400" dirty="0">
                <a:effectLst/>
                <a:latin typeface="Franklin Gothic Book" panose="020B0503020102020204" pitchFamily="34" charset="0"/>
                <a:ea typeface="Times New Roman" panose="02020603050405020304" pitchFamily="18" charset="0"/>
                <a:cs typeface="Calibri" panose="020F0502020204030204" pitchFamily="34" charset="0"/>
              </a:rPr>
              <a:t> </a:t>
            </a:r>
            <a:r>
              <a:rPr lang="en-US" sz="5400" dirty="0" err="1">
                <a:effectLst/>
                <a:latin typeface="Franklin Gothic Book" panose="020B0503020102020204" pitchFamily="34" charset="0"/>
                <a:ea typeface="Times New Roman" panose="02020603050405020304" pitchFamily="18" charset="0"/>
                <a:cs typeface="Calibri" panose="020F0502020204030204" pitchFamily="34" charset="0"/>
              </a:rPr>
              <a:t>Rencana</a:t>
            </a:r>
            <a:r>
              <a:rPr lang="en-US" sz="5400" dirty="0">
                <a:effectLst/>
                <a:latin typeface="Franklin Gothic Book" panose="020B0503020102020204" pitchFamily="34" charset="0"/>
                <a:ea typeface="Times New Roman" panose="02020603050405020304" pitchFamily="18" charset="0"/>
                <a:cs typeface="Calibri" panose="020F0502020204030204" pitchFamily="34" charset="0"/>
              </a:rPr>
              <a:t> </a:t>
            </a:r>
            <a:r>
              <a:rPr lang="en-US" sz="5400" dirty="0" err="1">
                <a:effectLst/>
                <a:latin typeface="Franklin Gothic Book" panose="020B0503020102020204" pitchFamily="34" charset="0"/>
                <a:ea typeface="Times New Roman" panose="02020603050405020304" pitchFamily="18" charset="0"/>
                <a:cs typeface="Calibri" panose="020F0502020204030204" pitchFamily="34" charset="0"/>
              </a:rPr>
              <a:t>Pemasaran</a:t>
            </a:r>
            <a:r>
              <a:rPr lang="en-US" sz="5400" dirty="0">
                <a:effectLst/>
                <a:latin typeface="Franklin Gothic Book" panose="020B0503020102020204" pitchFamily="34" charset="0"/>
                <a:ea typeface="Times New Roman" panose="02020603050405020304" pitchFamily="18" charset="0"/>
                <a:cs typeface="Calibri" panose="020F0502020204030204" pitchFamily="34" charset="0"/>
              </a:rPr>
              <a:t> </a:t>
            </a:r>
            <a:r>
              <a:rPr lang="en-US" sz="5400" dirty="0" err="1">
                <a:effectLst/>
                <a:latin typeface="Franklin Gothic Book" panose="020B0503020102020204" pitchFamily="34" charset="0"/>
                <a:ea typeface="Times New Roman" panose="02020603050405020304" pitchFamily="18" charset="0"/>
                <a:cs typeface="Calibri" panose="020F0502020204030204" pitchFamily="34" charset="0"/>
              </a:rPr>
              <a:t>dalam</a:t>
            </a:r>
            <a:r>
              <a:rPr lang="en-US" sz="5400" dirty="0">
                <a:effectLst/>
                <a:latin typeface="Franklin Gothic Book" panose="020B0503020102020204" pitchFamily="34" charset="0"/>
                <a:ea typeface="Times New Roman" panose="02020603050405020304" pitchFamily="18" charset="0"/>
                <a:cs typeface="Calibri" panose="020F0502020204030204" pitchFamily="34" charset="0"/>
              </a:rPr>
              <a:t> </a:t>
            </a:r>
            <a:r>
              <a:rPr lang="en-US" sz="5400" dirty="0" err="1">
                <a:effectLst/>
                <a:latin typeface="Franklin Gothic Book" panose="020B0503020102020204" pitchFamily="34" charset="0"/>
                <a:ea typeface="Times New Roman" panose="02020603050405020304" pitchFamily="18" charset="0"/>
                <a:cs typeface="Calibri" panose="020F0502020204030204" pitchFamily="34" charset="0"/>
              </a:rPr>
              <a:t>Bisnis</a:t>
            </a:r>
            <a:endParaRPr lang="en-US" sz="5400" dirty="0">
              <a:effectLst/>
              <a:latin typeface="Franklin Gothic Book" panose="020B0503020102020204" pitchFamily="34" charset="0"/>
              <a:ea typeface="Times New Roman" panose="02020603050405020304" pitchFamily="18" charset="0"/>
              <a:cs typeface="Calibri" panose="020F0502020204030204" pitchFamily="34" charset="0"/>
            </a:endParaRPr>
          </a:p>
          <a:p>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Menganalisa</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segmen</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target dan positioning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untuk</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melengkapi</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business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plannya</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dan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membuat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strategi</a:t>
            </a:r>
            <a:r>
              <a:rPr lang="en-US" sz="1800"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produk</a:t>
            </a:r>
            <a:r>
              <a:rPr lang="en-US" sz="1800"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harga</a:t>
            </a:r>
            <a:r>
              <a:rPr lang="en-US" sz="1800"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promosi</a:t>
            </a:r>
            <a:r>
              <a:rPr lang="en-US" sz="1800"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dan </a:t>
            </a:r>
            <a:r>
              <a:rPr lang="en-US" sz="1800" dirty="0" err="1">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saluran</a:t>
            </a:r>
            <a:r>
              <a:rPr lang="en-US" sz="1800"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distribusi</a:t>
            </a:r>
            <a:endParaRPr lang="en-ID" sz="5400" dirty="0">
              <a:highlight>
                <a:srgbClr val="FFFF00"/>
              </a:highlight>
            </a:endParaRPr>
          </a:p>
        </p:txBody>
      </p:sp>
      <p:sp>
        <p:nvSpPr>
          <p:cNvPr id="4" name="Date Placeholder 3">
            <a:extLst>
              <a:ext uri="{FF2B5EF4-FFF2-40B4-BE49-F238E27FC236}">
                <a16:creationId xmlns:a16="http://schemas.microsoft.com/office/drawing/2014/main" id="{B6FD04E3-B868-4AE3-8950-0F5C889B0334}"/>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8DF2FC1B-E082-44DA-9D3B-D10245995866}"/>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C5A38632-5FE9-46DB-BFCD-356E4A95B3C8}"/>
              </a:ext>
            </a:extLst>
          </p:cNvPr>
          <p:cNvSpPr>
            <a:spLocks noGrp="1"/>
          </p:cNvSpPr>
          <p:nvPr>
            <p:ph type="sldNum" sz="quarter" idx="12"/>
          </p:nvPr>
        </p:nvSpPr>
        <p:spPr/>
        <p:txBody>
          <a:bodyPr/>
          <a:lstStyle/>
          <a:p>
            <a:fld id="{74890947-6068-46AF-A634-D96B9F9313BE}" type="slidenum">
              <a:rPr lang="en-ID" smtClean="0"/>
              <a:t>100</a:t>
            </a:fld>
            <a:endParaRPr lang="en-ID"/>
          </a:p>
        </p:txBody>
      </p:sp>
    </p:spTree>
    <p:extLst>
      <p:ext uri="{BB962C8B-B14F-4D97-AF65-F5344CB8AC3E}">
        <p14:creationId xmlns:p14="http://schemas.microsoft.com/office/powerpoint/2010/main" val="23020037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916C9-FCED-407C-946B-F63BD6201BDE}"/>
              </a:ext>
            </a:extLst>
          </p:cNvPr>
          <p:cNvSpPr>
            <a:spLocks noGrp="1"/>
          </p:cNvSpPr>
          <p:nvPr>
            <p:ph type="title"/>
          </p:nvPr>
        </p:nvSpPr>
        <p:spPr/>
        <p:txBody>
          <a:bodyPr/>
          <a:lstStyle/>
          <a:p>
            <a:r>
              <a:rPr lang="en-US" sz="3200" b="1" dirty="0" err="1">
                <a:effectLst/>
                <a:latin typeface="Arial" panose="020B0604020202020204" pitchFamily="34" charset="0"/>
                <a:ea typeface="Times New Roman" panose="02020603050405020304" pitchFamily="18" charset="0"/>
                <a:cs typeface="Times New Roman" panose="02020603050405020304" pitchFamily="18" charset="0"/>
              </a:rPr>
              <a:t>dilakukannya</a:t>
            </a:r>
            <a:r>
              <a:rPr lang="en-US" sz="32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600" b="1" dirty="0" err="1">
                <a:effectLst/>
                <a:latin typeface="Arial" panose="020B0604020202020204" pitchFamily="34" charset="0"/>
                <a:ea typeface="Times New Roman" panose="02020603050405020304" pitchFamily="18" charset="0"/>
                <a:cs typeface="Times New Roman" panose="02020603050405020304" pitchFamily="18" charset="0"/>
              </a:rPr>
              <a:t>sejumlah</a:t>
            </a:r>
            <a:r>
              <a:rPr lang="en-US" sz="36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6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riset</a:t>
            </a:r>
            <a:r>
              <a:rPr lang="en-US" sz="36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6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pemasaran</a:t>
            </a:r>
            <a:endParaRPr lang="en-ID" dirty="0">
              <a:solidFill>
                <a:srgbClr val="FF0000"/>
              </a:solidFill>
            </a:endParaRPr>
          </a:p>
        </p:txBody>
      </p:sp>
      <p:sp>
        <p:nvSpPr>
          <p:cNvPr id="3" name="Content Placeholder 2">
            <a:extLst>
              <a:ext uri="{FF2B5EF4-FFF2-40B4-BE49-F238E27FC236}">
                <a16:creationId xmlns:a16="http://schemas.microsoft.com/office/drawing/2014/main" id="{741789EB-A09A-4887-BE70-651A64F04073}"/>
              </a:ext>
            </a:extLst>
          </p:cNvPr>
          <p:cNvSpPr>
            <a:spLocks noGrp="1"/>
          </p:cNvSpPr>
          <p:nvPr>
            <p:ph idx="1"/>
          </p:nvPr>
        </p:nvSpPr>
        <p:spPr/>
        <p:txBody>
          <a:bodyPr/>
          <a:lstStyle/>
          <a:p>
            <a:pPr algn="just"/>
            <a:r>
              <a:rPr lang="en-US" sz="2400" b="1" dirty="0" err="1">
                <a:effectLst/>
                <a:latin typeface="Arial" panose="020B0604020202020204" pitchFamily="34" charset="0"/>
                <a:ea typeface="Times New Roman" panose="02020603050405020304" pitchFamily="18" charset="0"/>
                <a:cs typeface="Times New Roman" panose="02020603050405020304" pitchFamily="18" charset="0"/>
              </a:rPr>
              <a:t>Informasi</a:t>
            </a:r>
            <a:r>
              <a:rPr lang="en-US" sz="24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400" b="1"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24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400" b="1" dirty="0" err="1">
                <a:effectLst/>
                <a:latin typeface="Arial" panose="020B0604020202020204" pitchFamily="34" charset="0"/>
                <a:ea typeface="Times New Roman" panose="02020603050405020304" pitchFamily="18" charset="0"/>
                <a:cs typeface="Times New Roman" panose="02020603050405020304" pitchFamily="18" charset="0"/>
              </a:rPr>
              <a:t>mengembangkan</a:t>
            </a:r>
            <a:r>
              <a:rPr lang="en-US" sz="24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400" b="1" dirty="0" err="1">
                <a:effectLst/>
                <a:latin typeface="Arial" panose="020B0604020202020204" pitchFamily="34" charset="0"/>
                <a:ea typeface="Times New Roman" panose="02020603050405020304" pitchFamily="18" charset="0"/>
                <a:cs typeface="Times New Roman" panose="02020603050405020304" pitchFamily="18" charset="0"/>
              </a:rPr>
              <a:t>rencana</a:t>
            </a:r>
            <a:r>
              <a:rPr lang="en-US" sz="24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400" b="1" dirty="0" err="1">
                <a:effectLst/>
                <a:latin typeface="Arial" panose="020B0604020202020204" pitchFamily="34" charset="0"/>
                <a:ea typeface="Times New Roman" panose="02020603050405020304" pitchFamily="18" charset="0"/>
                <a:cs typeface="Times New Roman" panose="02020603050405020304" pitchFamily="18" charset="0"/>
              </a:rPr>
              <a:t>pemasaran</a:t>
            </a:r>
            <a:r>
              <a:rPr lang="en-US" sz="24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400" b="1" dirty="0" err="1">
                <a:effectLst/>
                <a:latin typeface="Arial" panose="020B0604020202020204" pitchFamily="34" charset="0"/>
                <a:ea typeface="Times New Roman" panose="02020603050405020304" pitchFamily="18" charset="0"/>
                <a:cs typeface="Times New Roman" panose="02020603050405020304" pitchFamily="18" charset="0"/>
              </a:rPr>
              <a:t>mungkin</a:t>
            </a:r>
            <a:r>
              <a:rPr lang="en-US" sz="24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400" b="1" dirty="0" err="1">
                <a:effectLst/>
                <a:latin typeface="Arial" panose="020B0604020202020204" pitchFamily="34" charset="0"/>
                <a:ea typeface="Times New Roman" panose="02020603050405020304" pitchFamily="18" charset="0"/>
                <a:cs typeface="Times New Roman" panose="02020603050405020304" pitchFamily="18" charset="0"/>
              </a:rPr>
              <a:t>mengharuskan</a:t>
            </a:r>
            <a:r>
              <a:rPr lang="en-US" sz="24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400" b="1" dirty="0" err="1">
                <a:effectLst/>
                <a:latin typeface="Arial" panose="020B0604020202020204" pitchFamily="34" charset="0"/>
                <a:ea typeface="Times New Roman" panose="02020603050405020304" pitchFamily="18" charset="0"/>
                <a:cs typeface="Times New Roman" panose="02020603050405020304" pitchFamily="18" charset="0"/>
              </a:rPr>
              <a:t>dilakukannya</a:t>
            </a:r>
            <a:r>
              <a:rPr lang="en-US" sz="24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400" b="1" dirty="0" err="1">
                <a:effectLst/>
                <a:latin typeface="Arial" panose="020B0604020202020204" pitchFamily="34" charset="0"/>
                <a:ea typeface="Times New Roman" panose="02020603050405020304" pitchFamily="18" charset="0"/>
                <a:cs typeface="Times New Roman" panose="02020603050405020304" pitchFamily="18" charset="0"/>
              </a:rPr>
              <a:t>sejumlah</a:t>
            </a:r>
            <a:r>
              <a:rPr lang="en-US" sz="24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400" b="1" dirty="0" err="1">
                <a:effectLst/>
                <a:latin typeface="Arial" panose="020B0604020202020204" pitchFamily="34" charset="0"/>
                <a:ea typeface="Times New Roman" panose="02020603050405020304" pitchFamily="18" charset="0"/>
                <a:cs typeface="Times New Roman" panose="02020603050405020304" pitchFamily="18" charset="0"/>
              </a:rPr>
              <a:t>riset</a:t>
            </a:r>
            <a:r>
              <a:rPr lang="en-US" sz="24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400" b="1" dirty="0" err="1">
                <a:effectLst/>
                <a:latin typeface="Arial" panose="020B0604020202020204" pitchFamily="34" charset="0"/>
                <a:ea typeface="Times New Roman" panose="02020603050405020304" pitchFamily="18" charset="0"/>
                <a:cs typeface="Times New Roman" panose="02020603050405020304" pitchFamily="18" charset="0"/>
              </a:rPr>
              <a:t>pemasaran</a:t>
            </a:r>
            <a:r>
              <a:rPr lang="en-US" sz="2400" dirty="0">
                <a:effectLst/>
                <a:latin typeface="Arial" panose="020B0604020202020204" pitchFamily="34" charset="0"/>
                <a:ea typeface="Times New Roman" panose="02020603050405020304" pitchFamily="18" charset="0"/>
                <a:cs typeface="Times New Roman" panose="02020603050405020304" pitchFamily="18" charset="0"/>
              </a:rPr>
              <a:t>.  </a:t>
            </a:r>
          </a:p>
          <a:p>
            <a:pPr algn="just"/>
            <a:r>
              <a:rPr lang="en-US" sz="2400" dirty="0" err="1">
                <a:effectLst/>
                <a:latin typeface="Arial" panose="020B0604020202020204" pitchFamily="34" charset="0"/>
                <a:ea typeface="Times New Roman" panose="02020603050405020304" pitchFamily="18" charset="0"/>
                <a:cs typeface="Times New Roman" panose="02020603050405020304" pitchFamily="18" charset="0"/>
              </a:rPr>
              <a:t>Riset</a:t>
            </a:r>
            <a:r>
              <a:rPr lang="en-US" sz="24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effectLst/>
                <a:latin typeface="Arial" panose="020B0604020202020204" pitchFamily="34" charset="0"/>
                <a:ea typeface="Times New Roman" panose="02020603050405020304" pitchFamily="18" charset="0"/>
                <a:cs typeface="Times New Roman" panose="02020603050405020304" pitchFamily="18" charset="0"/>
              </a:rPr>
              <a:t>pemasaran</a:t>
            </a:r>
            <a:r>
              <a:rPr lang="en-US" sz="24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effectLst/>
                <a:latin typeface="Arial" panose="020B0604020202020204" pitchFamily="34" charset="0"/>
                <a:ea typeface="Times New Roman" panose="02020603050405020304" pitchFamily="18" charset="0"/>
                <a:cs typeface="Times New Roman" panose="02020603050405020304" pitchFamily="18" charset="0"/>
              </a:rPr>
              <a:t>melibatkan</a:t>
            </a:r>
            <a:r>
              <a:rPr lang="en-US" sz="24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400" b="1" dirty="0" err="1">
                <a:effectLst/>
                <a:latin typeface="Arial" panose="020B0604020202020204" pitchFamily="34" charset="0"/>
                <a:ea typeface="Times New Roman" panose="02020603050405020304" pitchFamily="18" charset="0"/>
                <a:cs typeface="Times New Roman" panose="02020603050405020304" pitchFamily="18" charset="0"/>
              </a:rPr>
              <a:t>pengumpulan</a:t>
            </a:r>
            <a:r>
              <a:rPr lang="en-US" sz="2400" b="1" dirty="0">
                <a:effectLst/>
                <a:latin typeface="Arial" panose="020B0604020202020204" pitchFamily="34" charset="0"/>
                <a:ea typeface="Times New Roman" panose="02020603050405020304" pitchFamily="18" charset="0"/>
                <a:cs typeface="Times New Roman" panose="02020603050405020304" pitchFamily="18" charset="0"/>
              </a:rPr>
              <a:t> data </a:t>
            </a:r>
            <a:r>
              <a:rPr lang="en-US" sz="2400" b="1" dirty="0" err="1">
                <a:effectLst/>
                <a:latin typeface="Arial" panose="020B0604020202020204" pitchFamily="34" charset="0"/>
                <a:ea typeface="Times New Roman" panose="02020603050405020304" pitchFamily="18" charset="0"/>
                <a:cs typeface="Times New Roman" panose="02020603050405020304" pitchFamily="18" charset="0"/>
              </a:rPr>
              <a:t>dengan</a:t>
            </a:r>
            <a:r>
              <a:rPr lang="en-US" sz="24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400" b="1" dirty="0" err="1">
                <a:effectLst/>
                <a:latin typeface="Arial" panose="020B0604020202020204" pitchFamily="34" charset="0"/>
                <a:ea typeface="Times New Roman" panose="02020603050405020304" pitchFamily="18" charset="0"/>
                <a:cs typeface="Times New Roman" panose="02020603050405020304" pitchFamily="18" charset="0"/>
              </a:rPr>
              <a:t>tujuan</a:t>
            </a:r>
            <a:r>
              <a:rPr lang="en-US" sz="24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400" b="1" dirty="0" err="1">
                <a:effectLst/>
                <a:latin typeface="Arial" panose="020B0604020202020204" pitchFamily="34" charset="0"/>
                <a:ea typeface="Times New Roman" panose="02020603050405020304" pitchFamily="18" charset="0"/>
                <a:cs typeface="Times New Roman" panose="02020603050405020304" pitchFamily="18" charset="0"/>
              </a:rPr>
              <a:t>menentukan</a:t>
            </a:r>
            <a:r>
              <a:rPr lang="en-US" sz="24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informasi</a:t>
            </a:r>
            <a:r>
              <a:rPr lang="en-US" sz="24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400" b="1" dirty="0" err="1">
                <a:effectLst/>
                <a:latin typeface="Arial" panose="020B0604020202020204" pitchFamily="34" charset="0"/>
                <a:ea typeface="Times New Roman" panose="02020603050405020304" pitchFamily="18" charset="0"/>
                <a:cs typeface="Times New Roman" panose="02020603050405020304" pitchFamily="18" charset="0"/>
              </a:rPr>
              <a:t>seperti</a:t>
            </a:r>
            <a:r>
              <a:rPr lang="en-US" sz="24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siapa</a:t>
            </a:r>
            <a:r>
              <a:rPr lang="en-US" sz="2400" b="1"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2400" b="1" dirty="0" err="1">
                <a:effectLst/>
                <a:latin typeface="Arial" panose="020B0604020202020204" pitchFamily="34" charset="0"/>
                <a:ea typeface="Times New Roman" panose="02020603050405020304" pitchFamily="18" charset="0"/>
                <a:cs typeface="Times New Roman" panose="02020603050405020304" pitchFamily="18" charset="0"/>
              </a:rPr>
              <a:t>akan</a:t>
            </a:r>
            <a:r>
              <a:rPr lang="en-US" sz="24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400" b="1" dirty="0" err="1">
                <a:effectLst/>
                <a:latin typeface="Arial" panose="020B0604020202020204" pitchFamily="34" charset="0"/>
                <a:ea typeface="Times New Roman" panose="02020603050405020304" pitchFamily="18" charset="0"/>
                <a:cs typeface="Times New Roman" panose="02020603050405020304" pitchFamily="18" charset="0"/>
              </a:rPr>
              <a:t>membeli</a:t>
            </a:r>
            <a:r>
              <a:rPr lang="en-US" sz="24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400" b="1" dirty="0" err="1">
                <a:effectLst/>
                <a:latin typeface="Arial" panose="020B0604020202020204" pitchFamily="34" charset="0"/>
                <a:ea typeface="Times New Roman" panose="02020603050405020304" pitchFamily="18" charset="0"/>
                <a:cs typeface="Times New Roman" panose="02020603050405020304" pitchFamily="18" charset="0"/>
              </a:rPr>
              <a:t>produk</a:t>
            </a:r>
            <a:r>
              <a:rPr lang="en-US" sz="24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400" b="1" dirty="0" err="1">
                <a:effectLst/>
                <a:latin typeface="Arial" panose="020B0604020202020204" pitchFamily="34" charset="0"/>
                <a:ea typeface="Times New Roman" panose="02020603050405020304" pitchFamily="18" charset="0"/>
                <a:cs typeface="Times New Roman" panose="02020603050405020304" pitchFamily="18" charset="0"/>
              </a:rPr>
              <a:t>atau</a:t>
            </a:r>
            <a:r>
              <a:rPr lang="en-US" sz="24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400" b="1" dirty="0" err="1">
                <a:effectLst/>
                <a:latin typeface="Arial" panose="020B0604020202020204" pitchFamily="34" charset="0"/>
                <a:ea typeface="Times New Roman" panose="02020603050405020304" pitchFamily="18" charset="0"/>
                <a:cs typeface="Times New Roman" panose="02020603050405020304" pitchFamily="18" charset="0"/>
              </a:rPr>
              <a:t>jasa</a:t>
            </a:r>
            <a:r>
              <a:rPr lang="en-US" sz="24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400" b="1" dirty="0" err="1">
                <a:effectLst/>
                <a:latin typeface="Arial" panose="020B0604020202020204" pitchFamily="34" charset="0"/>
                <a:ea typeface="Times New Roman" panose="02020603050405020304" pitchFamily="18" charset="0"/>
                <a:cs typeface="Times New Roman" panose="02020603050405020304" pitchFamily="18" charset="0"/>
              </a:rPr>
              <a:t>tersebut</a:t>
            </a:r>
            <a:r>
              <a:rPr lang="en-US" sz="24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400" b="1" dirty="0" err="1">
                <a:effectLst/>
                <a:latin typeface="Arial" panose="020B0604020202020204" pitchFamily="34" charset="0"/>
                <a:ea typeface="Times New Roman" panose="02020603050405020304" pitchFamily="18" charset="0"/>
                <a:cs typeface="Times New Roman" panose="02020603050405020304" pitchFamily="18" charset="0"/>
              </a:rPr>
              <a:t>berapa</a:t>
            </a:r>
            <a:r>
              <a:rPr lang="en-US" sz="24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ukuran</a:t>
            </a:r>
            <a:r>
              <a:rPr lang="en-US" sz="24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pasar </a:t>
            </a:r>
            <a:r>
              <a:rPr lang="en-US" sz="2400" b="1" dirty="0" err="1">
                <a:effectLst/>
                <a:latin typeface="Arial" panose="020B0604020202020204" pitchFamily="34" charset="0"/>
                <a:ea typeface="Times New Roman" panose="02020603050405020304" pitchFamily="18" charset="0"/>
                <a:cs typeface="Times New Roman" panose="02020603050405020304" pitchFamily="18" charset="0"/>
              </a:rPr>
              <a:t>potensial</a:t>
            </a:r>
            <a:r>
              <a:rPr lang="en-US" sz="24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400" b="1" dirty="0" err="1">
                <a:effectLst/>
                <a:latin typeface="Arial" panose="020B0604020202020204" pitchFamily="34" charset="0"/>
                <a:ea typeface="Times New Roman" panose="02020603050405020304" pitchFamily="18" charset="0"/>
                <a:cs typeface="Times New Roman" panose="02020603050405020304" pitchFamily="18" charset="0"/>
              </a:rPr>
              <a:t>berapa</a:t>
            </a:r>
            <a:r>
              <a:rPr lang="en-US" sz="24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harga</a:t>
            </a:r>
            <a:r>
              <a:rPr lang="en-US" sz="24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a:effectLst/>
                <a:latin typeface="Arial" panose="020B0604020202020204" pitchFamily="34" charset="0"/>
                <a:ea typeface="Times New Roman" panose="02020603050405020304" pitchFamily="18" charset="0"/>
                <a:cs typeface="Times New Roman" panose="02020603050405020304" pitchFamily="18" charset="0"/>
              </a:rPr>
              <a:t>yang </a:t>
            </a:r>
            <a:r>
              <a:rPr lang="en-US" sz="2400" dirty="0" err="1">
                <a:effectLst/>
                <a:latin typeface="Arial" panose="020B0604020202020204" pitchFamily="34" charset="0"/>
                <a:ea typeface="Times New Roman" panose="02020603050405020304" pitchFamily="18" charset="0"/>
                <a:cs typeface="Times New Roman" panose="02020603050405020304" pitchFamily="18" charset="0"/>
              </a:rPr>
              <a:t>akan</a:t>
            </a:r>
            <a:r>
              <a:rPr lang="en-US" sz="24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effectLst/>
                <a:latin typeface="Arial" panose="020B0604020202020204" pitchFamily="34" charset="0"/>
                <a:ea typeface="Times New Roman" panose="02020603050405020304" pitchFamily="18" charset="0"/>
                <a:cs typeface="Times New Roman" panose="02020603050405020304" pitchFamily="18" charset="0"/>
              </a:rPr>
              <a:t>ditetapkan</a:t>
            </a:r>
            <a:r>
              <a:rPr lang="en-US" sz="24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4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saluran</a:t>
            </a:r>
            <a:r>
              <a:rPr lang="en-US" sz="24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distribusi</a:t>
            </a:r>
            <a:r>
              <a:rPr lang="en-US" sz="24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400" b="1" u="sng" dirty="0" err="1">
                <a:effectLst/>
                <a:latin typeface="Arial" panose="020B0604020202020204" pitchFamily="34" charset="0"/>
                <a:ea typeface="Times New Roman" panose="02020603050405020304" pitchFamily="18" charset="0"/>
                <a:cs typeface="Times New Roman" panose="02020603050405020304" pitchFamily="18" charset="0"/>
              </a:rPr>
              <a:t>apa</a:t>
            </a:r>
            <a:r>
              <a:rPr lang="en-US" sz="2400" b="1" u="sng" dirty="0">
                <a:effectLst/>
                <a:latin typeface="Arial" panose="020B0604020202020204" pitchFamily="34" charset="0"/>
                <a:ea typeface="Times New Roman" panose="02020603050405020304" pitchFamily="18" charset="0"/>
                <a:cs typeface="Times New Roman" panose="02020603050405020304" pitchFamily="18" charset="0"/>
              </a:rPr>
              <a:t> yang paling </a:t>
            </a:r>
            <a:r>
              <a:rPr lang="en-US" sz="2400" b="1" u="sng" dirty="0" err="1">
                <a:effectLst/>
                <a:latin typeface="Arial" panose="020B0604020202020204" pitchFamily="34" charset="0"/>
                <a:ea typeface="Times New Roman" panose="02020603050405020304" pitchFamily="18" charset="0"/>
                <a:cs typeface="Times New Roman" panose="02020603050405020304" pitchFamily="18" charset="0"/>
              </a:rPr>
              <a:t>sesuai</a:t>
            </a:r>
            <a:r>
              <a:rPr lang="en-US" sz="24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400" b="1" u="sng" dirty="0" err="1">
                <a:effectLst/>
                <a:latin typeface="Arial" panose="020B0604020202020204" pitchFamily="34" charset="0"/>
                <a:ea typeface="Times New Roman" panose="02020603050405020304" pitchFamily="18" charset="0"/>
                <a:cs typeface="Times New Roman" panose="02020603050405020304" pitchFamily="18" charset="0"/>
              </a:rPr>
              <a:t>serta</a:t>
            </a:r>
            <a:r>
              <a:rPr lang="en-US" sz="24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4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strategi</a:t>
            </a:r>
            <a:r>
              <a:rPr lang="en-US" sz="24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promosi</a:t>
            </a:r>
            <a:r>
              <a:rPr lang="en-US" sz="24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effectLst/>
                <a:latin typeface="Arial" panose="020B0604020202020204" pitchFamily="34" charset="0"/>
                <a:ea typeface="Times New Roman" panose="02020603050405020304" pitchFamily="18" charset="0"/>
                <a:cs typeface="Times New Roman" panose="02020603050405020304" pitchFamily="18" charset="0"/>
              </a:rPr>
              <a:t>apakah</a:t>
            </a:r>
            <a:r>
              <a:rPr lang="en-US" sz="2400" dirty="0">
                <a:effectLst/>
                <a:latin typeface="Arial" panose="020B0604020202020204" pitchFamily="34" charset="0"/>
                <a:ea typeface="Times New Roman" panose="02020603050405020304" pitchFamily="18" charset="0"/>
                <a:cs typeface="Times New Roman" panose="02020603050405020304" pitchFamily="18" charset="0"/>
              </a:rPr>
              <a:t> yang paling </a:t>
            </a:r>
            <a:r>
              <a:rPr lang="en-US" sz="2400" dirty="0" err="1">
                <a:effectLst/>
                <a:latin typeface="Arial" panose="020B0604020202020204" pitchFamily="34" charset="0"/>
                <a:ea typeface="Times New Roman" panose="02020603050405020304" pitchFamily="18" charset="0"/>
                <a:cs typeface="Times New Roman" panose="02020603050405020304" pitchFamily="18" charset="0"/>
              </a:rPr>
              <a:t>efektif</a:t>
            </a:r>
            <a:r>
              <a:rPr lang="en-US" sz="24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24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effectLst/>
                <a:latin typeface="Arial" panose="020B0604020202020204" pitchFamily="34" charset="0"/>
                <a:ea typeface="Times New Roman" panose="02020603050405020304" pitchFamily="18" charset="0"/>
                <a:cs typeface="Times New Roman" panose="02020603050405020304" pitchFamily="18" charset="0"/>
              </a:rPr>
              <a:t>menginformasikan</a:t>
            </a:r>
            <a:r>
              <a:rPr lang="en-US" sz="24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24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menjangkau</a:t>
            </a:r>
            <a:r>
              <a:rPr lang="en-US" sz="24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pelanggan</a:t>
            </a:r>
            <a:r>
              <a:rPr lang="en-US" sz="24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effectLst/>
                <a:latin typeface="Arial" panose="020B0604020202020204" pitchFamily="34" charset="0"/>
                <a:ea typeface="Times New Roman" panose="02020603050405020304" pitchFamily="18" charset="0"/>
                <a:cs typeface="Times New Roman" panose="02020603050405020304" pitchFamily="18" charset="0"/>
              </a:rPr>
              <a:t>potensial</a:t>
            </a:r>
            <a:r>
              <a:rPr lang="en-US" sz="24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24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ID" dirty="0"/>
          </a:p>
        </p:txBody>
      </p:sp>
      <p:sp>
        <p:nvSpPr>
          <p:cNvPr id="4" name="Date Placeholder 3">
            <a:extLst>
              <a:ext uri="{FF2B5EF4-FFF2-40B4-BE49-F238E27FC236}">
                <a16:creationId xmlns:a16="http://schemas.microsoft.com/office/drawing/2014/main" id="{36837D46-36C8-46E8-BC83-50D811348E80}"/>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C5D6ADD6-EAFA-4916-9470-C58BD0F1F625}"/>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4A794E5C-7D55-434C-8DA2-2DE8C3C9E6BB}"/>
              </a:ext>
            </a:extLst>
          </p:cNvPr>
          <p:cNvSpPr>
            <a:spLocks noGrp="1"/>
          </p:cNvSpPr>
          <p:nvPr>
            <p:ph type="sldNum" sz="quarter" idx="12"/>
          </p:nvPr>
        </p:nvSpPr>
        <p:spPr/>
        <p:txBody>
          <a:bodyPr/>
          <a:lstStyle/>
          <a:p>
            <a:fld id="{74890947-6068-46AF-A634-D96B9F9313BE}" type="slidenum">
              <a:rPr lang="en-ID" smtClean="0"/>
              <a:t>101</a:t>
            </a:fld>
            <a:endParaRPr lang="en-ID"/>
          </a:p>
        </p:txBody>
      </p:sp>
    </p:spTree>
    <p:extLst>
      <p:ext uri="{BB962C8B-B14F-4D97-AF65-F5344CB8AC3E}">
        <p14:creationId xmlns:p14="http://schemas.microsoft.com/office/powerpoint/2010/main" val="77348177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0C340-C594-4BBA-B000-EA5BC857F34D}"/>
              </a:ext>
            </a:extLst>
          </p:cNvPr>
          <p:cNvSpPr>
            <a:spLocks noGrp="1"/>
          </p:cNvSpPr>
          <p:nvPr>
            <p:ph type="title"/>
          </p:nvPr>
        </p:nvSpPr>
        <p:spPr/>
        <p:txBody>
          <a:bodyPr/>
          <a:lstStyle/>
          <a:p>
            <a:r>
              <a:rPr lang="en-US" sz="36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tinjauan</a:t>
            </a:r>
            <a:r>
              <a:rPr lang="en-US" sz="36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dan </a:t>
            </a:r>
            <a:r>
              <a:rPr lang="en-US" sz="36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penilaian</a:t>
            </a:r>
            <a:r>
              <a:rPr lang="en-US" sz="36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2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komprehensif</a:t>
            </a:r>
            <a:r>
              <a:rPr lang="en-US" sz="32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6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dari</a:t>
            </a:r>
            <a:r>
              <a:rPr lang="en-US" sz="36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6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tren-tren</a:t>
            </a:r>
            <a:r>
              <a:rPr lang="en-US" sz="36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6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industri</a:t>
            </a:r>
            <a:r>
              <a:rPr lang="en-US" sz="36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6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serta</a:t>
            </a:r>
            <a:r>
              <a:rPr lang="en-US" sz="36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pasar</a:t>
            </a:r>
            <a:endParaRPr lang="en-ID" dirty="0"/>
          </a:p>
        </p:txBody>
      </p:sp>
      <p:sp>
        <p:nvSpPr>
          <p:cNvPr id="3" name="Content Placeholder 2">
            <a:extLst>
              <a:ext uri="{FF2B5EF4-FFF2-40B4-BE49-F238E27FC236}">
                <a16:creationId xmlns:a16="http://schemas.microsoft.com/office/drawing/2014/main" id="{4983BB8F-5235-422E-8324-D85E8AD5E935}"/>
              </a:ext>
            </a:extLst>
          </p:cNvPr>
          <p:cNvSpPr>
            <a:spLocks noGrp="1"/>
          </p:cNvSpPr>
          <p:nvPr>
            <p:ph idx="1"/>
          </p:nvPr>
        </p:nvSpPr>
        <p:spPr/>
        <p:txBody>
          <a:bodyPr>
            <a:normAutofit lnSpcReduction="10000"/>
          </a:bodyPr>
          <a:lstStyle/>
          <a:p>
            <a:pPr algn="just"/>
            <a:r>
              <a:rPr lang="en-US" sz="3200" dirty="0" err="1">
                <a:effectLst/>
                <a:latin typeface="Arial" panose="020B0604020202020204" pitchFamily="34" charset="0"/>
                <a:ea typeface="Times New Roman" panose="02020603050405020304" pitchFamily="18" charset="0"/>
                <a:cs typeface="Times New Roman" panose="02020603050405020304" pitchFamily="18" charset="0"/>
              </a:rPr>
              <a:t>Sebelum</a:t>
            </a:r>
            <a:r>
              <a:rPr lang="en-US" sz="3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200" dirty="0" err="1">
                <a:effectLst/>
                <a:latin typeface="Arial" panose="020B0604020202020204" pitchFamily="34" charset="0"/>
                <a:ea typeface="Times New Roman" panose="02020603050405020304" pitchFamily="18" charset="0"/>
                <a:cs typeface="Times New Roman" panose="02020603050405020304" pitchFamily="18" charset="0"/>
              </a:rPr>
              <a:t>memulai</a:t>
            </a:r>
            <a:r>
              <a:rPr lang="en-US" sz="3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200" dirty="0" err="1">
                <a:effectLst/>
                <a:latin typeface="Arial" panose="020B0604020202020204" pitchFamily="34" charset="0"/>
                <a:ea typeface="Times New Roman" panose="02020603050405020304" pitchFamily="18" charset="0"/>
                <a:cs typeface="Times New Roman" panose="02020603050405020304" pitchFamily="18" charset="0"/>
              </a:rPr>
              <a:t>bagian</a:t>
            </a:r>
            <a:r>
              <a:rPr lang="en-US" sz="3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200" dirty="0" err="1">
                <a:effectLst/>
                <a:latin typeface="Arial" panose="020B0604020202020204" pitchFamily="34" charset="0"/>
                <a:ea typeface="Times New Roman" panose="02020603050405020304" pitchFamily="18" charset="0"/>
                <a:cs typeface="Times New Roman" panose="02020603050405020304" pitchFamily="18" charset="0"/>
              </a:rPr>
              <a:t>rencana</a:t>
            </a:r>
            <a:r>
              <a:rPr lang="en-US" sz="3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200" dirty="0" err="1">
                <a:effectLst/>
                <a:latin typeface="Arial" panose="020B0604020202020204" pitchFamily="34" charset="0"/>
                <a:ea typeface="Times New Roman" panose="02020603050405020304" pitchFamily="18" charset="0"/>
                <a:cs typeface="Times New Roman" panose="02020603050405020304" pitchFamily="18" charset="0"/>
              </a:rPr>
              <a:t>pemasaran</a:t>
            </a:r>
            <a:r>
              <a:rPr lang="en-US" sz="3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200" dirty="0" err="1">
                <a:effectLst/>
                <a:latin typeface="Arial" panose="020B0604020202020204" pitchFamily="34" charset="0"/>
                <a:ea typeface="Times New Roman" panose="02020603050405020304" pitchFamily="18" charset="0"/>
                <a:cs typeface="Times New Roman" panose="02020603050405020304" pitchFamily="18" charset="0"/>
              </a:rPr>
              <a:t>dari</a:t>
            </a:r>
            <a:r>
              <a:rPr lang="en-US" sz="3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200" dirty="0" err="1">
                <a:effectLst/>
                <a:latin typeface="Arial" panose="020B0604020202020204" pitchFamily="34" charset="0"/>
                <a:ea typeface="Times New Roman" panose="02020603050405020304" pitchFamily="18" charset="0"/>
                <a:cs typeface="Times New Roman" panose="02020603050405020304" pitchFamily="18" charset="0"/>
              </a:rPr>
              <a:t>rencana</a:t>
            </a:r>
            <a:r>
              <a:rPr lang="en-US" sz="3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200" dirty="0" err="1">
                <a:effectLst/>
                <a:latin typeface="Arial" panose="020B0604020202020204" pitchFamily="34" charset="0"/>
                <a:ea typeface="Times New Roman" panose="02020603050405020304" pitchFamily="18" charset="0"/>
                <a:cs typeface="Times New Roman" panose="02020603050405020304" pitchFamily="18" charset="0"/>
              </a:rPr>
              <a:t>bisnis</a:t>
            </a:r>
            <a:r>
              <a:rPr lang="en-US" sz="3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200" dirty="0" err="1">
                <a:effectLst/>
                <a:latin typeface="Arial" panose="020B0604020202020204" pitchFamily="34" charset="0"/>
                <a:ea typeface="Times New Roman" panose="02020603050405020304" pitchFamily="18" charset="0"/>
                <a:cs typeface="Times New Roman" panose="02020603050405020304" pitchFamily="18" charset="0"/>
              </a:rPr>
              <a:t>pengusaha</a:t>
            </a:r>
            <a:r>
              <a:rPr lang="en-US" sz="3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200" dirty="0" err="1">
                <a:effectLst/>
                <a:latin typeface="Arial" panose="020B0604020202020204" pitchFamily="34" charset="0"/>
                <a:ea typeface="Times New Roman" panose="02020603050405020304" pitchFamily="18" charset="0"/>
                <a:cs typeface="Times New Roman" panose="02020603050405020304" pitchFamily="18" charset="0"/>
              </a:rPr>
              <a:t>harus</a:t>
            </a:r>
            <a:r>
              <a:rPr lang="en-US" sz="3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200" u="sng" dirty="0" err="1">
                <a:effectLst/>
                <a:latin typeface="Arial" panose="020B0604020202020204" pitchFamily="34" charset="0"/>
                <a:ea typeface="Times New Roman" panose="02020603050405020304" pitchFamily="18" charset="0"/>
                <a:cs typeface="Times New Roman" panose="02020603050405020304" pitchFamily="18" charset="0"/>
              </a:rPr>
              <a:t>menyediakan</a:t>
            </a:r>
            <a:r>
              <a:rPr lang="en-US" sz="3200"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200" u="sng" dirty="0" err="1">
                <a:effectLst/>
                <a:latin typeface="Arial" panose="020B0604020202020204" pitchFamily="34" charset="0"/>
                <a:ea typeface="Times New Roman" panose="02020603050405020304" pitchFamily="18" charset="0"/>
                <a:cs typeface="Times New Roman" panose="02020603050405020304" pitchFamily="18" charset="0"/>
              </a:rPr>
              <a:t>sebuah</a:t>
            </a:r>
            <a:r>
              <a:rPr lang="en-US" sz="3200"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2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tinjauan</a:t>
            </a:r>
            <a:r>
              <a:rPr lang="en-US" sz="32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dan </a:t>
            </a:r>
            <a:r>
              <a:rPr lang="en-US" sz="32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penilaian</a:t>
            </a:r>
            <a:r>
              <a:rPr lang="en-US" sz="32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2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komprehensif</a:t>
            </a:r>
            <a:r>
              <a:rPr lang="en-US" sz="32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2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dari</a:t>
            </a:r>
            <a:r>
              <a:rPr lang="en-US" sz="32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2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tren-tren</a:t>
            </a:r>
            <a:r>
              <a:rPr lang="en-US" sz="32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2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industri</a:t>
            </a:r>
            <a:r>
              <a:rPr lang="en-US" sz="32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2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serta</a:t>
            </a:r>
            <a:r>
              <a:rPr lang="en-US" sz="32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pasar</a:t>
            </a:r>
            <a:r>
              <a:rPr lang="en-US" sz="3200" u="sng" dirty="0">
                <a:effectLst/>
                <a:latin typeface="Arial" panose="020B0604020202020204" pitchFamily="34" charset="0"/>
                <a:ea typeface="Times New Roman" panose="02020603050405020304" pitchFamily="18" charset="0"/>
                <a:cs typeface="Times New Roman" panose="02020603050405020304" pitchFamily="18" charset="0"/>
              </a:rPr>
              <a:t> pada </a:t>
            </a:r>
            <a:r>
              <a:rPr lang="en-US" sz="3200" u="sng" dirty="0" err="1">
                <a:effectLst/>
                <a:latin typeface="Arial" panose="020B0604020202020204" pitchFamily="34" charset="0"/>
                <a:ea typeface="Times New Roman" panose="02020603050405020304" pitchFamily="18" charset="0"/>
                <a:cs typeface="Times New Roman" panose="02020603050405020304" pitchFamily="18" charset="0"/>
              </a:rPr>
              <a:t>tingkat</a:t>
            </a:r>
            <a:r>
              <a:rPr lang="en-US" sz="3200"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200" u="sng" dirty="0" err="1">
                <a:effectLst/>
                <a:latin typeface="Arial" panose="020B0604020202020204" pitchFamily="34" charset="0"/>
                <a:ea typeface="Times New Roman" panose="02020603050405020304" pitchFamily="18" charset="0"/>
                <a:cs typeface="Times New Roman" panose="02020603050405020304" pitchFamily="18" charset="0"/>
              </a:rPr>
              <a:t>nasional</a:t>
            </a:r>
            <a:r>
              <a:rPr lang="en-US" sz="3200" u="sng"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3200" u="sng" dirty="0" err="1">
                <a:effectLst/>
                <a:latin typeface="Arial" panose="020B0604020202020204" pitchFamily="34" charset="0"/>
                <a:ea typeface="Times New Roman" panose="02020603050405020304" pitchFamily="18" charset="0"/>
                <a:cs typeface="Times New Roman" panose="02020603050405020304" pitchFamily="18" charset="0"/>
              </a:rPr>
              <a:t>lokal</a:t>
            </a:r>
            <a:r>
              <a:rPr lang="en-US" sz="3200" dirty="0">
                <a:effectLst/>
                <a:latin typeface="Arial" panose="020B0604020202020204" pitchFamily="34" charset="0"/>
                <a:ea typeface="Times New Roman" panose="02020603050405020304" pitchFamily="18" charset="0"/>
                <a:cs typeface="Times New Roman" panose="02020603050405020304" pitchFamily="18" charset="0"/>
              </a:rPr>
              <a:t>.  </a:t>
            </a:r>
          </a:p>
          <a:p>
            <a:pPr algn="just"/>
            <a:r>
              <a:rPr lang="en-US" sz="3200" dirty="0" err="1">
                <a:effectLst/>
                <a:latin typeface="Arial" panose="020B0604020202020204" pitchFamily="34" charset="0"/>
                <a:ea typeface="Times New Roman" panose="02020603050405020304" pitchFamily="18" charset="0"/>
                <a:cs typeface="Times New Roman" panose="02020603050405020304" pitchFamily="18" charset="0"/>
              </a:rPr>
              <a:t>Selain</a:t>
            </a:r>
            <a:r>
              <a:rPr lang="en-US" sz="3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200" dirty="0" err="1">
                <a:effectLst/>
                <a:latin typeface="Arial" panose="020B0604020202020204" pitchFamily="34" charset="0"/>
                <a:ea typeface="Times New Roman" panose="02020603050405020304" pitchFamily="18" charset="0"/>
                <a:cs typeface="Times New Roman" panose="02020603050405020304" pitchFamily="18" charset="0"/>
              </a:rPr>
              <a:t>itu</a:t>
            </a:r>
            <a:r>
              <a:rPr lang="en-US" sz="3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200" dirty="0" err="1">
                <a:effectLst/>
                <a:latin typeface="Arial" panose="020B0604020202020204" pitchFamily="34" charset="0"/>
                <a:ea typeface="Times New Roman" panose="02020603050405020304" pitchFamily="18" charset="0"/>
                <a:cs typeface="Times New Roman" panose="02020603050405020304" pitchFamily="18" charset="0"/>
              </a:rPr>
              <a:t>sebuah</a:t>
            </a:r>
            <a:r>
              <a:rPr lang="en-US" sz="3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200" dirty="0" err="1">
                <a:effectLst/>
                <a:latin typeface="Arial" panose="020B0604020202020204" pitchFamily="34" charset="0"/>
                <a:ea typeface="Times New Roman" panose="02020603050405020304" pitchFamily="18" charset="0"/>
                <a:cs typeface="Times New Roman" panose="02020603050405020304" pitchFamily="18" charset="0"/>
              </a:rPr>
              <a:t>penilaian</a:t>
            </a:r>
            <a:r>
              <a:rPr lang="en-US" sz="3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200" dirty="0" err="1">
                <a:effectLst/>
                <a:latin typeface="Arial" panose="020B0604020202020204" pitchFamily="34" charset="0"/>
                <a:ea typeface="Times New Roman" panose="02020603050405020304" pitchFamily="18" charset="0"/>
                <a:cs typeface="Times New Roman" panose="02020603050405020304" pitchFamily="18" charset="0"/>
              </a:rPr>
              <a:t>komprehensif</a:t>
            </a:r>
            <a:r>
              <a:rPr lang="en-US" sz="3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200" dirty="0" err="1">
                <a:effectLst/>
                <a:latin typeface="Arial" panose="020B0604020202020204" pitchFamily="34" charset="0"/>
                <a:ea typeface="Times New Roman" panose="02020603050405020304" pitchFamily="18" charset="0"/>
                <a:cs typeface="Times New Roman" panose="02020603050405020304" pitchFamily="18" charset="0"/>
              </a:rPr>
              <a:t>atas</a:t>
            </a:r>
            <a:r>
              <a:rPr lang="en-US" sz="3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200" dirty="0" err="1">
                <a:effectLst/>
                <a:latin typeface="Arial" panose="020B0604020202020204" pitchFamily="34" charset="0"/>
                <a:ea typeface="Times New Roman" panose="02020603050405020304" pitchFamily="18" charset="0"/>
                <a:cs typeface="Times New Roman" panose="02020603050405020304" pitchFamily="18" charset="0"/>
              </a:rPr>
              <a:t>strategi-strategi</a:t>
            </a:r>
            <a:r>
              <a:rPr lang="en-US" sz="3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200" dirty="0" err="1">
                <a:solidFill>
                  <a:srgbClr val="FF0000"/>
                </a:solidFill>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kompetitor</a:t>
            </a:r>
            <a:r>
              <a:rPr lang="en-US" sz="3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200" dirty="0" err="1">
                <a:effectLst/>
                <a:latin typeface="Arial" panose="020B0604020202020204" pitchFamily="34" charset="0"/>
                <a:ea typeface="Times New Roman" panose="02020603050405020304" pitchFamily="18" charset="0"/>
                <a:cs typeface="Times New Roman" panose="02020603050405020304" pitchFamily="18" charset="0"/>
              </a:rPr>
              <a:t>serta</a:t>
            </a:r>
            <a:r>
              <a:rPr lang="en-US" sz="3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200" dirty="0" err="1">
                <a:effectLst/>
                <a:latin typeface="Arial" panose="020B0604020202020204" pitchFamily="34" charset="0"/>
                <a:ea typeface="Times New Roman" panose="02020603050405020304" pitchFamily="18" charset="0"/>
                <a:cs typeface="Times New Roman" panose="02020603050405020304" pitchFamily="18" charset="0"/>
              </a:rPr>
              <a:t>kekuatan</a:t>
            </a:r>
            <a:r>
              <a:rPr lang="en-US" sz="32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3200" dirty="0" err="1">
                <a:effectLst/>
                <a:latin typeface="Arial" panose="020B0604020202020204" pitchFamily="34" charset="0"/>
                <a:ea typeface="Times New Roman" panose="02020603050405020304" pitchFamily="18" charset="0"/>
                <a:cs typeface="Times New Roman" panose="02020603050405020304" pitchFamily="18" charset="0"/>
              </a:rPr>
              <a:t>kelemahan</a:t>
            </a:r>
            <a:r>
              <a:rPr lang="en-US" sz="3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200" dirty="0" err="1">
                <a:effectLst/>
                <a:latin typeface="Arial" panose="020B0604020202020204" pitchFamily="34" charset="0"/>
                <a:ea typeface="Times New Roman" panose="02020603050405020304" pitchFamily="18" charset="0"/>
                <a:cs typeface="Times New Roman" panose="02020603050405020304" pitchFamily="18" charset="0"/>
              </a:rPr>
              <a:t>mereka</a:t>
            </a:r>
            <a:r>
              <a:rPr lang="en-US" sz="3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200" dirty="0" err="1">
                <a:effectLst/>
                <a:latin typeface="Arial" panose="020B0604020202020204" pitchFamily="34" charset="0"/>
                <a:ea typeface="Times New Roman" panose="02020603050405020304" pitchFamily="18" charset="0"/>
                <a:cs typeface="Times New Roman" panose="02020603050405020304" pitchFamily="18" charset="0"/>
              </a:rPr>
              <a:t>harus</a:t>
            </a:r>
            <a:r>
              <a:rPr lang="en-US" sz="3200" dirty="0">
                <a:effectLst/>
                <a:latin typeface="Arial" panose="020B0604020202020204" pitchFamily="34" charset="0"/>
                <a:ea typeface="Times New Roman" panose="02020603050405020304" pitchFamily="18" charset="0"/>
                <a:cs typeface="Times New Roman" panose="02020603050405020304" pitchFamily="18" charset="0"/>
              </a:rPr>
              <a:t> di- </a:t>
            </a:r>
            <a:r>
              <a:rPr lang="en-US" sz="3200" dirty="0" err="1">
                <a:effectLst/>
                <a:latin typeface="Arial" panose="020B0604020202020204" pitchFamily="34" charset="0"/>
                <a:ea typeface="Times New Roman" panose="02020603050405020304" pitchFamily="18" charset="0"/>
                <a:cs typeface="Times New Roman" panose="02020603050405020304" pitchFamily="18" charset="0"/>
              </a:rPr>
              <a:t>dokumentasikan</a:t>
            </a:r>
            <a:r>
              <a:rPr lang="en-US" sz="3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3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ID" dirty="0"/>
          </a:p>
        </p:txBody>
      </p:sp>
      <p:sp>
        <p:nvSpPr>
          <p:cNvPr id="4" name="Date Placeholder 3">
            <a:extLst>
              <a:ext uri="{FF2B5EF4-FFF2-40B4-BE49-F238E27FC236}">
                <a16:creationId xmlns:a16="http://schemas.microsoft.com/office/drawing/2014/main" id="{39CBFEFD-63FA-46DC-9E66-DC539BB18908}"/>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D6FCEC32-EB22-442D-8B8F-9CE3B0617200}"/>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321A8719-0E1B-4C32-9720-FC57BB28E5EE}"/>
              </a:ext>
            </a:extLst>
          </p:cNvPr>
          <p:cNvSpPr>
            <a:spLocks noGrp="1"/>
          </p:cNvSpPr>
          <p:nvPr>
            <p:ph type="sldNum" sz="quarter" idx="12"/>
          </p:nvPr>
        </p:nvSpPr>
        <p:spPr/>
        <p:txBody>
          <a:bodyPr/>
          <a:lstStyle/>
          <a:p>
            <a:fld id="{74890947-6068-46AF-A634-D96B9F9313BE}" type="slidenum">
              <a:rPr lang="en-ID" smtClean="0"/>
              <a:t>102</a:t>
            </a:fld>
            <a:endParaRPr lang="en-ID"/>
          </a:p>
        </p:txBody>
      </p:sp>
    </p:spTree>
    <p:extLst>
      <p:ext uri="{BB962C8B-B14F-4D97-AF65-F5344CB8AC3E}">
        <p14:creationId xmlns:p14="http://schemas.microsoft.com/office/powerpoint/2010/main" val="237191811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5DE7F-E4E6-4D2B-80FA-543FE5910D2D}"/>
              </a:ext>
            </a:extLst>
          </p:cNvPr>
          <p:cNvSpPr>
            <a:spLocks noGrp="1"/>
          </p:cNvSpPr>
          <p:nvPr>
            <p:ph type="title"/>
          </p:nvPr>
        </p:nvSpPr>
        <p:spPr/>
        <p:txBody>
          <a:bodyPr/>
          <a:lstStyle/>
          <a:p>
            <a:r>
              <a:rPr lang="en-US" sz="36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merumuskan</a:t>
            </a:r>
            <a:r>
              <a:rPr lang="en-US" sz="36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6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bagian</a:t>
            </a:r>
            <a:r>
              <a:rPr lang="en-US" sz="36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6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rencana</a:t>
            </a:r>
            <a:r>
              <a:rPr lang="en-US" sz="36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6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pemasaran</a:t>
            </a:r>
            <a:r>
              <a:rPr lang="en-US" sz="36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6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dari</a:t>
            </a:r>
            <a:r>
              <a:rPr lang="en-US" sz="36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6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rencana</a:t>
            </a:r>
            <a:r>
              <a:rPr lang="en-US" sz="36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6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bisnis</a:t>
            </a:r>
            <a:r>
              <a:rPr lang="en-US" sz="36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ID" dirty="0"/>
          </a:p>
        </p:txBody>
      </p:sp>
      <p:sp>
        <p:nvSpPr>
          <p:cNvPr id="3" name="Content Placeholder 2">
            <a:extLst>
              <a:ext uri="{FF2B5EF4-FFF2-40B4-BE49-F238E27FC236}">
                <a16:creationId xmlns:a16="http://schemas.microsoft.com/office/drawing/2014/main" id="{119191B0-BE37-4741-968F-7F691376C480}"/>
              </a:ext>
            </a:extLst>
          </p:cNvPr>
          <p:cNvSpPr>
            <a:spLocks noGrp="1"/>
          </p:cNvSpPr>
          <p:nvPr>
            <p:ph idx="1"/>
          </p:nvPr>
        </p:nvSpPr>
        <p:spPr/>
        <p:txBody>
          <a:bodyPr>
            <a:normAutofit lnSpcReduction="10000"/>
          </a:bodyPr>
          <a:lstStyle/>
          <a:p>
            <a:pPr marL="342900" lvl="0" indent="-342900" algn="just">
              <a:lnSpc>
                <a:spcPct val="150000"/>
              </a:lnSpc>
              <a:spcAft>
                <a:spcPts val="1000"/>
              </a:spcAft>
              <a:buFont typeface="Wingdings 2" panose="05020102010507070707" pitchFamily="18" charset="2"/>
              <a:buChar char=""/>
              <a:tabLst>
                <a:tab pos="45720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Dari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analisis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ini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pengusaha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dapat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mulai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merumuskan</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bagian</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rencana</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pemasaran</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dari</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rencana</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bisnis</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Rencana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pemasaran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mengacu</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pada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tiga</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pertanyaan</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Di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manakah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kita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berada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selama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ini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  </a:t>
            </a:r>
            <a:r>
              <a:rPr lang="en-US" sz="1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Ke</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manakah</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kita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pergi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 </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dan </a:t>
            </a:r>
            <a:r>
              <a:rPr lang="en-US" sz="1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Bagaimanakah</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cara</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kita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menuju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sana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1000"/>
              </a:spcAft>
              <a:buFont typeface="Wingdings 2" panose="05020102010507070707" pitchFamily="18" charset="2"/>
              <a:buChar char=""/>
              <a:tabLst>
                <a:tab pos="45720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Agar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dapat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merespons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pertanyaan-pertanyaan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ini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secara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efektif</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biasanya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perlu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bagi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pengusaha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melakukan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sejumlah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riset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pemasaran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Riset</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ini</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dapat</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melibatkan</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sumber-sumber</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sekunder</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atau</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sebuah</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proses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pengumpulan</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data primer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Informasi</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dari</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riset</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ini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sangat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penting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dalam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menentukan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faktor-faktor</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bauran</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pemasaran</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atau</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strategi</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pemasaran</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diterapkan</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dalam</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rencana</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pemasaran</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ID" dirty="0"/>
          </a:p>
        </p:txBody>
      </p:sp>
      <p:sp>
        <p:nvSpPr>
          <p:cNvPr id="4" name="Date Placeholder 3">
            <a:extLst>
              <a:ext uri="{FF2B5EF4-FFF2-40B4-BE49-F238E27FC236}">
                <a16:creationId xmlns:a16="http://schemas.microsoft.com/office/drawing/2014/main" id="{003E32FD-25C3-42CD-ADBA-6822223C507B}"/>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414BB10E-00E7-4934-9944-1E9AD4D02C50}"/>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16675147-CB2A-44CF-842D-C937A8B16089}"/>
              </a:ext>
            </a:extLst>
          </p:cNvPr>
          <p:cNvSpPr>
            <a:spLocks noGrp="1"/>
          </p:cNvSpPr>
          <p:nvPr>
            <p:ph type="sldNum" sz="quarter" idx="12"/>
          </p:nvPr>
        </p:nvSpPr>
        <p:spPr/>
        <p:txBody>
          <a:bodyPr/>
          <a:lstStyle/>
          <a:p>
            <a:fld id="{74890947-6068-46AF-A634-D96B9F9313BE}" type="slidenum">
              <a:rPr lang="en-ID" smtClean="0"/>
              <a:t>103</a:t>
            </a:fld>
            <a:endParaRPr lang="en-ID"/>
          </a:p>
        </p:txBody>
      </p:sp>
    </p:spTree>
    <p:extLst>
      <p:ext uri="{BB962C8B-B14F-4D97-AF65-F5344CB8AC3E}">
        <p14:creationId xmlns:p14="http://schemas.microsoft.com/office/powerpoint/2010/main" val="181079202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E2B27-8DA3-43C3-A2D6-4EA49A46D062}"/>
              </a:ext>
            </a:extLst>
          </p:cNvPr>
          <p:cNvSpPr>
            <a:spLocks noGrp="1"/>
          </p:cNvSpPr>
          <p:nvPr>
            <p:ph type="title"/>
          </p:nvPr>
        </p:nvSpPr>
        <p:spPr/>
        <p:txBody>
          <a:bodyPr/>
          <a:lstStyle/>
          <a:p>
            <a:r>
              <a:rPr lang="en-US" sz="3600" dirty="0" err="1">
                <a:effectLst/>
                <a:latin typeface="Arial" panose="020B0604020202020204" pitchFamily="34" charset="0"/>
                <a:ea typeface="Times New Roman" panose="02020603050405020304" pitchFamily="18" charset="0"/>
                <a:cs typeface="Times New Roman" panose="02020603050405020304" pitchFamily="18" charset="0"/>
              </a:rPr>
              <a:t>langkah</a:t>
            </a:r>
            <a:r>
              <a:rPr lang="en-US" sz="36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600" dirty="0" err="1">
                <a:effectLst/>
                <a:latin typeface="Arial" panose="020B0604020202020204" pitchFamily="34" charset="0"/>
                <a:ea typeface="Times New Roman" panose="02020603050405020304" pitchFamily="18" charset="0"/>
                <a:cs typeface="Times New Roman" panose="02020603050405020304" pitchFamily="18" charset="0"/>
              </a:rPr>
              <a:t>utama</a:t>
            </a:r>
            <a:endParaRPr lang="en-ID" dirty="0"/>
          </a:p>
        </p:txBody>
      </p:sp>
      <p:sp>
        <p:nvSpPr>
          <p:cNvPr id="3" name="Content Placeholder 2">
            <a:extLst>
              <a:ext uri="{FF2B5EF4-FFF2-40B4-BE49-F238E27FC236}">
                <a16:creationId xmlns:a16="http://schemas.microsoft.com/office/drawing/2014/main" id="{BFC2937D-05B6-4866-8C43-4E403DA940E5}"/>
              </a:ext>
            </a:extLst>
          </p:cNvPr>
          <p:cNvSpPr>
            <a:spLocks noGrp="1"/>
          </p:cNvSpPr>
          <p:nvPr>
            <p:ph idx="1"/>
          </p:nvPr>
        </p:nvSpPr>
        <p:spPr/>
        <p:txBody>
          <a:bodyPr>
            <a:normAutofit/>
          </a:bodyPr>
          <a:lstStyle/>
          <a:p>
            <a:pPr algn="just"/>
            <a:r>
              <a:rPr lang="en-US" sz="24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Rencana</a:t>
            </a:r>
            <a:r>
              <a:rPr lang="en-US" sz="24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pemasaran</a:t>
            </a:r>
            <a:r>
              <a:rPr lang="en-US" sz="24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effectLst/>
                <a:latin typeface="Arial" panose="020B0604020202020204" pitchFamily="34" charset="0"/>
                <a:ea typeface="Times New Roman" panose="02020603050405020304" pitchFamily="18" charset="0"/>
                <a:cs typeface="Times New Roman" panose="02020603050405020304" pitchFamily="18" charset="0"/>
              </a:rPr>
              <a:t>membutuhkan</a:t>
            </a:r>
            <a:r>
              <a:rPr lang="en-US" sz="24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effectLst/>
                <a:latin typeface="Arial" panose="020B0604020202020204" pitchFamily="34" charset="0"/>
                <a:ea typeface="Times New Roman" panose="02020603050405020304" pitchFamily="18" charset="0"/>
                <a:cs typeface="Times New Roman" panose="02020603050405020304" pitchFamily="18" charset="0"/>
              </a:rPr>
              <a:t>sejumlah</a:t>
            </a:r>
            <a:r>
              <a:rPr lang="en-US" sz="24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effectLst/>
                <a:latin typeface="Arial" panose="020B0604020202020204" pitchFamily="34" charset="0"/>
                <a:ea typeface="Times New Roman" panose="02020603050405020304" pitchFamily="18" charset="0"/>
                <a:cs typeface="Times New Roman" panose="02020603050405020304" pitchFamily="18" charset="0"/>
              </a:rPr>
              <a:t>langkah</a:t>
            </a:r>
            <a:r>
              <a:rPr lang="en-US" sz="24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effectLst/>
                <a:latin typeface="Arial" panose="020B0604020202020204" pitchFamily="34" charset="0"/>
                <a:ea typeface="Times New Roman" panose="02020603050405020304" pitchFamily="18" charset="0"/>
                <a:cs typeface="Times New Roman" panose="02020603050405020304" pitchFamily="18" charset="0"/>
              </a:rPr>
              <a:t>utama</a:t>
            </a:r>
            <a:r>
              <a:rPr lang="en-US" sz="24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effectLst/>
                <a:latin typeface="Arial" panose="020B0604020202020204" pitchFamily="34" charset="0"/>
                <a:ea typeface="Times New Roman" panose="02020603050405020304" pitchFamily="18" charset="0"/>
                <a:cs typeface="Times New Roman" panose="02020603050405020304" pitchFamily="18" charset="0"/>
              </a:rPr>
              <a:t>Pertama</a:t>
            </a:r>
            <a:r>
              <a:rPr lang="en-US" sz="24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effectLst/>
                <a:latin typeface="Arial" panose="020B0604020202020204" pitchFamily="34" charset="0"/>
                <a:ea typeface="Times New Roman" panose="02020603050405020304" pitchFamily="18" charset="0"/>
                <a:cs typeface="Times New Roman" panose="02020603050405020304" pitchFamily="18" charset="0"/>
              </a:rPr>
              <a:t>penting</a:t>
            </a:r>
            <a:r>
              <a:rPr lang="en-US" sz="24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effectLst/>
                <a:latin typeface="Arial" panose="020B0604020202020204" pitchFamily="34" charset="0"/>
                <a:ea typeface="Times New Roman" panose="02020603050405020304" pitchFamily="18" charset="0"/>
                <a:cs typeface="Times New Roman" panose="02020603050405020304" pitchFamily="18" charset="0"/>
              </a:rPr>
              <a:t>melakukan</a:t>
            </a:r>
            <a:r>
              <a:rPr lang="en-US" sz="24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effectLst/>
                <a:latin typeface="Arial" panose="020B0604020202020204" pitchFamily="34" charset="0"/>
                <a:ea typeface="Times New Roman" panose="02020603050405020304" pitchFamily="18" charset="0"/>
                <a:cs typeface="Times New Roman" panose="02020603050405020304" pitchFamily="18" charset="0"/>
              </a:rPr>
              <a:t>sebuah</a:t>
            </a:r>
            <a:r>
              <a:rPr lang="en-US" sz="24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4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analisis</a:t>
            </a:r>
            <a:r>
              <a:rPr lang="en-US" sz="24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24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situasi</a:t>
            </a:r>
            <a:r>
              <a:rPr lang="en-US" sz="24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24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effectLst/>
                <a:latin typeface="Arial" panose="020B0604020202020204" pitchFamily="34" charset="0"/>
                <a:ea typeface="Times New Roman" panose="02020603050405020304" pitchFamily="18" charset="0"/>
                <a:cs typeface="Times New Roman" panose="02020603050405020304" pitchFamily="18" charset="0"/>
              </a:rPr>
              <a:t>menilai</a:t>
            </a:r>
            <a:r>
              <a:rPr lang="en-US" sz="24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effectLst/>
                <a:latin typeface="Arial" panose="020B0604020202020204" pitchFamily="34" charset="0"/>
                <a:ea typeface="Times New Roman" panose="02020603050405020304" pitchFamily="18" charset="0"/>
                <a:cs typeface="Times New Roman" panose="02020603050405020304" pitchFamily="18" charset="0"/>
              </a:rPr>
              <a:t>pertanyaan</a:t>
            </a:r>
            <a:r>
              <a:rPr lang="en-US" sz="24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Di </a:t>
            </a:r>
            <a:r>
              <a:rPr lang="en-US" sz="24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manakah</a:t>
            </a:r>
            <a:r>
              <a:rPr lang="en-US" sz="24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effectLst/>
                <a:latin typeface="Arial" panose="020B0604020202020204" pitchFamily="34" charset="0"/>
                <a:ea typeface="Times New Roman" panose="02020603050405020304" pitchFamily="18" charset="0"/>
                <a:cs typeface="Times New Roman" panose="02020603050405020304" pitchFamily="18" charset="0"/>
              </a:rPr>
              <a:t>kita</a:t>
            </a:r>
            <a:r>
              <a:rPr lang="en-US" sz="24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effectLst/>
                <a:latin typeface="Arial" panose="020B0604020202020204" pitchFamily="34" charset="0"/>
                <a:ea typeface="Times New Roman" panose="02020603050405020304" pitchFamily="18" charset="0"/>
                <a:cs typeface="Times New Roman" panose="02020603050405020304" pitchFamily="18" charset="0"/>
              </a:rPr>
              <a:t>berada</a:t>
            </a:r>
            <a:r>
              <a:rPr lang="en-US" sz="24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effectLst/>
                <a:latin typeface="Arial" panose="020B0604020202020204" pitchFamily="34" charset="0"/>
                <a:ea typeface="Times New Roman" panose="02020603050405020304" pitchFamily="18" charset="0"/>
                <a:cs typeface="Times New Roman" panose="02020603050405020304" pitchFamily="18" charset="0"/>
              </a:rPr>
              <a:t>selama</a:t>
            </a:r>
            <a:r>
              <a:rPr lang="en-US" sz="24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effectLst/>
                <a:latin typeface="Arial" panose="020B0604020202020204" pitchFamily="34" charset="0"/>
                <a:ea typeface="Times New Roman" panose="02020603050405020304" pitchFamily="18" charset="0"/>
                <a:cs typeface="Times New Roman" panose="02020603050405020304" pitchFamily="18" charset="0"/>
              </a:rPr>
              <a:t>ini</a:t>
            </a:r>
            <a:r>
              <a:rPr lang="en-US" sz="24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Segmen-segmen</a:t>
            </a:r>
            <a:r>
              <a:rPr lang="en-US" sz="24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pasar</a:t>
            </a:r>
            <a:r>
              <a:rPr lang="en-US" sz="24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effectLst/>
                <a:latin typeface="Arial" panose="020B0604020202020204" pitchFamily="34" charset="0"/>
                <a:ea typeface="Times New Roman" panose="02020603050405020304" pitchFamily="18" charset="0"/>
                <a:cs typeface="Times New Roman" panose="02020603050405020304" pitchFamily="18" charset="0"/>
              </a:rPr>
              <a:t>harus</a:t>
            </a:r>
            <a:r>
              <a:rPr lang="en-US" sz="24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effectLst/>
                <a:latin typeface="Arial" panose="020B0604020202020204" pitchFamily="34" charset="0"/>
                <a:ea typeface="Times New Roman" panose="02020603050405020304" pitchFamily="18" charset="0"/>
                <a:cs typeface="Times New Roman" panose="02020603050405020304" pitchFamily="18" charset="0"/>
              </a:rPr>
              <a:t>didefinisikan</a:t>
            </a:r>
            <a:r>
              <a:rPr lang="en-US" sz="24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24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peluang-peluang</a:t>
            </a:r>
            <a:r>
              <a:rPr lang="en-US" sz="24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harus</a:t>
            </a:r>
            <a:r>
              <a:rPr lang="en-US" sz="24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dikenali</a:t>
            </a:r>
            <a:r>
              <a:rPr lang="en-US" sz="24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a:t>
            </a:r>
            <a:r>
              <a:rPr lang="en-US" sz="24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effectLst/>
                <a:latin typeface="Arial" panose="020B0604020202020204" pitchFamily="34" charset="0"/>
                <a:ea typeface="Times New Roman" panose="02020603050405020304" pitchFamily="18" charset="0"/>
                <a:cs typeface="Times New Roman" panose="02020603050405020304" pitchFamily="18" charset="0"/>
              </a:rPr>
              <a:t>Ini</a:t>
            </a:r>
            <a:r>
              <a:rPr lang="en-US" sz="24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effectLst/>
                <a:latin typeface="Arial" panose="020B0604020202020204" pitchFamily="34" charset="0"/>
                <a:ea typeface="Times New Roman" panose="02020603050405020304" pitchFamily="18" charset="0"/>
                <a:cs typeface="Times New Roman" panose="02020603050405020304" pitchFamily="18" charset="0"/>
              </a:rPr>
              <a:t>akan</a:t>
            </a:r>
            <a:r>
              <a:rPr lang="en-US" sz="24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effectLst/>
                <a:latin typeface="Arial" panose="020B0604020202020204" pitchFamily="34" charset="0"/>
                <a:ea typeface="Times New Roman" panose="02020603050405020304" pitchFamily="18" charset="0"/>
                <a:cs typeface="Times New Roman" panose="02020603050405020304" pitchFamily="18" charset="0"/>
              </a:rPr>
              <a:t>membantu</a:t>
            </a:r>
            <a:r>
              <a:rPr lang="en-US" sz="24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effectLst/>
                <a:latin typeface="Arial" panose="020B0604020202020204" pitchFamily="34" charset="0"/>
                <a:ea typeface="Times New Roman" panose="02020603050405020304" pitchFamily="18" charset="0"/>
                <a:cs typeface="Times New Roman" panose="02020603050405020304" pitchFamily="18" charset="0"/>
              </a:rPr>
              <a:t>pengusaha</a:t>
            </a:r>
            <a:r>
              <a:rPr lang="en-US" sz="24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effectLst/>
                <a:latin typeface="Arial" panose="020B0604020202020204" pitchFamily="34" charset="0"/>
                <a:ea typeface="Times New Roman" panose="02020603050405020304" pitchFamily="18" charset="0"/>
                <a:cs typeface="Times New Roman" panose="02020603050405020304" pitchFamily="18" charset="0"/>
              </a:rPr>
              <a:t>dalam</a:t>
            </a:r>
            <a:r>
              <a:rPr lang="en-US" sz="24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effectLst/>
                <a:latin typeface="Arial" panose="020B0604020202020204" pitchFamily="34" charset="0"/>
                <a:ea typeface="Times New Roman" panose="02020603050405020304" pitchFamily="18" charset="0"/>
                <a:cs typeface="Times New Roman" panose="02020603050405020304" pitchFamily="18" charset="0"/>
              </a:rPr>
              <a:t>menentukan</a:t>
            </a:r>
            <a:r>
              <a:rPr lang="en-US" sz="24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effectLst/>
                <a:latin typeface="Arial" panose="020B0604020202020204" pitchFamily="34" charset="0"/>
                <a:ea typeface="Times New Roman" panose="02020603050405020304" pitchFamily="18" charset="0"/>
                <a:cs typeface="Times New Roman" panose="02020603050405020304" pitchFamily="18" charset="0"/>
              </a:rPr>
              <a:t>sebuah</a:t>
            </a:r>
            <a:r>
              <a:rPr lang="en-US" sz="24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profil</a:t>
            </a:r>
            <a:r>
              <a:rPr lang="en-US" sz="24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pelanggan</a:t>
            </a:r>
            <a:r>
              <a:rPr lang="en-US" sz="24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effectLst/>
                <a:latin typeface="Arial" panose="020B0604020202020204" pitchFamily="34" charset="0"/>
                <a:ea typeface="Times New Roman" panose="02020603050405020304" pitchFamily="18" charset="0"/>
                <a:cs typeface="Times New Roman" panose="02020603050405020304" pitchFamily="18" charset="0"/>
              </a:rPr>
              <a:t>Berbagai</a:t>
            </a:r>
            <a:r>
              <a:rPr lang="en-US" sz="24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tujuan</a:t>
            </a:r>
            <a:r>
              <a:rPr lang="en-US" sz="24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dan </a:t>
            </a:r>
            <a:r>
              <a:rPr lang="en-US" sz="24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sasaran</a:t>
            </a:r>
            <a:r>
              <a:rPr lang="en-US" sz="24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effectLst/>
                <a:latin typeface="Arial" panose="020B0604020202020204" pitchFamily="34" charset="0"/>
                <a:ea typeface="Times New Roman" panose="02020603050405020304" pitchFamily="18" charset="0"/>
                <a:cs typeface="Times New Roman" panose="02020603050405020304" pitchFamily="18" charset="0"/>
              </a:rPr>
              <a:t>harus</a:t>
            </a:r>
            <a:r>
              <a:rPr lang="en-US" sz="24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effectLst/>
                <a:latin typeface="Arial" panose="020B0604020202020204" pitchFamily="34" charset="0"/>
                <a:ea typeface="Times New Roman" panose="02020603050405020304" pitchFamily="18" charset="0"/>
                <a:cs typeface="Times New Roman" panose="02020603050405020304" pitchFamily="18" charset="0"/>
              </a:rPr>
              <a:t>ditetapkan</a:t>
            </a:r>
            <a:r>
              <a:rPr lang="en-US" sz="24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effectLst/>
                <a:latin typeface="Arial" panose="020B0604020202020204" pitchFamily="34" charset="0"/>
                <a:ea typeface="Times New Roman" panose="02020603050405020304" pitchFamily="18" charset="0"/>
                <a:cs typeface="Times New Roman" panose="02020603050405020304" pitchFamily="18" charset="0"/>
              </a:rPr>
              <a:t>Tujuan-tujuan</a:t>
            </a:r>
            <a:r>
              <a:rPr lang="en-US" sz="24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2400" dirty="0" err="1">
                <a:effectLst/>
                <a:latin typeface="Arial" panose="020B0604020202020204" pitchFamily="34" charset="0"/>
                <a:ea typeface="Times New Roman" panose="02020603050405020304" pitchFamily="18" charset="0"/>
                <a:cs typeface="Times New Roman" panose="02020603050405020304" pitchFamily="18" charset="0"/>
              </a:rPr>
              <a:t>sasaran</a:t>
            </a:r>
            <a:r>
              <a:rPr lang="en-US" sz="24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effectLst/>
                <a:latin typeface="Arial" panose="020B0604020202020204" pitchFamily="34" charset="0"/>
                <a:ea typeface="Times New Roman" panose="02020603050405020304" pitchFamily="18" charset="0"/>
                <a:cs typeface="Times New Roman" panose="02020603050405020304" pitchFamily="18" charset="0"/>
              </a:rPr>
              <a:t>ini</a:t>
            </a:r>
            <a:r>
              <a:rPr lang="en-US" sz="24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effectLst/>
                <a:latin typeface="Arial" panose="020B0604020202020204" pitchFamily="34" charset="0"/>
                <a:ea typeface="Times New Roman" panose="02020603050405020304" pitchFamily="18" charset="0"/>
                <a:cs typeface="Times New Roman" panose="02020603050405020304" pitchFamily="18" charset="0"/>
              </a:rPr>
              <a:t>haruslah</a:t>
            </a:r>
            <a:r>
              <a:rPr lang="en-US" sz="24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realistis</a:t>
            </a:r>
            <a:r>
              <a:rPr lang="en-US" sz="24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dan </a:t>
            </a:r>
            <a:r>
              <a:rPr lang="en-US" sz="24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mendetail</a:t>
            </a:r>
            <a:r>
              <a:rPr lang="en-US" sz="24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a:effectLst/>
                <a:latin typeface="Arial" panose="020B0604020202020204" pitchFamily="34" charset="0"/>
                <a:ea typeface="Times New Roman" panose="02020603050405020304" pitchFamily="18" charset="0"/>
                <a:cs typeface="Times New Roman" panose="02020603050405020304" pitchFamily="18" charset="0"/>
              </a:rPr>
              <a:t>(</a:t>
            </a:r>
            <a:r>
              <a:rPr lang="en-US" sz="2400" dirty="0" err="1">
                <a:effectLst/>
                <a:latin typeface="Arial" panose="020B0604020202020204" pitchFamily="34" charset="0"/>
                <a:ea typeface="Times New Roman" panose="02020603050405020304" pitchFamily="18" charset="0"/>
                <a:cs typeface="Times New Roman" panose="02020603050405020304" pitchFamily="18" charset="0"/>
              </a:rPr>
              <a:t>dapat</a:t>
            </a:r>
            <a:r>
              <a:rPr lang="en-US" sz="24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effectLst/>
                <a:latin typeface="Arial" panose="020B0604020202020204" pitchFamily="34" charset="0"/>
                <a:ea typeface="Times New Roman" panose="02020603050405020304" pitchFamily="18" charset="0"/>
                <a:cs typeface="Times New Roman" panose="02020603050405020304" pitchFamily="18" charset="0"/>
              </a:rPr>
              <a:t>diukur</a:t>
            </a:r>
            <a:r>
              <a:rPr lang="en-US" sz="24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effectLst/>
                <a:latin typeface="Arial" panose="020B0604020202020204" pitchFamily="34" charset="0"/>
                <a:ea typeface="Times New Roman" panose="02020603050405020304" pitchFamily="18" charset="0"/>
                <a:cs typeface="Times New Roman" panose="02020603050405020304" pitchFamily="18" charset="0"/>
              </a:rPr>
              <a:t>jika</a:t>
            </a:r>
            <a:r>
              <a:rPr lang="en-US" sz="24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effectLst/>
                <a:latin typeface="Arial" panose="020B0604020202020204" pitchFamily="34" charset="0"/>
                <a:ea typeface="Times New Roman" panose="02020603050405020304" pitchFamily="18" charset="0"/>
                <a:cs typeface="Times New Roman" panose="02020603050405020304" pitchFamily="18" charset="0"/>
              </a:rPr>
              <a:t>memungkinkan</a:t>
            </a:r>
            <a:r>
              <a:rPr lang="en-US" sz="24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effectLst/>
                <a:latin typeface="Arial" panose="020B0604020202020204" pitchFamily="34" charset="0"/>
                <a:ea typeface="Times New Roman" panose="02020603050405020304" pitchFamily="18" charset="0"/>
                <a:cs typeface="Times New Roman" panose="02020603050405020304" pitchFamily="18" charset="0"/>
              </a:rPr>
              <a:t>Kemudian</a:t>
            </a:r>
            <a:r>
              <a:rPr lang="en-US" sz="24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strategi</a:t>
            </a:r>
            <a:r>
              <a:rPr lang="en-US" sz="24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pemasaran</a:t>
            </a:r>
            <a:r>
              <a:rPr lang="en-US" sz="24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dan program-program </a:t>
            </a:r>
            <a:r>
              <a:rPr lang="en-US" sz="24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tindakan</a:t>
            </a:r>
            <a:r>
              <a:rPr lang="en-US" sz="24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effectLst/>
                <a:latin typeface="Arial" panose="020B0604020202020204" pitchFamily="34" charset="0"/>
                <a:ea typeface="Times New Roman" panose="02020603050405020304" pitchFamily="18" charset="0"/>
                <a:cs typeface="Times New Roman" panose="02020603050405020304" pitchFamily="18" charset="0"/>
              </a:rPr>
              <a:t>harus</a:t>
            </a:r>
            <a:r>
              <a:rPr lang="en-US" sz="24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effectLst/>
                <a:latin typeface="Arial" panose="020B0604020202020204" pitchFamily="34" charset="0"/>
                <a:ea typeface="Times New Roman" panose="02020603050405020304" pitchFamily="18" charset="0"/>
                <a:cs typeface="Times New Roman" panose="02020603050405020304" pitchFamily="18" charset="0"/>
              </a:rPr>
              <a:t>didefinisikan</a:t>
            </a:r>
            <a:r>
              <a:rPr lang="en-US" sz="24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24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ID" dirty="0"/>
          </a:p>
        </p:txBody>
      </p:sp>
      <p:sp>
        <p:nvSpPr>
          <p:cNvPr id="4" name="Date Placeholder 3">
            <a:extLst>
              <a:ext uri="{FF2B5EF4-FFF2-40B4-BE49-F238E27FC236}">
                <a16:creationId xmlns:a16="http://schemas.microsoft.com/office/drawing/2014/main" id="{CD2AAB69-0ACA-4B48-9784-9B67F745FBDD}"/>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167AD9FB-3E7E-48DA-B493-7DC4742ADC86}"/>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528B34EC-74F4-4B46-BFC3-88FFF1B69862}"/>
              </a:ext>
            </a:extLst>
          </p:cNvPr>
          <p:cNvSpPr>
            <a:spLocks noGrp="1"/>
          </p:cNvSpPr>
          <p:nvPr>
            <p:ph type="sldNum" sz="quarter" idx="12"/>
          </p:nvPr>
        </p:nvSpPr>
        <p:spPr/>
        <p:txBody>
          <a:bodyPr/>
          <a:lstStyle/>
          <a:p>
            <a:fld id="{74890947-6068-46AF-A634-D96B9F9313BE}" type="slidenum">
              <a:rPr lang="en-ID" smtClean="0"/>
              <a:t>104</a:t>
            </a:fld>
            <a:endParaRPr lang="en-ID"/>
          </a:p>
        </p:txBody>
      </p:sp>
    </p:spTree>
    <p:extLst>
      <p:ext uri="{BB962C8B-B14F-4D97-AF65-F5344CB8AC3E}">
        <p14:creationId xmlns:p14="http://schemas.microsoft.com/office/powerpoint/2010/main" val="383709841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22160-BCC3-43EA-97D0-FFEA98D3C623}"/>
              </a:ext>
            </a:extLst>
          </p:cNvPr>
          <p:cNvSpPr>
            <a:spLocks noGrp="1"/>
          </p:cNvSpPr>
          <p:nvPr>
            <p:ph type="title"/>
          </p:nvPr>
        </p:nvSpPr>
        <p:spPr/>
        <p:txBody>
          <a:bodyPr/>
          <a:lstStyle/>
          <a:p>
            <a:r>
              <a:rPr lang="en-US" sz="3600" dirty="0" err="1">
                <a:effectLst/>
                <a:latin typeface="Arial" panose="020B0604020202020204" pitchFamily="34" charset="0"/>
                <a:ea typeface="Times New Roman" panose="02020603050405020304" pitchFamily="18" charset="0"/>
                <a:cs typeface="Times New Roman" panose="02020603050405020304" pitchFamily="18" charset="0"/>
              </a:rPr>
              <a:t>pendekatan-pendekatan</a:t>
            </a:r>
            <a:r>
              <a:rPr lang="en-US" sz="36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600" dirty="0" err="1">
                <a:effectLst/>
                <a:latin typeface="Arial" panose="020B0604020202020204" pitchFamily="34" charset="0"/>
                <a:ea typeface="Times New Roman" panose="02020603050405020304" pitchFamily="18" charset="0"/>
                <a:cs typeface="Times New Roman" panose="02020603050405020304" pitchFamily="18" charset="0"/>
              </a:rPr>
              <a:t>pemasaran</a:t>
            </a:r>
            <a:r>
              <a:rPr lang="en-US" sz="36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600" dirty="0" err="1">
                <a:effectLst/>
                <a:latin typeface="Arial" panose="020B0604020202020204" pitchFamily="34" charset="0"/>
                <a:ea typeface="Times New Roman" panose="02020603050405020304" pitchFamily="18" charset="0"/>
                <a:cs typeface="Times New Roman" panose="02020603050405020304" pitchFamily="18" charset="0"/>
              </a:rPr>
              <a:t>alternatif</a:t>
            </a:r>
            <a:endParaRPr lang="en-ID" dirty="0"/>
          </a:p>
        </p:txBody>
      </p:sp>
      <p:sp>
        <p:nvSpPr>
          <p:cNvPr id="3" name="Content Placeholder 2">
            <a:extLst>
              <a:ext uri="{FF2B5EF4-FFF2-40B4-BE49-F238E27FC236}">
                <a16:creationId xmlns:a16="http://schemas.microsoft.com/office/drawing/2014/main" id="{0AA252D8-C65A-4C3E-A14B-D31C867B2F05}"/>
              </a:ext>
            </a:extLst>
          </p:cNvPr>
          <p:cNvSpPr>
            <a:spLocks noGrp="1"/>
          </p:cNvSpPr>
          <p:nvPr>
            <p:ph idx="1"/>
          </p:nvPr>
        </p:nvSpPr>
        <p:spPr/>
        <p:txBody>
          <a:bodyPr>
            <a:normAutofit fontScale="85000" lnSpcReduction="10000"/>
          </a:bodyPr>
          <a:lstStyle/>
          <a:p>
            <a:pPr marL="342900" lvl="0" indent="-342900" algn="just">
              <a:lnSpc>
                <a:spcPct val="150000"/>
              </a:lnSpc>
              <a:spcAft>
                <a:spcPts val="1000"/>
              </a:spcAft>
              <a:buFont typeface="Wingdings 2" panose="05020102010507070707" pitchFamily="18" charset="2"/>
              <a:buChar char=""/>
              <a:tabLst>
                <a:tab pos="45720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Bagian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strategi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pemasaran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ini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atau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rencana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tindakan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mendeskripsikan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cara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mencapai</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berbagai</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tujuan</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sasaran</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telah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didefinisikan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Mungkin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terdapat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pendekatan-pendekatan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pemasaran</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alternatif</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dapat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digunakan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mencapai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tujuan-tujuan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didefinisikan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ini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1000"/>
              </a:spcAft>
              <a:buFont typeface="Wingdings 2" panose="05020102010507070707" pitchFamily="18" charset="2"/>
              <a:buChar char=""/>
              <a:tabLst>
                <a:tab pos="457200" algn="l"/>
              </a:tabLs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Penggunaan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strategi-strategi</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kreatif</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seperti</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pemasaran</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Internet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bagi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pengusaha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dapat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memberi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jalan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masuk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lebih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efektif</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dalam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pasar.</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1000"/>
              </a:spcAft>
              <a:buFont typeface="Wingdings 2" panose="05020102010507070707" pitchFamily="18" charset="2"/>
              <a:buChar char=""/>
              <a:tabLst>
                <a:tab pos="45720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Program–program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tindakan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harus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diberikan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kepada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seseorang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bertanggung</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jawab</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memastikan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penerapannya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1000"/>
              </a:spcAft>
              <a:buFont typeface="Wingdings 2" panose="05020102010507070707" pitchFamily="18" charset="2"/>
              <a:buChar char=""/>
              <a:tabLst>
                <a:tab pos="45720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Jika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rencana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telah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diperinci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pengusaha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dapat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menetapkan</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biaya</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anggaran</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penerapan</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rencana</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pemasaran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tersebut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Selama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tahun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tersebut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rencana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pemasaran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tersebut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dipantau</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dengan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tujuan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melihat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keberhasilan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dari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program-program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tindakan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tersebut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ID" dirty="0"/>
          </a:p>
        </p:txBody>
      </p:sp>
      <p:sp>
        <p:nvSpPr>
          <p:cNvPr id="4" name="Date Placeholder 3">
            <a:extLst>
              <a:ext uri="{FF2B5EF4-FFF2-40B4-BE49-F238E27FC236}">
                <a16:creationId xmlns:a16="http://schemas.microsoft.com/office/drawing/2014/main" id="{E59379BC-75CA-4F92-A2AF-1A3589D8D950}"/>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C1351638-C473-4FC3-BC9F-F93528FC0305}"/>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AC42B9CC-83E5-4135-BC72-BE06400B9173}"/>
              </a:ext>
            </a:extLst>
          </p:cNvPr>
          <p:cNvSpPr>
            <a:spLocks noGrp="1"/>
          </p:cNvSpPr>
          <p:nvPr>
            <p:ph type="sldNum" sz="quarter" idx="12"/>
          </p:nvPr>
        </p:nvSpPr>
        <p:spPr/>
        <p:txBody>
          <a:bodyPr/>
          <a:lstStyle/>
          <a:p>
            <a:fld id="{74890947-6068-46AF-A634-D96B9F9313BE}" type="slidenum">
              <a:rPr lang="en-ID" smtClean="0"/>
              <a:t>105</a:t>
            </a:fld>
            <a:endParaRPr lang="en-ID"/>
          </a:p>
        </p:txBody>
      </p:sp>
    </p:spTree>
    <p:extLst>
      <p:ext uri="{BB962C8B-B14F-4D97-AF65-F5344CB8AC3E}">
        <p14:creationId xmlns:p14="http://schemas.microsoft.com/office/powerpoint/2010/main" val="32420007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F1048-162F-4EF9-9A6C-E9F372098957}"/>
              </a:ext>
            </a:extLst>
          </p:cNvPr>
          <p:cNvSpPr>
            <a:spLocks noGrp="1"/>
          </p:cNvSpPr>
          <p:nvPr>
            <p:ph type="title"/>
          </p:nvPr>
        </p:nvSpPr>
        <p:spPr/>
        <p:txBody>
          <a:bodyPr/>
          <a:lstStyle/>
          <a:p>
            <a:r>
              <a:rPr lang="en-US" sz="3600" dirty="0" err="1">
                <a:effectLst/>
                <a:latin typeface="Arial" panose="020B0604020202020204" pitchFamily="34" charset="0"/>
                <a:ea typeface="Times New Roman" panose="02020603050405020304" pitchFamily="18" charset="0"/>
                <a:cs typeface="Times New Roman" panose="02020603050405020304" pitchFamily="18" charset="0"/>
              </a:rPr>
              <a:t>mengembangkan</a:t>
            </a:r>
            <a:r>
              <a:rPr lang="en-US" sz="36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600" dirty="0" err="1">
                <a:effectLst/>
                <a:latin typeface="Arial" panose="020B0604020202020204" pitchFamily="34" charset="0"/>
                <a:ea typeface="Times New Roman" panose="02020603050405020304" pitchFamily="18" charset="0"/>
                <a:cs typeface="Times New Roman" panose="02020603050405020304" pitchFamily="18" charset="0"/>
              </a:rPr>
              <a:t>sebuah</a:t>
            </a:r>
            <a:r>
              <a:rPr lang="en-US" sz="36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600" dirty="0" err="1">
                <a:effectLst/>
                <a:latin typeface="Arial" panose="020B0604020202020204" pitchFamily="34" charset="0"/>
                <a:ea typeface="Times New Roman" panose="02020603050405020304" pitchFamily="18" charset="0"/>
                <a:cs typeface="Times New Roman" panose="02020603050405020304" pitchFamily="18" charset="0"/>
              </a:rPr>
              <a:t>rencana</a:t>
            </a:r>
            <a:r>
              <a:rPr lang="en-US" sz="36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600" dirty="0" err="1">
                <a:effectLst/>
                <a:latin typeface="Arial" panose="020B0604020202020204" pitchFamily="34" charset="0"/>
                <a:ea typeface="Times New Roman" panose="02020603050405020304" pitchFamily="18" charset="0"/>
                <a:cs typeface="Times New Roman" panose="02020603050405020304" pitchFamily="18" charset="0"/>
              </a:rPr>
              <a:t>kontinjensi</a:t>
            </a:r>
            <a:r>
              <a:rPr lang="en-US" sz="3600" dirty="0">
                <a:effectLst/>
                <a:latin typeface="Arial" panose="020B0604020202020204" pitchFamily="34" charset="0"/>
                <a:ea typeface="Times New Roman" panose="02020603050405020304" pitchFamily="18" charset="0"/>
                <a:cs typeface="Times New Roman" panose="02020603050405020304" pitchFamily="18" charset="0"/>
              </a:rPr>
              <a:t>.</a:t>
            </a:r>
            <a:br>
              <a:rPr lang="en-ID" sz="3600" dirty="0">
                <a:effectLst/>
                <a:latin typeface="Calibri" panose="020F0502020204030204" pitchFamily="34" charset="0"/>
                <a:ea typeface="Times New Roman" panose="02020603050405020304" pitchFamily="18" charset="0"/>
                <a:cs typeface="Times New Roman" panose="02020603050405020304" pitchFamily="18" charset="0"/>
              </a:rPr>
            </a:br>
            <a:endParaRPr lang="en-ID" dirty="0"/>
          </a:p>
        </p:txBody>
      </p:sp>
      <p:sp>
        <p:nvSpPr>
          <p:cNvPr id="3" name="Content Placeholder 2">
            <a:extLst>
              <a:ext uri="{FF2B5EF4-FFF2-40B4-BE49-F238E27FC236}">
                <a16:creationId xmlns:a16="http://schemas.microsoft.com/office/drawing/2014/main" id="{7C02F248-5C6A-4E07-B5BD-3C84A1B2C0A5}"/>
              </a:ext>
            </a:extLst>
          </p:cNvPr>
          <p:cNvSpPr>
            <a:spLocks noGrp="1"/>
          </p:cNvSpPr>
          <p:nvPr>
            <p:ph idx="1"/>
          </p:nvPr>
        </p:nvSpPr>
        <p:spPr/>
        <p:txBody>
          <a:bodyPr>
            <a:normAutofit lnSpcReduction="10000"/>
          </a:bodyPr>
          <a:lstStyle/>
          <a:p>
            <a:pPr marL="342900" lvl="0" indent="-342900" algn="just">
              <a:lnSpc>
                <a:spcPct val="150000"/>
              </a:lnSpc>
              <a:spcAft>
                <a:spcPts val="1000"/>
              </a:spcAft>
              <a:buFont typeface="Wingdings 2" panose="05020102010507070707" pitchFamily="18" charset="2"/>
              <a:buChar char=""/>
              <a:tabLst>
                <a:tab pos="457200" algn="l"/>
              </a:tabLs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Adanya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sinyal-sinyal</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lemah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memberikan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kesempatan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bagi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pengusaha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mengubah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rencana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tersebut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atau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mengembangkan</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sebuah</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rencana</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kontinjensi</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a:t>
            </a:r>
            <a:endParaRPr lang="en-ID" sz="1800" b="1" dirty="0">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1000"/>
              </a:spcAft>
              <a:buFont typeface="Wingdings 2" panose="05020102010507070707" pitchFamily="18" charset="2"/>
              <a:buChar char=""/>
              <a:tabLst>
                <a:tab pos="457200" algn="l"/>
              </a:tabLst>
            </a:pP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Penelitian</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cermat</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dari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rencana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pemasaran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dapat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meningkatkan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keberhasilannya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1000"/>
              </a:spcAft>
              <a:buFont typeface="Wingdings 2" panose="05020102010507070707" pitchFamily="18" charset="2"/>
              <a:buChar char=""/>
              <a:tabLst>
                <a:tab pos="457200" algn="l"/>
              </a:tabLs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Namun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banyak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rencana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gagal</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bukan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karena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manajemen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buruk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atau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sebuah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produk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buruk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melainkan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karena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rencana</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tersebut</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tidak</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spesifik</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atau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memiliki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analisis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situasi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tidak</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memadai</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tujuan-tujuan</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tidak</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realistis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atau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tidak</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mengantisipasi</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pergerakan</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kompetitif</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kekurangan</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produk</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kehendak</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Tuhan</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endParaRPr>
          </a:p>
          <a:p>
            <a:endParaRPr lang="en-ID" dirty="0"/>
          </a:p>
        </p:txBody>
      </p:sp>
      <p:sp>
        <p:nvSpPr>
          <p:cNvPr id="4" name="Date Placeholder 3">
            <a:extLst>
              <a:ext uri="{FF2B5EF4-FFF2-40B4-BE49-F238E27FC236}">
                <a16:creationId xmlns:a16="http://schemas.microsoft.com/office/drawing/2014/main" id="{7C7F5653-D586-4B16-B1CA-FF0F3414F538}"/>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983ADD5B-0C09-476F-9F9A-8F87501B5260}"/>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26DFA5FE-7BD9-4338-A6DE-71CFFEF373E1}"/>
              </a:ext>
            </a:extLst>
          </p:cNvPr>
          <p:cNvSpPr>
            <a:spLocks noGrp="1"/>
          </p:cNvSpPr>
          <p:nvPr>
            <p:ph type="sldNum" sz="quarter" idx="12"/>
          </p:nvPr>
        </p:nvSpPr>
        <p:spPr/>
        <p:txBody>
          <a:bodyPr/>
          <a:lstStyle/>
          <a:p>
            <a:fld id="{74890947-6068-46AF-A634-D96B9F9313BE}" type="slidenum">
              <a:rPr lang="en-ID" smtClean="0"/>
              <a:t>106</a:t>
            </a:fld>
            <a:endParaRPr lang="en-ID"/>
          </a:p>
        </p:txBody>
      </p:sp>
    </p:spTree>
    <p:extLst>
      <p:ext uri="{BB962C8B-B14F-4D97-AF65-F5344CB8AC3E}">
        <p14:creationId xmlns:p14="http://schemas.microsoft.com/office/powerpoint/2010/main" val="119586434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D9461-6745-4060-BD7A-0248FF77BE0D}"/>
              </a:ext>
            </a:extLst>
          </p:cNvPr>
          <p:cNvSpPr>
            <a:spLocks noGrp="1"/>
          </p:cNvSpPr>
          <p:nvPr>
            <p:ph type="title"/>
          </p:nvPr>
        </p:nvSpPr>
        <p:spPr/>
        <p:txBody>
          <a:bodyPr/>
          <a:lstStyle/>
          <a:p>
            <a:r>
              <a:rPr lang="en-US" sz="1800" b="1" u="sng" dirty="0" err="1">
                <a:effectLst/>
                <a:latin typeface="Arial" panose="020B0604020202020204" pitchFamily="34" charset="0"/>
                <a:ea typeface="Times New Roman" panose="02020603050405020304" pitchFamily="18" charset="0"/>
              </a:rPr>
              <a:t>mengembangkan</a:t>
            </a:r>
            <a:r>
              <a:rPr lang="en-US" sz="1800" b="1" u="sng" dirty="0">
                <a:effectLst/>
                <a:latin typeface="Arial" panose="020B0604020202020204" pitchFamily="34" charset="0"/>
                <a:ea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rPr>
              <a:t>strategi</a:t>
            </a:r>
            <a:r>
              <a:rPr lang="en-US" sz="1800" b="1" u="sng" dirty="0">
                <a:effectLst/>
                <a:latin typeface="Arial" panose="020B0604020202020204" pitchFamily="34" charset="0"/>
                <a:ea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rPr>
              <a:t>pemasaran</a:t>
            </a:r>
            <a:r>
              <a:rPr lang="en-US" sz="1800" b="1" u="sng" dirty="0">
                <a:effectLst/>
                <a:latin typeface="Arial" panose="020B0604020202020204" pitchFamily="34" charset="0"/>
                <a:ea typeface="Times New Roman" panose="02020603050405020304" pitchFamily="18" charset="0"/>
              </a:rPr>
              <a:t> dan </a:t>
            </a:r>
            <a:r>
              <a:rPr lang="en-US" sz="1800" b="1" u="sng" dirty="0" err="1">
                <a:effectLst/>
                <a:latin typeface="Arial" panose="020B0604020202020204" pitchFamily="34" charset="0"/>
                <a:ea typeface="Times New Roman" panose="02020603050405020304" pitchFamily="18" charset="0"/>
              </a:rPr>
              <a:t>rencana</a:t>
            </a:r>
            <a:r>
              <a:rPr lang="en-US" sz="1800" b="1" u="sng" dirty="0">
                <a:effectLst/>
                <a:latin typeface="Arial" panose="020B0604020202020204" pitchFamily="34" charset="0"/>
                <a:ea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rPr>
              <a:t>tindakan</a:t>
            </a:r>
            <a:r>
              <a:rPr lang="en-US" sz="1800" b="1" u="sng" dirty="0">
                <a:effectLst/>
                <a:latin typeface="Arial" panose="020B0604020202020204" pitchFamily="34" charset="0"/>
                <a:ea typeface="Times New Roman" panose="02020603050405020304" pitchFamily="18" charset="0"/>
              </a:rPr>
              <a:t> </a:t>
            </a:r>
            <a:r>
              <a:rPr lang="en-US" b="1" u="sng" dirty="0">
                <a:solidFill>
                  <a:srgbClr val="FF0000"/>
                </a:solidFill>
                <a:effectLst/>
                <a:latin typeface="Arial" panose="020B0604020202020204" pitchFamily="34" charset="0"/>
                <a:ea typeface="Times New Roman" panose="02020603050405020304" pitchFamily="18" charset="0"/>
              </a:rPr>
              <a:t>(marketing strategy and action plan) </a:t>
            </a:r>
            <a:endParaRPr lang="en-ID" dirty="0">
              <a:solidFill>
                <a:srgbClr val="FF0000"/>
              </a:solidFill>
            </a:endParaRPr>
          </a:p>
        </p:txBody>
      </p:sp>
      <p:graphicFrame>
        <p:nvGraphicFramePr>
          <p:cNvPr id="7" name="Content Placeholder 6">
            <a:extLst>
              <a:ext uri="{FF2B5EF4-FFF2-40B4-BE49-F238E27FC236}">
                <a16:creationId xmlns:a16="http://schemas.microsoft.com/office/drawing/2014/main" id="{2CC71CBF-0B92-4191-90A8-7F4CCABEF8C5}"/>
              </a:ext>
            </a:extLst>
          </p:cNvPr>
          <p:cNvGraphicFramePr>
            <a:graphicFrameLocks noGrp="1"/>
          </p:cNvGraphicFramePr>
          <p:nvPr>
            <p:ph idx="1"/>
            <p:extLst>
              <p:ext uri="{D42A27DB-BD31-4B8C-83A1-F6EECF244321}">
                <p14:modId xmlns:p14="http://schemas.microsoft.com/office/powerpoint/2010/main" val="3072780853"/>
              </p:ext>
            </p:extLst>
          </p:nvPr>
        </p:nvGraphicFramePr>
        <p:xfrm>
          <a:off x="3868737" y="209550"/>
          <a:ext cx="7894637" cy="614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a:extLst>
              <a:ext uri="{FF2B5EF4-FFF2-40B4-BE49-F238E27FC236}">
                <a16:creationId xmlns:a16="http://schemas.microsoft.com/office/drawing/2014/main" id="{9A3F7458-6145-4C8C-9C3A-C22B83758F28}"/>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DBD651F5-BF21-47F9-89EF-0D807003546D}"/>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B2950003-0B0F-4D18-B7C8-96857DDEA596}"/>
              </a:ext>
            </a:extLst>
          </p:cNvPr>
          <p:cNvSpPr>
            <a:spLocks noGrp="1"/>
          </p:cNvSpPr>
          <p:nvPr>
            <p:ph type="sldNum" sz="quarter" idx="12"/>
          </p:nvPr>
        </p:nvSpPr>
        <p:spPr/>
        <p:txBody>
          <a:bodyPr/>
          <a:lstStyle/>
          <a:p>
            <a:fld id="{74890947-6068-46AF-A634-D96B9F9313BE}" type="slidenum">
              <a:rPr lang="en-ID" smtClean="0"/>
              <a:t>107</a:t>
            </a:fld>
            <a:endParaRPr lang="en-ID"/>
          </a:p>
        </p:txBody>
      </p:sp>
    </p:spTree>
    <p:extLst>
      <p:ext uri="{BB962C8B-B14F-4D97-AF65-F5344CB8AC3E}">
        <p14:creationId xmlns:p14="http://schemas.microsoft.com/office/powerpoint/2010/main" val="246261436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427E3-E772-4C81-81CC-81970284D634}"/>
              </a:ext>
            </a:extLst>
          </p:cNvPr>
          <p:cNvSpPr>
            <a:spLocks noGrp="1"/>
          </p:cNvSpPr>
          <p:nvPr>
            <p:ph type="title"/>
          </p:nvPr>
        </p:nvSpPr>
        <p:spPr/>
        <p:txBody>
          <a:bodyPr/>
          <a:lstStyle/>
          <a:p>
            <a:r>
              <a:rPr lang="en-US" dirty="0"/>
              <a:t>PERTEMUAN MINGGU KE 10</a:t>
            </a:r>
            <a:endParaRPr lang="en-ID" dirty="0"/>
          </a:p>
        </p:txBody>
      </p:sp>
      <p:sp>
        <p:nvSpPr>
          <p:cNvPr id="4" name="Date Placeholder 3">
            <a:extLst>
              <a:ext uri="{FF2B5EF4-FFF2-40B4-BE49-F238E27FC236}">
                <a16:creationId xmlns:a16="http://schemas.microsoft.com/office/drawing/2014/main" id="{19FC0F1C-FF89-4962-9278-3370D8F21DD8}"/>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E6512553-5B0B-45AE-9670-3D4B659D2AC3}"/>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257E07F8-AA1A-404C-B9C4-9C83077EC1C4}"/>
              </a:ext>
            </a:extLst>
          </p:cNvPr>
          <p:cNvSpPr>
            <a:spLocks noGrp="1"/>
          </p:cNvSpPr>
          <p:nvPr>
            <p:ph type="sldNum" sz="quarter" idx="12"/>
          </p:nvPr>
        </p:nvSpPr>
        <p:spPr/>
        <p:txBody>
          <a:bodyPr/>
          <a:lstStyle/>
          <a:p>
            <a:fld id="{74890947-6068-46AF-A634-D96B9F9313BE}" type="slidenum">
              <a:rPr lang="en-ID" smtClean="0"/>
              <a:t>108</a:t>
            </a:fld>
            <a:endParaRPr lang="en-ID"/>
          </a:p>
        </p:txBody>
      </p:sp>
      <p:pic>
        <p:nvPicPr>
          <p:cNvPr id="7" name="Content Placeholder 6">
            <a:extLst>
              <a:ext uri="{FF2B5EF4-FFF2-40B4-BE49-F238E27FC236}">
                <a16:creationId xmlns:a16="http://schemas.microsoft.com/office/drawing/2014/main" id="{F33DCB9C-746D-42C5-9CB4-DB5D16BE6FE2}"/>
              </a:ext>
            </a:extLst>
          </p:cNvPr>
          <p:cNvPicPr>
            <a:picLocks noGrp="1"/>
          </p:cNvPicPr>
          <p:nvPr>
            <p:ph idx="1"/>
          </p:nvPr>
        </p:nvPicPr>
        <p:blipFill>
          <a:blip r:embed="rId2" cstate="print"/>
          <a:stretch>
            <a:fillRect/>
          </a:stretch>
        </p:blipFill>
        <p:spPr>
          <a:xfrm>
            <a:off x="3600451" y="676276"/>
            <a:ext cx="8029574" cy="543877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212994373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9B26D-4209-40D4-9405-2AB1036A3060}"/>
              </a:ext>
            </a:extLst>
          </p:cNvPr>
          <p:cNvSpPr>
            <a:spLocks noGrp="1"/>
          </p:cNvSpPr>
          <p:nvPr>
            <p:ph type="title"/>
          </p:nvPr>
        </p:nvSpPr>
        <p:spPr/>
        <p:txBody>
          <a:bodyPr/>
          <a:lstStyle/>
          <a:p>
            <a:pPr>
              <a:lnSpc>
                <a:spcPct val="115000"/>
              </a:lnSpc>
              <a:spcAft>
                <a:spcPts val="1000"/>
              </a:spcAft>
            </a:pP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Pengertian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merk, brand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equity,pembuatan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merk,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Analisis</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SWOT dan Regulator issues dan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perencanaan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fasilitas</a:t>
            </a:r>
            <a:br>
              <a:rPr lang="en-ID" sz="1800" dirty="0">
                <a:effectLst/>
                <a:latin typeface="Calibri" panose="020F0502020204030204" pitchFamily="34" charset="0"/>
                <a:ea typeface="Times New Roman" panose="02020603050405020304" pitchFamily="18" charset="0"/>
                <a:cs typeface="Times New Roman" panose="02020603050405020304" pitchFamily="18" charset="0"/>
              </a:rPr>
            </a:br>
            <a:r>
              <a:rPr lang="en-US" sz="1800" dirty="0" err="1">
                <a:effectLst/>
                <a:latin typeface="Times New Roman" panose="02020603050405020304" pitchFamily="18" charset="0"/>
                <a:ea typeface="Times New Roman" panose="02020603050405020304" pitchFamily="18" charset="0"/>
              </a:rPr>
              <a:t>Membuat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struktur</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organisasi</a:t>
            </a:r>
            <a:r>
              <a:rPr lang="en-US" sz="1800" dirty="0">
                <a:effectLst/>
                <a:latin typeface="Times New Roman" panose="02020603050405020304" pitchFamily="18" charset="0"/>
                <a:ea typeface="Times New Roman" panose="02020603050405020304" pitchFamily="18" charset="0"/>
              </a:rPr>
              <a:t> dan </a:t>
            </a:r>
            <a:r>
              <a:rPr lang="en-US" sz="1800" dirty="0" err="1">
                <a:effectLst/>
                <a:latin typeface="Times New Roman" panose="02020603050405020304" pitchFamily="18" charset="0"/>
                <a:ea typeface="Times New Roman" panose="02020603050405020304" pitchFamily="18" charset="0"/>
              </a:rPr>
              <a:t>memahami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pengelolaan</a:t>
            </a:r>
            <a:r>
              <a:rPr lang="en-US" sz="1800" dirty="0">
                <a:effectLst/>
                <a:latin typeface="Times New Roman" panose="02020603050405020304" pitchFamily="18" charset="0"/>
                <a:ea typeface="Times New Roman" panose="02020603050405020304" pitchFamily="18" charset="0"/>
              </a:rPr>
              <a:t> SDM</a:t>
            </a:r>
            <a:endParaRPr lang="en-ID" dirty="0"/>
          </a:p>
        </p:txBody>
      </p:sp>
      <p:sp>
        <p:nvSpPr>
          <p:cNvPr id="3" name="Content Placeholder 2">
            <a:extLst>
              <a:ext uri="{FF2B5EF4-FFF2-40B4-BE49-F238E27FC236}">
                <a16:creationId xmlns:a16="http://schemas.microsoft.com/office/drawing/2014/main" id="{0BC009F8-DEFA-42AF-9220-EBFD9B353B50}"/>
              </a:ext>
            </a:extLst>
          </p:cNvPr>
          <p:cNvSpPr>
            <a:spLocks noGrp="1"/>
          </p:cNvSpPr>
          <p:nvPr>
            <p:ph idx="1"/>
          </p:nvPr>
        </p:nvSpPr>
        <p:spPr/>
        <p:txBody>
          <a:bodyPr>
            <a:normAutofit/>
          </a:bodyPr>
          <a:lstStyle/>
          <a:p>
            <a:r>
              <a:rPr lang="en-US" sz="5400" dirty="0">
                <a:effectLst/>
                <a:highlight>
                  <a:srgbClr val="FFFF00"/>
                </a:highlight>
                <a:latin typeface="Franklin Gothic Book" panose="020B0503020102020204" pitchFamily="34" charset="0"/>
                <a:ea typeface="Times New Roman" panose="02020603050405020304" pitchFamily="18" charset="0"/>
                <a:cs typeface="Calibri" panose="020F0502020204030204" pitchFamily="34" charset="0"/>
              </a:rPr>
              <a:t>Merk, </a:t>
            </a:r>
            <a:r>
              <a:rPr lang="en-US" sz="5400" dirty="0" err="1">
                <a:effectLst/>
                <a:highlight>
                  <a:srgbClr val="FFFF00"/>
                </a:highlight>
                <a:latin typeface="Franklin Gothic Book" panose="020B0503020102020204" pitchFamily="34" charset="0"/>
                <a:ea typeface="Times New Roman" panose="02020603050405020304" pitchFamily="18" charset="0"/>
                <a:cs typeface="Calibri" panose="020F0502020204030204" pitchFamily="34" charset="0"/>
              </a:rPr>
              <a:t>Analisis</a:t>
            </a:r>
            <a:r>
              <a:rPr lang="en-US" sz="5400" dirty="0">
                <a:effectLst/>
                <a:highlight>
                  <a:srgbClr val="FFFF00"/>
                </a:highlight>
                <a:latin typeface="Franklin Gothic Book" panose="020B0503020102020204" pitchFamily="34" charset="0"/>
                <a:ea typeface="Times New Roman" panose="02020603050405020304" pitchFamily="18" charset="0"/>
                <a:cs typeface="Calibri" panose="020F0502020204030204" pitchFamily="34" charset="0"/>
              </a:rPr>
              <a:t> </a:t>
            </a:r>
            <a:r>
              <a:rPr lang="en-US" sz="5400" dirty="0" err="1">
                <a:effectLst/>
                <a:highlight>
                  <a:srgbClr val="FFFF00"/>
                </a:highlight>
                <a:latin typeface="Franklin Gothic Book" panose="020B0503020102020204" pitchFamily="34" charset="0"/>
                <a:ea typeface="Times New Roman" panose="02020603050405020304" pitchFamily="18" charset="0"/>
                <a:cs typeface="Calibri" panose="020F0502020204030204" pitchFamily="34" charset="0"/>
              </a:rPr>
              <a:t>Industri</a:t>
            </a:r>
            <a:r>
              <a:rPr lang="en-US" sz="5400" dirty="0">
                <a:effectLst/>
                <a:highlight>
                  <a:srgbClr val="FFFF00"/>
                </a:highlight>
                <a:latin typeface="Franklin Gothic Book" panose="020B0503020102020204" pitchFamily="34" charset="0"/>
                <a:ea typeface="Times New Roman" panose="02020603050405020304" pitchFamily="18" charset="0"/>
                <a:cs typeface="Calibri" panose="020F0502020204030204" pitchFamily="34" charset="0"/>
              </a:rPr>
              <a:t> dan Organization</a:t>
            </a:r>
            <a:endParaRPr lang="en-ID" sz="5400" dirty="0">
              <a:highlight>
                <a:srgbClr val="FFFF00"/>
              </a:highlight>
            </a:endParaRPr>
          </a:p>
        </p:txBody>
      </p:sp>
      <p:sp>
        <p:nvSpPr>
          <p:cNvPr id="4" name="Date Placeholder 3">
            <a:extLst>
              <a:ext uri="{FF2B5EF4-FFF2-40B4-BE49-F238E27FC236}">
                <a16:creationId xmlns:a16="http://schemas.microsoft.com/office/drawing/2014/main" id="{5C3252C7-7EC0-4309-8CA6-82EECA717B7E}"/>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A83A0AEE-15D3-4BF2-BC09-65A699476AB9}"/>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A881E900-F11D-4A2B-A7EA-CCDA52BAEE72}"/>
              </a:ext>
            </a:extLst>
          </p:cNvPr>
          <p:cNvSpPr>
            <a:spLocks noGrp="1"/>
          </p:cNvSpPr>
          <p:nvPr>
            <p:ph type="sldNum" sz="quarter" idx="12"/>
          </p:nvPr>
        </p:nvSpPr>
        <p:spPr/>
        <p:txBody>
          <a:bodyPr/>
          <a:lstStyle/>
          <a:p>
            <a:fld id="{74890947-6068-46AF-A634-D96B9F9313BE}" type="slidenum">
              <a:rPr lang="en-ID" smtClean="0"/>
              <a:t>109</a:t>
            </a:fld>
            <a:endParaRPr lang="en-ID"/>
          </a:p>
        </p:txBody>
      </p:sp>
    </p:spTree>
    <p:extLst>
      <p:ext uri="{BB962C8B-B14F-4D97-AF65-F5344CB8AC3E}">
        <p14:creationId xmlns:p14="http://schemas.microsoft.com/office/powerpoint/2010/main" val="19689460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C9096-6D77-43D8-B7E4-CA5D50C72CCF}"/>
              </a:ext>
            </a:extLst>
          </p:cNvPr>
          <p:cNvSpPr>
            <a:spLocks noGrp="1"/>
          </p:cNvSpPr>
          <p:nvPr>
            <p:ph type="title"/>
          </p:nvPr>
        </p:nvSpPr>
        <p:spPr/>
        <p:txBody>
          <a:bodyPr/>
          <a:lstStyle/>
          <a:p>
            <a:r>
              <a:rPr lang="en-US" dirty="0"/>
              <a:t>BIDANG USAHA </a:t>
            </a:r>
            <a:r>
              <a:rPr lang="en-US" sz="2800" dirty="0"/>
              <a:t>KEMARITIMAN</a:t>
            </a:r>
            <a:endParaRPr lang="en-ID" sz="2800" dirty="0"/>
          </a:p>
        </p:txBody>
      </p:sp>
      <p:sp>
        <p:nvSpPr>
          <p:cNvPr id="4" name="Date Placeholder 3">
            <a:extLst>
              <a:ext uri="{FF2B5EF4-FFF2-40B4-BE49-F238E27FC236}">
                <a16:creationId xmlns:a16="http://schemas.microsoft.com/office/drawing/2014/main" id="{477CA3D8-4F8F-45A7-8328-CD565417447F}"/>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4948C814-528C-431B-9DC7-79B789F7D771}"/>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B77FBD55-763D-433E-A463-386F330E2226}"/>
              </a:ext>
            </a:extLst>
          </p:cNvPr>
          <p:cNvSpPr>
            <a:spLocks noGrp="1"/>
          </p:cNvSpPr>
          <p:nvPr>
            <p:ph type="sldNum" sz="quarter" idx="12"/>
          </p:nvPr>
        </p:nvSpPr>
        <p:spPr/>
        <p:txBody>
          <a:bodyPr/>
          <a:lstStyle/>
          <a:p>
            <a:fld id="{74890947-6068-46AF-A634-D96B9F9313BE}" type="slidenum">
              <a:rPr lang="en-ID" smtClean="0"/>
              <a:t>11</a:t>
            </a:fld>
            <a:endParaRPr lang="en-ID"/>
          </a:p>
        </p:txBody>
      </p:sp>
      <p:pic>
        <p:nvPicPr>
          <p:cNvPr id="9" name="Content Placeholder 8">
            <a:extLst>
              <a:ext uri="{FF2B5EF4-FFF2-40B4-BE49-F238E27FC236}">
                <a16:creationId xmlns:a16="http://schemas.microsoft.com/office/drawing/2014/main" id="{7DBD1A86-09BA-424B-AFC2-0BBD26626C97}"/>
              </a:ext>
            </a:extLst>
          </p:cNvPr>
          <p:cNvPicPr>
            <a:picLocks noGrp="1" noChangeAspect="1"/>
          </p:cNvPicPr>
          <p:nvPr>
            <p:ph idx="1"/>
          </p:nvPr>
        </p:nvPicPr>
        <p:blipFill rotWithShape="1">
          <a:blip r:embed="rId2"/>
          <a:srcRect l="40734" t="48033" r="26454" b="23032"/>
          <a:stretch/>
        </p:blipFill>
        <p:spPr>
          <a:xfrm>
            <a:off x="3581400" y="1304925"/>
            <a:ext cx="7667625" cy="4238625"/>
          </a:xfrm>
        </p:spPr>
      </p:pic>
    </p:spTree>
    <p:extLst>
      <p:ext uri="{BB962C8B-B14F-4D97-AF65-F5344CB8AC3E}">
        <p14:creationId xmlns:p14="http://schemas.microsoft.com/office/powerpoint/2010/main" val="91169622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CA9E8-EDB0-47CB-A2D1-42EF6C9D1CAF}"/>
              </a:ext>
            </a:extLst>
          </p:cNvPr>
          <p:cNvSpPr>
            <a:spLocks noGrp="1"/>
          </p:cNvSpPr>
          <p:nvPr>
            <p:ph type="title"/>
          </p:nvPr>
        </p:nvSpPr>
        <p:spPr/>
        <p:txBody>
          <a:bodyPr/>
          <a:lstStyle/>
          <a:p>
            <a:r>
              <a:rPr lang="en-US" dirty="0"/>
              <a:t>MEREK</a:t>
            </a:r>
            <a:endParaRPr lang="en-ID" dirty="0"/>
          </a:p>
        </p:txBody>
      </p:sp>
      <p:sp>
        <p:nvSpPr>
          <p:cNvPr id="4" name="Date Placeholder 3">
            <a:extLst>
              <a:ext uri="{FF2B5EF4-FFF2-40B4-BE49-F238E27FC236}">
                <a16:creationId xmlns:a16="http://schemas.microsoft.com/office/drawing/2014/main" id="{2E5B7D08-44A7-464F-B9AE-D3391230559F}"/>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A129893F-D769-4097-B799-094B3B2F598F}"/>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B11A5447-6FC7-4217-91AE-B5763B57EC9F}"/>
              </a:ext>
            </a:extLst>
          </p:cNvPr>
          <p:cNvSpPr>
            <a:spLocks noGrp="1"/>
          </p:cNvSpPr>
          <p:nvPr>
            <p:ph type="sldNum" sz="quarter" idx="12"/>
          </p:nvPr>
        </p:nvSpPr>
        <p:spPr/>
        <p:txBody>
          <a:bodyPr/>
          <a:lstStyle/>
          <a:p>
            <a:fld id="{74890947-6068-46AF-A634-D96B9F9313BE}" type="slidenum">
              <a:rPr lang="en-ID" smtClean="0"/>
              <a:t>110</a:t>
            </a:fld>
            <a:endParaRPr lang="en-ID"/>
          </a:p>
        </p:txBody>
      </p:sp>
      <p:pic>
        <p:nvPicPr>
          <p:cNvPr id="7" name="Content Placeholder 6">
            <a:extLst>
              <a:ext uri="{FF2B5EF4-FFF2-40B4-BE49-F238E27FC236}">
                <a16:creationId xmlns:a16="http://schemas.microsoft.com/office/drawing/2014/main" id="{CDCAE520-0E6A-4DC3-9AFC-CDF962041BA6}"/>
              </a:ext>
            </a:extLst>
          </p:cNvPr>
          <p:cNvPicPr>
            <a:picLocks noGrp="1"/>
          </p:cNvPicPr>
          <p:nvPr>
            <p:ph idx="1"/>
          </p:nvPr>
        </p:nvPicPr>
        <p:blipFill>
          <a:blip r:embed="rId2" cstate="print"/>
          <a:stretch>
            <a:fillRect/>
          </a:stretch>
        </p:blipFill>
        <p:spPr>
          <a:xfrm>
            <a:off x="2257425" y="1273319"/>
            <a:ext cx="9496425" cy="4301836"/>
          </a:xfrm>
          <a:prstGeom prst="rect">
            <a:avLst/>
          </a:prstGeom>
        </p:spPr>
      </p:pic>
    </p:spTree>
    <p:extLst>
      <p:ext uri="{BB962C8B-B14F-4D97-AF65-F5344CB8AC3E}">
        <p14:creationId xmlns:p14="http://schemas.microsoft.com/office/powerpoint/2010/main" val="159035701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4DEC4-32B7-4A61-8EBB-5B3A538BF648}"/>
              </a:ext>
            </a:extLst>
          </p:cNvPr>
          <p:cNvSpPr>
            <a:spLocks noGrp="1"/>
          </p:cNvSpPr>
          <p:nvPr>
            <p:ph type="title"/>
          </p:nvPr>
        </p:nvSpPr>
        <p:spPr/>
        <p:txBody>
          <a:bodyPr/>
          <a:lstStyle/>
          <a:p>
            <a:r>
              <a:rPr lang="en-US" sz="3600" b="1" dirty="0" err="1">
                <a:effectLst/>
                <a:latin typeface="Arial" panose="020B0604020202020204" pitchFamily="34" charset="0"/>
                <a:ea typeface="Times New Roman" panose="02020603050405020304" pitchFamily="18" charset="0"/>
                <a:cs typeface="Times New Roman" panose="02020603050405020304" pitchFamily="18" charset="0"/>
              </a:rPr>
              <a:t>Mendesain</a:t>
            </a:r>
            <a:r>
              <a:rPr lang="en-US" sz="36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600" b="1" dirty="0" err="1">
                <a:effectLst/>
                <a:latin typeface="Arial" panose="020B0604020202020204" pitchFamily="34" charset="0"/>
                <a:ea typeface="Times New Roman" panose="02020603050405020304" pitchFamily="18" charset="0"/>
                <a:cs typeface="Times New Roman" panose="02020603050405020304" pitchFamily="18" charset="0"/>
              </a:rPr>
              <a:t>Merek</a:t>
            </a:r>
            <a:br>
              <a:rPr lang="en-ID" sz="3600" dirty="0">
                <a:effectLst/>
                <a:latin typeface="Calibri" panose="020F0502020204030204" pitchFamily="34" charset="0"/>
                <a:ea typeface="Times New Roman" panose="02020603050405020304" pitchFamily="18" charset="0"/>
                <a:cs typeface="Times New Roman" panose="02020603050405020304" pitchFamily="18" charset="0"/>
              </a:rPr>
            </a:br>
            <a:endParaRPr lang="en-ID" dirty="0"/>
          </a:p>
        </p:txBody>
      </p:sp>
      <p:sp>
        <p:nvSpPr>
          <p:cNvPr id="3" name="Content Placeholder 2">
            <a:extLst>
              <a:ext uri="{FF2B5EF4-FFF2-40B4-BE49-F238E27FC236}">
                <a16:creationId xmlns:a16="http://schemas.microsoft.com/office/drawing/2014/main" id="{964C3B45-9FFC-4638-B65D-7442CCC14B9B}"/>
              </a:ext>
            </a:extLst>
          </p:cNvPr>
          <p:cNvSpPr>
            <a:spLocks noGrp="1"/>
          </p:cNvSpPr>
          <p:nvPr>
            <p:ph idx="1"/>
          </p:nvPr>
        </p:nvSpPr>
        <p:spPr/>
        <p:txBody>
          <a:bodyPr/>
          <a:lstStyle/>
          <a:p>
            <a:pPr algn="just">
              <a:lnSpc>
                <a:spcPct val="150000"/>
              </a:lnSpc>
              <a:spcAft>
                <a:spcPts val="1000"/>
              </a:spcAft>
            </a:pP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Branding program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akan</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dapat</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meningkatkan</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equitas</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merk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yang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kuat</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dapat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mengarah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merk yang top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oF</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mind</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pengusaha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sudah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mulai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memikirkan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bagaimana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Merk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tersebut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dapat</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dikenal</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oleh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masyarakat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luas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Misalnya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menjadi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sponsor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pada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lomba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lari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10 K,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dapat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meningkatkan</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awareness </a:t>
            </a:r>
            <a:r>
              <a:rPr lang="en-US" sz="1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dari</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suatu</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merk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dengan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cukup</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efektif</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1000"/>
              </a:spcAft>
            </a:pP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Merk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akan</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dapat</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menjadi</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dna</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unik</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bagi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suatu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produk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dapat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memenangkan</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persaingan</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bisnis</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dengan</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berkelanjutan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Contoh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branding Merk di Tokyo Japan</a:t>
            </a:r>
            <a:endParaRPr lang="en-ID" dirty="0"/>
          </a:p>
        </p:txBody>
      </p:sp>
      <p:sp>
        <p:nvSpPr>
          <p:cNvPr id="4" name="Date Placeholder 3">
            <a:extLst>
              <a:ext uri="{FF2B5EF4-FFF2-40B4-BE49-F238E27FC236}">
                <a16:creationId xmlns:a16="http://schemas.microsoft.com/office/drawing/2014/main" id="{96301835-96C7-4DFD-9144-5F8544B82429}"/>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1C813BCE-C440-4EBD-8262-C97F1DCB7367}"/>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BD1467ED-300A-40F9-8DF2-C025C81BA60E}"/>
              </a:ext>
            </a:extLst>
          </p:cNvPr>
          <p:cNvSpPr>
            <a:spLocks noGrp="1"/>
          </p:cNvSpPr>
          <p:nvPr>
            <p:ph type="sldNum" sz="quarter" idx="12"/>
          </p:nvPr>
        </p:nvSpPr>
        <p:spPr/>
        <p:txBody>
          <a:bodyPr/>
          <a:lstStyle/>
          <a:p>
            <a:fld id="{74890947-6068-46AF-A634-D96B9F9313BE}" type="slidenum">
              <a:rPr lang="en-ID" smtClean="0"/>
              <a:t>111</a:t>
            </a:fld>
            <a:endParaRPr lang="en-ID"/>
          </a:p>
        </p:txBody>
      </p:sp>
    </p:spTree>
    <p:extLst>
      <p:ext uri="{BB962C8B-B14F-4D97-AF65-F5344CB8AC3E}">
        <p14:creationId xmlns:p14="http://schemas.microsoft.com/office/powerpoint/2010/main" val="27776091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03F13-AF62-425E-870A-06A59ACAB67B}"/>
              </a:ext>
            </a:extLst>
          </p:cNvPr>
          <p:cNvSpPr>
            <a:spLocks noGrp="1"/>
          </p:cNvSpPr>
          <p:nvPr>
            <p:ph type="title"/>
          </p:nvPr>
        </p:nvSpPr>
        <p:spPr/>
        <p:txBody>
          <a:bodyPr>
            <a:normAutofit/>
          </a:bodyPr>
          <a:lstStyle/>
          <a:p>
            <a:r>
              <a:rPr lang="en-US" sz="40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Manajemen</a:t>
            </a:r>
            <a:r>
              <a:rPr lang="en-US" sz="40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40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Partisipatif</a:t>
            </a:r>
            <a:r>
              <a:rPr lang="en-US" sz="40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a:t>
            </a:r>
            <a:br>
              <a:rPr lang="en-ID" sz="4000"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br>
            <a:endParaRPr lang="en-ID" sz="4000" b="1" dirty="0">
              <a:solidFill>
                <a:srgbClr val="FF0000"/>
              </a:solidFill>
            </a:endParaRPr>
          </a:p>
        </p:txBody>
      </p:sp>
      <p:sp>
        <p:nvSpPr>
          <p:cNvPr id="3" name="Content Placeholder 2">
            <a:extLst>
              <a:ext uri="{FF2B5EF4-FFF2-40B4-BE49-F238E27FC236}">
                <a16:creationId xmlns:a16="http://schemas.microsoft.com/office/drawing/2014/main" id="{6BD45602-3432-4E4A-9920-C7A1E9178636}"/>
              </a:ext>
            </a:extLst>
          </p:cNvPr>
          <p:cNvSpPr>
            <a:spLocks noGrp="1"/>
          </p:cNvSpPr>
          <p:nvPr>
            <p:ph idx="1"/>
          </p:nvPr>
        </p:nvSpPr>
        <p:spPr/>
        <p:txBody>
          <a:bodyPr>
            <a:normAutofit/>
          </a:bodyPr>
          <a:lstStyle/>
          <a:p>
            <a:pPr marL="0" lvl="0" indent="0" algn="just">
              <a:lnSpc>
                <a:spcPct val="150000"/>
              </a:lnSpc>
              <a:spcAft>
                <a:spcPts val="0"/>
              </a:spcAft>
              <a:buNone/>
              <a:tabLst>
                <a:tab pos="457200" algn="l"/>
              </a:tabLst>
            </a:pPr>
            <a:r>
              <a:rPr lang="en-US" sz="1800" b="1" dirty="0" err="1">
                <a:latin typeface="Arial" panose="020B0604020202020204" pitchFamily="34" charset="0"/>
                <a:ea typeface="Times New Roman" panose="02020603050405020304" pitchFamily="18" charset="0"/>
                <a:cs typeface="Times New Roman" panose="02020603050405020304" pitchFamily="18" charset="0"/>
              </a:rPr>
              <a:t>K</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eunggulan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dari</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menggunakan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gaya</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manajemen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partisipatif</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ketika</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perusahaan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sedang</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berkembang</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Wingdings 2" panose="05020102010507070707" pitchFamily="18" charset="2"/>
              <a:buChar char=""/>
              <a:tabLst>
                <a:tab pos="457200" algn="l"/>
              </a:tabLst>
            </a:pPr>
            <a:r>
              <a:rPr lang="en-US" sz="1800" b="1" u="sng" dirty="0" err="1">
                <a:solidFill>
                  <a:srgbClr val="00B0F0"/>
                </a:solidFill>
                <a:effectLst/>
                <a:latin typeface="Arial" panose="020B0604020202020204" pitchFamily="34" charset="0"/>
                <a:ea typeface="Times New Roman" panose="02020603050405020304" pitchFamily="18" charset="0"/>
                <a:cs typeface="Times New Roman" panose="02020603050405020304" pitchFamily="18" charset="0"/>
              </a:rPr>
              <a:t>Pertama</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kompleksitas</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dari</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mengembangkan</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bisnis</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dan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mengelola</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perubahan</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meningkatkan</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permintaan</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pemrosesan</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informasi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pada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pengusaha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Mengikutsertakan</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orang lain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dalam</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proses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pengambilan</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keputusan</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1000"/>
              </a:spcAft>
              <a:buFont typeface="Wingdings 2" panose="05020102010507070707" pitchFamily="18" charset="2"/>
              <a:buChar char=""/>
              <a:tabLst>
                <a:tab pos="457200" algn="l"/>
              </a:tabLst>
            </a:pPr>
            <a:r>
              <a:rPr lang="en-US" sz="1800" b="1" u="sng" dirty="0" err="1">
                <a:solidFill>
                  <a:srgbClr val="00B0F0"/>
                </a:solidFill>
                <a:effectLst/>
                <a:latin typeface="Arial" panose="020B0604020202020204" pitchFamily="34" charset="0"/>
                <a:ea typeface="Times New Roman" panose="02020603050405020304" pitchFamily="18" charset="0"/>
                <a:cs typeface="Times New Roman" panose="02020603050405020304" pitchFamily="18" charset="0"/>
              </a:rPr>
              <a:t>Kedua</a:t>
            </a:r>
            <a:r>
              <a:rPr lang="en-US" sz="1800" b="1" u="sng" dirty="0">
                <a:solidFill>
                  <a:srgbClr val="00B0F0"/>
                </a:solidFill>
                <a:effectLst/>
                <a:latin typeface="Arial" panose="020B0604020202020204" pitchFamily="34" charset="0"/>
                <a:ea typeface="Times New Roman" panose="02020603050405020304" pitchFamily="18" charset="0"/>
                <a:cs typeface="Times New Roman" panose="02020603050405020304" pitchFamily="18" charset="0"/>
              </a:rPr>
              <a:t>,</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manajer</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pekerja</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mempunyai</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kualifikasi</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tinggi</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merupakan</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sumber</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daya</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penting</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menghasilkan</a:t>
            </a:r>
            <a:r>
              <a:rPr lang="en-US" sz="1800" b="1" u="sng"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cara-cara</a:t>
            </a:r>
            <a:r>
              <a:rPr lang="en-US" sz="1800" b="1" u="sng"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baru</a:t>
            </a:r>
            <a:r>
              <a:rPr lang="en-US" sz="1800" b="1" u="sng"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dalam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menghadapi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masalah-masalah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saat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ini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ID" dirty="0"/>
          </a:p>
        </p:txBody>
      </p:sp>
      <p:sp>
        <p:nvSpPr>
          <p:cNvPr id="4" name="Date Placeholder 3">
            <a:extLst>
              <a:ext uri="{FF2B5EF4-FFF2-40B4-BE49-F238E27FC236}">
                <a16:creationId xmlns:a16="http://schemas.microsoft.com/office/drawing/2014/main" id="{272E451F-A2C1-4D5A-B1D3-3215EF63CFE6}"/>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38E7A4F9-47B2-4C5A-A9BE-ACE632ED95A2}"/>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9D9F2513-B41C-4ADE-B94F-590463117AF5}"/>
              </a:ext>
            </a:extLst>
          </p:cNvPr>
          <p:cNvSpPr>
            <a:spLocks noGrp="1"/>
          </p:cNvSpPr>
          <p:nvPr>
            <p:ph type="sldNum" sz="quarter" idx="12"/>
          </p:nvPr>
        </p:nvSpPr>
        <p:spPr/>
        <p:txBody>
          <a:bodyPr/>
          <a:lstStyle/>
          <a:p>
            <a:fld id="{74890947-6068-46AF-A634-D96B9F9313BE}" type="slidenum">
              <a:rPr lang="en-ID" smtClean="0"/>
              <a:t>112</a:t>
            </a:fld>
            <a:endParaRPr lang="en-ID"/>
          </a:p>
        </p:txBody>
      </p:sp>
    </p:spTree>
    <p:extLst>
      <p:ext uri="{BB962C8B-B14F-4D97-AF65-F5344CB8AC3E}">
        <p14:creationId xmlns:p14="http://schemas.microsoft.com/office/powerpoint/2010/main" val="108015759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5CF53-E736-4A99-AAB2-1A031CE40478}"/>
              </a:ext>
            </a:extLst>
          </p:cNvPr>
          <p:cNvSpPr>
            <a:spLocks noGrp="1"/>
          </p:cNvSpPr>
          <p:nvPr>
            <p:ph type="title"/>
          </p:nvPr>
        </p:nvSpPr>
        <p:spPr/>
        <p:txBody>
          <a:bodyPr/>
          <a:lstStyle/>
          <a:p>
            <a:r>
              <a:rPr lang="en-US" sz="36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Manajemen</a:t>
            </a:r>
            <a:r>
              <a:rPr lang="en-US" sz="36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6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Partisipatif</a:t>
            </a:r>
            <a:r>
              <a:rPr lang="en-US" sz="36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a:t>
            </a:r>
            <a:br>
              <a:rPr lang="en-ID" sz="3600"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br>
            <a:endParaRPr lang="en-ID" dirty="0"/>
          </a:p>
        </p:txBody>
      </p:sp>
      <p:sp>
        <p:nvSpPr>
          <p:cNvPr id="3" name="Content Placeholder 2">
            <a:extLst>
              <a:ext uri="{FF2B5EF4-FFF2-40B4-BE49-F238E27FC236}">
                <a16:creationId xmlns:a16="http://schemas.microsoft.com/office/drawing/2014/main" id="{BF836753-FC91-4AF7-B400-902B6C9C9E59}"/>
              </a:ext>
            </a:extLst>
          </p:cNvPr>
          <p:cNvSpPr>
            <a:spLocks noGrp="1"/>
          </p:cNvSpPr>
          <p:nvPr>
            <p:ph idx="1"/>
          </p:nvPr>
        </p:nvSpPr>
        <p:spPr/>
        <p:txBody>
          <a:bodyPr/>
          <a:lstStyle/>
          <a:p>
            <a:pPr marL="342900" lvl="0" indent="-342900" algn="just">
              <a:lnSpc>
                <a:spcPct val="150000"/>
              </a:lnSpc>
              <a:spcAft>
                <a:spcPts val="0"/>
              </a:spcAft>
              <a:buFont typeface="Wingdings 2" panose="05020102010507070707" pitchFamily="18" charset="2"/>
              <a:buChar char=""/>
              <a:tabLst>
                <a:tab pos="457200" algn="l"/>
              </a:tabLst>
            </a:pPr>
            <a:r>
              <a:rPr lang="en-US" sz="1800" b="1" u="sng" dirty="0" err="1">
                <a:solidFill>
                  <a:srgbClr val="00B0F0"/>
                </a:solidFill>
                <a:effectLst/>
                <a:latin typeface="Arial" panose="020B0604020202020204" pitchFamily="34" charset="0"/>
                <a:ea typeface="Times New Roman" panose="02020603050405020304" pitchFamily="18" charset="0"/>
                <a:cs typeface="Times New Roman" panose="02020603050405020304" pitchFamily="18" charset="0"/>
              </a:rPr>
              <a:t>Ketiga</a:t>
            </a:r>
            <a:r>
              <a:rPr lang="en-US" sz="1800" b="1" u="sng" dirty="0">
                <a:solidFill>
                  <a:srgbClr val="00B0F0"/>
                </a:solidFill>
                <a:effectLst/>
                <a:latin typeface="Arial" panose="020B0604020202020204" pitchFamily="34" charset="0"/>
                <a:ea typeface="Times New Roman" panose="02020603050405020304" pitchFamily="18" charset="0"/>
                <a:cs typeface="Times New Roman" panose="02020603050405020304" pitchFamily="18" charset="0"/>
              </a:rPr>
              <a:t>,</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jika</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pekerja</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dilibatkan</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dalam</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proses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pengambilan</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keputusan</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mereka</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makin</a:t>
            </a:r>
            <a:r>
              <a:rPr lang="en-US" sz="1800" b="1" u="sng"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siap</a:t>
            </a:r>
            <a:r>
              <a:rPr lang="en-US" sz="1800" b="1" u="sng"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dan </a:t>
            </a:r>
            <a:r>
              <a:rPr lang="en-US" sz="1800" b="1" u="sng"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makin</a:t>
            </a:r>
            <a:r>
              <a:rPr lang="en-US" sz="1800" b="1" u="sng"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termotivasi</a:t>
            </a:r>
            <a:r>
              <a:rPr lang="en-US" sz="1800" b="1" u="sng"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mengimplementasi</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keputusan</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diambil</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Wingdings 2" panose="05020102010507070707" pitchFamily="18" charset="2"/>
              <a:buChar char=""/>
              <a:tabLst>
                <a:tab pos="457200" algn="l"/>
              </a:tabLst>
            </a:pPr>
            <a:r>
              <a:rPr lang="en-US" sz="1800" b="1" dirty="0" err="1">
                <a:solidFill>
                  <a:srgbClr val="00B0F0"/>
                </a:solidFill>
                <a:effectLst/>
                <a:latin typeface="Arial" panose="020B0604020202020204" pitchFamily="34" charset="0"/>
                <a:ea typeface="Times New Roman" panose="02020603050405020304" pitchFamily="18" charset="0"/>
                <a:cs typeface="Times New Roman" panose="02020603050405020304" pitchFamily="18" charset="0"/>
              </a:rPr>
              <a:t>Terakhir</a:t>
            </a:r>
            <a:r>
              <a:rPr lang="en-US" sz="1800" b="1" dirty="0">
                <a:solidFill>
                  <a:srgbClr val="00B0F0"/>
                </a:solidFill>
                <a:effectLst/>
                <a:latin typeface="Arial" panose="020B0604020202020204" pitchFamily="34" charset="0"/>
                <a:ea typeface="Times New Roman" panose="02020603050405020304" pitchFamily="18" charset="0"/>
                <a:cs typeface="Times New Roman" panose="02020603050405020304" pitchFamily="18" charset="0"/>
              </a:rPr>
              <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pada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kebanyakan</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budaya</a:t>
            </a:r>
            <a:r>
              <a:rPr lang="en-US" sz="1800" b="1" u="sng"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pekerja</a:t>
            </a:r>
            <a:r>
              <a:rPr lang="en-US" sz="1800" b="1" u="sng"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menikmati</a:t>
            </a:r>
            <a:r>
              <a:rPr lang="en-US" sz="1800" b="1" u="sng"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tambahan</a:t>
            </a:r>
            <a:r>
              <a:rPr lang="en-US" sz="1800" b="1" u="sng"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tanggung</a:t>
            </a:r>
            <a:r>
              <a:rPr lang="en-US" sz="1800" b="1" u="sng"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jawab</a:t>
            </a:r>
            <a:r>
              <a:rPr lang="en-US" sz="1800" b="1" u="sng"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untuk</a:t>
            </a:r>
            <a:r>
              <a:rPr lang="en-US" sz="1800" b="1" u="sng"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mengambil</a:t>
            </a:r>
            <a:r>
              <a:rPr lang="en-US" sz="1800" b="1" u="sng"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keputusan</a:t>
            </a:r>
            <a:r>
              <a:rPr lang="en-US" sz="1800" b="1" u="sng"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dan </a:t>
            </a:r>
            <a:r>
              <a:rPr lang="en-US" sz="1800" b="1" u="sng"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berinisiatif</a:t>
            </a:r>
            <a:r>
              <a:rPr lang="en-US" sz="1800" b="1" u="sng"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endParaRPr>
          </a:p>
          <a:p>
            <a:pPr marL="0" lvl="0" indent="0" algn="just">
              <a:lnSpc>
                <a:spcPct val="150000"/>
              </a:lnSpc>
              <a:spcAft>
                <a:spcPts val="1000"/>
              </a:spcAft>
              <a:buNone/>
              <a:tabLst>
                <a:tab pos="45720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Pada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beberapa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kasus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gaya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manajemen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partisipatif</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meningkatkan</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kepuasan</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kerja</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Beberapa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aktivitas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berikut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dapat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dilakukan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oleh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pengusaha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melakukan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gaya</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manajemen</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lebih</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partisipatif</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secara</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sukses</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mengembangkan</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bisnis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ID" dirty="0"/>
          </a:p>
        </p:txBody>
      </p:sp>
      <p:sp>
        <p:nvSpPr>
          <p:cNvPr id="4" name="Date Placeholder 3">
            <a:extLst>
              <a:ext uri="{FF2B5EF4-FFF2-40B4-BE49-F238E27FC236}">
                <a16:creationId xmlns:a16="http://schemas.microsoft.com/office/drawing/2014/main" id="{1D8CC885-6402-4A85-8490-8AC421520134}"/>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1157F363-A9F3-4C50-AC72-5EF11281877F}"/>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46EE6DCD-E428-4406-8799-73FF5BDAF433}"/>
              </a:ext>
            </a:extLst>
          </p:cNvPr>
          <p:cNvSpPr>
            <a:spLocks noGrp="1"/>
          </p:cNvSpPr>
          <p:nvPr>
            <p:ph type="sldNum" sz="quarter" idx="12"/>
          </p:nvPr>
        </p:nvSpPr>
        <p:spPr/>
        <p:txBody>
          <a:bodyPr/>
          <a:lstStyle/>
          <a:p>
            <a:fld id="{74890947-6068-46AF-A634-D96B9F9313BE}" type="slidenum">
              <a:rPr lang="en-ID" smtClean="0"/>
              <a:t>113</a:t>
            </a:fld>
            <a:endParaRPr lang="en-ID"/>
          </a:p>
        </p:txBody>
      </p:sp>
    </p:spTree>
    <p:extLst>
      <p:ext uri="{BB962C8B-B14F-4D97-AF65-F5344CB8AC3E}">
        <p14:creationId xmlns:p14="http://schemas.microsoft.com/office/powerpoint/2010/main" val="351411877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BC0FA-2F82-476D-9199-7B593380A98E}"/>
              </a:ext>
            </a:extLst>
          </p:cNvPr>
          <p:cNvSpPr>
            <a:spLocks noGrp="1"/>
          </p:cNvSpPr>
          <p:nvPr>
            <p:ph type="title"/>
          </p:nvPr>
        </p:nvSpPr>
        <p:spPr/>
        <p:txBody>
          <a:bodyPr/>
          <a:lstStyle/>
          <a:p>
            <a:r>
              <a:rPr lang="en-US" sz="36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sukses</a:t>
            </a:r>
            <a:r>
              <a:rPr lang="en-US" sz="36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36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mengembangkan</a:t>
            </a:r>
            <a:r>
              <a:rPr lang="en-US" sz="36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36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bisnis</a:t>
            </a:r>
            <a:r>
              <a:rPr lang="en-US" sz="36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dirty="0"/>
          </a:p>
        </p:txBody>
      </p:sp>
      <p:sp>
        <p:nvSpPr>
          <p:cNvPr id="3" name="Content Placeholder 2">
            <a:extLst>
              <a:ext uri="{FF2B5EF4-FFF2-40B4-BE49-F238E27FC236}">
                <a16:creationId xmlns:a16="http://schemas.microsoft.com/office/drawing/2014/main" id="{D546BDD9-2594-4DFD-88F8-98581600B40E}"/>
              </a:ext>
            </a:extLst>
          </p:cNvPr>
          <p:cNvSpPr>
            <a:spLocks noGrp="1"/>
          </p:cNvSpPr>
          <p:nvPr>
            <p:ph idx="1"/>
          </p:nvPr>
        </p:nvSpPr>
        <p:spPr/>
        <p:txBody>
          <a:bodyPr>
            <a:normAutofit fontScale="77500" lnSpcReduction="20000"/>
          </a:bodyPr>
          <a:lstStyle/>
          <a:p>
            <a:pPr marL="342900" lvl="0" indent="-342900" algn="just">
              <a:lnSpc>
                <a:spcPct val="150000"/>
              </a:lnSpc>
              <a:spcAft>
                <a:spcPts val="0"/>
              </a:spcAft>
              <a:buFont typeface="Wingdings 2" panose="05020102010507070707" pitchFamily="18" charset="2"/>
              <a:buChar char=""/>
              <a:tabLst>
                <a:tab pos="457200" algn="l"/>
              </a:tabLst>
            </a:pP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Ciptakan</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Semangat</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Tim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Semangat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tim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meliputi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keyakinan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dari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setiap</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orang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dalam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organisasi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bahwa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mereka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melakukan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ini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secara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bersama-sama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dengan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cara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kerja</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sama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sesuatu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besar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dapat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dicapai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Tindakan-</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tindakan</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kecil</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tetapi</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penting</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oleh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pengusaha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dapat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menciptakan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semangat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tim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ini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lgn="just">
              <a:lnSpc>
                <a:spcPct val="150000"/>
              </a:lnSpc>
              <a:spcAft>
                <a:spcPts val="0"/>
              </a:spcAft>
              <a:buNone/>
              <a:tabLst>
                <a:tab pos="457200" algn="l"/>
              </a:tabLs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Sebagai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contoh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pengusaha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harus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menciptakan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semangat</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kita</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bukan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semangat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saya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dalam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berbagai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rapat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memo pada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pekerja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juga pada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pihak-pihak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lainnya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berkepentingan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Wingdings 2" panose="05020102010507070707" pitchFamily="18" charset="2"/>
              <a:buChar char=""/>
              <a:tabLst>
                <a:tab pos="457200" algn="l"/>
              </a:tabLst>
            </a:pP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Bicara</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dengan</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Pekerja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Komunikasi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sering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terbuka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dengan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para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pekerja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membangun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kepercayaan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mengurangi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ketakutan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Sering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kali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ketakutan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perubahan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berhubungan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dengan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perkembangan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perusahaan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lebih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buruk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dari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kenyataan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perubahan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itu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sendiri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komunikasi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mengurangi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kegelisahan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tersebut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1000"/>
              </a:spcAft>
              <a:buFont typeface="Wingdings 2" panose="05020102010507070707" pitchFamily="18" charset="2"/>
              <a:buChar char=""/>
              <a:tabLst>
                <a:tab pos="457200" algn="l"/>
              </a:tabLst>
            </a:pP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Berikan</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Umpan</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Balik</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Pengusaha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harus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sering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memberikan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umpan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balik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pada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pekerja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Umpan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balik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harus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konstruktif</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sehingga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memampukan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pekerja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meningkatkan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kualitas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dari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tugas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tertentu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tetapi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tidak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menyerang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orangnya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menciptakan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rasa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takut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gagal</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ID" dirty="0"/>
          </a:p>
        </p:txBody>
      </p:sp>
      <p:sp>
        <p:nvSpPr>
          <p:cNvPr id="4" name="Date Placeholder 3">
            <a:extLst>
              <a:ext uri="{FF2B5EF4-FFF2-40B4-BE49-F238E27FC236}">
                <a16:creationId xmlns:a16="http://schemas.microsoft.com/office/drawing/2014/main" id="{A5BB34BF-E9C9-4E76-B61D-F5BBBCA4C68C}"/>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6089A4D9-0D92-4771-B957-188CB3272B43}"/>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165B62EF-F05D-45A9-9155-EF48EA56C57D}"/>
              </a:ext>
            </a:extLst>
          </p:cNvPr>
          <p:cNvSpPr>
            <a:spLocks noGrp="1"/>
          </p:cNvSpPr>
          <p:nvPr>
            <p:ph type="sldNum" sz="quarter" idx="12"/>
          </p:nvPr>
        </p:nvSpPr>
        <p:spPr/>
        <p:txBody>
          <a:bodyPr/>
          <a:lstStyle/>
          <a:p>
            <a:fld id="{74890947-6068-46AF-A634-D96B9F9313BE}" type="slidenum">
              <a:rPr lang="en-ID" smtClean="0"/>
              <a:t>114</a:t>
            </a:fld>
            <a:endParaRPr lang="en-ID"/>
          </a:p>
        </p:txBody>
      </p:sp>
    </p:spTree>
    <p:extLst>
      <p:ext uri="{BB962C8B-B14F-4D97-AF65-F5344CB8AC3E}">
        <p14:creationId xmlns:p14="http://schemas.microsoft.com/office/powerpoint/2010/main" val="319118548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6D175-6398-49FE-8333-ECC559F7A524}"/>
              </a:ext>
            </a:extLst>
          </p:cNvPr>
          <p:cNvSpPr>
            <a:spLocks noGrp="1"/>
          </p:cNvSpPr>
          <p:nvPr>
            <p:ph type="title"/>
          </p:nvPr>
        </p:nvSpPr>
        <p:spPr/>
        <p:txBody>
          <a:bodyPr/>
          <a:lstStyle/>
          <a:p>
            <a:r>
              <a:rPr lang="en-US" sz="36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sukses</a:t>
            </a:r>
            <a:r>
              <a:rPr lang="en-US" sz="36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36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mengembangkan</a:t>
            </a:r>
            <a:r>
              <a:rPr lang="en-US" sz="36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36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bisnis</a:t>
            </a:r>
            <a:r>
              <a:rPr lang="en-US" sz="36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dirty="0"/>
          </a:p>
        </p:txBody>
      </p:sp>
      <p:sp>
        <p:nvSpPr>
          <p:cNvPr id="3" name="Content Placeholder 2">
            <a:extLst>
              <a:ext uri="{FF2B5EF4-FFF2-40B4-BE49-F238E27FC236}">
                <a16:creationId xmlns:a16="http://schemas.microsoft.com/office/drawing/2014/main" id="{18C69755-3819-4D5D-BA8A-BADE51FD2D12}"/>
              </a:ext>
            </a:extLst>
          </p:cNvPr>
          <p:cNvSpPr>
            <a:spLocks noGrp="1"/>
          </p:cNvSpPr>
          <p:nvPr>
            <p:ph idx="1"/>
          </p:nvPr>
        </p:nvSpPr>
        <p:spPr/>
        <p:txBody>
          <a:bodyPr>
            <a:normAutofit fontScale="92500"/>
          </a:bodyPr>
          <a:lstStyle/>
          <a:p>
            <a:pPr marL="342900" lvl="0" indent="-342900" algn="just">
              <a:lnSpc>
                <a:spcPct val="150000"/>
              </a:lnSpc>
              <a:spcAft>
                <a:spcPts val="0"/>
              </a:spcAft>
              <a:buFont typeface="Wingdings 2" panose="05020102010507070707" pitchFamily="18" charset="2"/>
              <a:buChar char=""/>
              <a:tabLst>
                <a:tab pos="457200" algn="l"/>
              </a:tabLst>
            </a:pPr>
            <a:r>
              <a:rPr lang="en-US" sz="1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Delegasikan</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Beberapa</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Tanggung</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Jawab</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Orang Lain.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Dengan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jumlah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tugas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bagi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pengusaha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semakin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banyak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ia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tidak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bisa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selalu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membuat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keputusan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manajemen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Para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pekerja</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kunci</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harus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diberikan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fleksibilitas</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untuk</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mengambil</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inisiatif</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keputusan</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tanpa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takut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gagal</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Wingdings 2" panose="05020102010507070707" pitchFamily="18" charset="2"/>
              <a:buChar char=""/>
              <a:tabLst>
                <a:tab pos="457200" algn="l"/>
              </a:tabLst>
            </a:pP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Berikan</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Pelatihan</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Berkala</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bagi</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Pekerja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Dengan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melatih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pekerja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pengusaha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meningkatkan</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kemampuan</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kapasitas</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meningkatkan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kinerja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mereka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pada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tugas-tugas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tertentu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sebagai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hasilnya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meningkatkan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kesempatan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secara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sukses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mengembangkan</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perusahaannya</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endParaRPr>
          </a:p>
          <a:p>
            <a:pPr marL="0" lvl="0" indent="0">
              <a:lnSpc>
                <a:spcPct val="150000"/>
              </a:lnSpc>
              <a:spcAft>
                <a:spcPts val="1000"/>
              </a:spcAft>
              <a:buNone/>
              <a:tabLst>
                <a:tab pos="457200" algn="l"/>
              </a:tabLs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Pelatihan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harus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mencerminkan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gaya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manajemen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baru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dengan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melibatkan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pekerja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dalam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menentukan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topik-topik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pelatihan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ID" dirty="0"/>
          </a:p>
        </p:txBody>
      </p:sp>
      <p:sp>
        <p:nvSpPr>
          <p:cNvPr id="4" name="Date Placeholder 3">
            <a:extLst>
              <a:ext uri="{FF2B5EF4-FFF2-40B4-BE49-F238E27FC236}">
                <a16:creationId xmlns:a16="http://schemas.microsoft.com/office/drawing/2014/main" id="{AD4D508E-AAB4-4118-8FAD-3C7592929983}"/>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E716B085-8FA1-4F6A-84E3-4483E3EDB958}"/>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BE507788-41DD-4E92-A738-ED3E08AAE850}"/>
              </a:ext>
            </a:extLst>
          </p:cNvPr>
          <p:cNvSpPr>
            <a:spLocks noGrp="1"/>
          </p:cNvSpPr>
          <p:nvPr>
            <p:ph type="sldNum" sz="quarter" idx="12"/>
          </p:nvPr>
        </p:nvSpPr>
        <p:spPr/>
        <p:txBody>
          <a:bodyPr/>
          <a:lstStyle/>
          <a:p>
            <a:fld id="{74890947-6068-46AF-A634-D96B9F9313BE}" type="slidenum">
              <a:rPr lang="en-ID" smtClean="0"/>
              <a:t>115</a:t>
            </a:fld>
            <a:endParaRPr lang="en-ID"/>
          </a:p>
        </p:txBody>
      </p:sp>
    </p:spTree>
    <p:extLst>
      <p:ext uri="{BB962C8B-B14F-4D97-AF65-F5344CB8AC3E}">
        <p14:creationId xmlns:p14="http://schemas.microsoft.com/office/powerpoint/2010/main" val="186759423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148CA-EA70-4410-9CBE-D19F56A09305}"/>
              </a:ext>
            </a:extLst>
          </p:cNvPr>
          <p:cNvSpPr>
            <a:spLocks noGrp="1"/>
          </p:cNvSpPr>
          <p:nvPr>
            <p:ph type="title"/>
          </p:nvPr>
        </p:nvSpPr>
        <p:spPr/>
        <p:txBody>
          <a:bodyPr/>
          <a:lstStyle/>
          <a:p>
            <a:r>
              <a:rPr lang="en-US" dirty="0"/>
              <a:t>PERTEMUAN MINGGU KE 011</a:t>
            </a:r>
            <a:endParaRPr lang="en-ID" dirty="0"/>
          </a:p>
        </p:txBody>
      </p:sp>
      <p:sp>
        <p:nvSpPr>
          <p:cNvPr id="4" name="Date Placeholder 3">
            <a:extLst>
              <a:ext uri="{FF2B5EF4-FFF2-40B4-BE49-F238E27FC236}">
                <a16:creationId xmlns:a16="http://schemas.microsoft.com/office/drawing/2014/main" id="{ACFF427E-9057-4F76-9C45-B0BBBB90D299}"/>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613C73E4-DA5D-49DE-943C-A65EA1E2DF16}"/>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991C689C-81F9-4019-86C1-4F87A3D396AD}"/>
              </a:ext>
            </a:extLst>
          </p:cNvPr>
          <p:cNvSpPr>
            <a:spLocks noGrp="1"/>
          </p:cNvSpPr>
          <p:nvPr>
            <p:ph type="sldNum" sz="quarter" idx="12"/>
          </p:nvPr>
        </p:nvSpPr>
        <p:spPr/>
        <p:txBody>
          <a:bodyPr/>
          <a:lstStyle/>
          <a:p>
            <a:fld id="{74890947-6068-46AF-A634-D96B9F9313BE}" type="slidenum">
              <a:rPr lang="en-ID" smtClean="0"/>
              <a:t>116</a:t>
            </a:fld>
            <a:endParaRPr lang="en-ID"/>
          </a:p>
        </p:txBody>
      </p:sp>
      <p:pic>
        <p:nvPicPr>
          <p:cNvPr id="7" name="Content Placeholder 6">
            <a:extLst>
              <a:ext uri="{FF2B5EF4-FFF2-40B4-BE49-F238E27FC236}">
                <a16:creationId xmlns:a16="http://schemas.microsoft.com/office/drawing/2014/main" id="{496F95F4-36A0-4FF3-8D64-79E28895CC80}"/>
              </a:ext>
            </a:extLst>
          </p:cNvPr>
          <p:cNvPicPr>
            <a:picLocks noGrp="1"/>
          </p:cNvPicPr>
          <p:nvPr>
            <p:ph idx="1"/>
          </p:nvPr>
        </p:nvPicPr>
        <p:blipFill>
          <a:blip r:embed="rId2"/>
          <a:stretch>
            <a:fillRect/>
          </a:stretch>
        </p:blipFill>
        <p:spPr>
          <a:xfrm>
            <a:off x="4112155" y="863600"/>
            <a:ext cx="6828366" cy="5121275"/>
          </a:xfrm>
          <a:prstGeom prst="rect">
            <a:avLst/>
          </a:prstGeom>
        </p:spPr>
      </p:pic>
    </p:spTree>
    <p:extLst>
      <p:ext uri="{BB962C8B-B14F-4D97-AF65-F5344CB8AC3E}">
        <p14:creationId xmlns:p14="http://schemas.microsoft.com/office/powerpoint/2010/main" val="35552807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E2655-0CAC-43E2-AE68-7F48CCE155E5}"/>
              </a:ext>
            </a:extLst>
          </p:cNvPr>
          <p:cNvSpPr>
            <a:spLocks noGrp="1"/>
          </p:cNvSpPr>
          <p:nvPr>
            <p:ph type="title"/>
          </p:nvPr>
        </p:nvSpPr>
        <p:spPr/>
        <p:txBody>
          <a:bodyPr/>
          <a:lstStyle/>
          <a:p>
            <a:r>
              <a:rPr lang="en-US" sz="3600" dirty="0">
                <a:effectLst/>
              </a:rPr>
              <a:t>Financial Plan</a:t>
            </a:r>
            <a:br>
              <a:rPr lang="en-ID" sz="1400" dirty="0">
                <a:effectLst/>
                <a:latin typeface="Calibri" panose="020F0502020204030204" pitchFamily="34" charset="0"/>
                <a:ea typeface="Times New Roman" panose="02020603050405020304" pitchFamily="18" charset="0"/>
                <a:cs typeface="Times New Roman" panose="02020603050405020304" pitchFamily="18" charset="0"/>
              </a:rPr>
            </a:br>
            <a:endParaRPr lang="en-ID" dirty="0"/>
          </a:p>
        </p:txBody>
      </p:sp>
      <p:graphicFrame>
        <p:nvGraphicFramePr>
          <p:cNvPr id="7" name="Content Placeholder 6">
            <a:extLst>
              <a:ext uri="{FF2B5EF4-FFF2-40B4-BE49-F238E27FC236}">
                <a16:creationId xmlns:a16="http://schemas.microsoft.com/office/drawing/2014/main" id="{92B66585-9DDE-4100-9F4A-E023B6AE7B15}"/>
              </a:ext>
            </a:extLst>
          </p:cNvPr>
          <p:cNvGraphicFramePr>
            <a:graphicFrameLocks noGrp="1"/>
          </p:cNvGraphicFramePr>
          <p:nvPr>
            <p:ph idx="1"/>
            <p:extLst>
              <p:ext uri="{D42A27DB-BD31-4B8C-83A1-F6EECF244321}">
                <p14:modId xmlns:p14="http://schemas.microsoft.com/office/powerpoint/2010/main" val="2925057278"/>
              </p:ext>
            </p:extLst>
          </p:nvPr>
        </p:nvGraphicFramePr>
        <p:xfrm>
          <a:off x="3619500" y="1981200"/>
          <a:ext cx="6322061" cy="3076575"/>
        </p:xfrm>
        <a:graphic>
          <a:graphicData uri="http://schemas.openxmlformats.org/drawingml/2006/table">
            <a:tbl>
              <a:tblPr firstRow="1" firstCol="1" bandRow="1">
                <a:tableStyleId>{5C22544A-7EE6-4342-B048-85BDC9FD1C3A}</a:tableStyleId>
              </a:tblPr>
              <a:tblGrid>
                <a:gridCol w="6322061">
                  <a:extLst>
                    <a:ext uri="{9D8B030D-6E8A-4147-A177-3AD203B41FA5}">
                      <a16:colId xmlns:a16="http://schemas.microsoft.com/office/drawing/2014/main" val="1623581793"/>
                    </a:ext>
                  </a:extLst>
                </a:gridCol>
              </a:tblGrid>
              <a:tr h="3076575">
                <a:tc>
                  <a:txBody>
                    <a:bodyPr/>
                    <a:lstStyle/>
                    <a:p>
                      <a:pPr>
                        <a:lnSpc>
                          <a:spcPct val="90000"/>
                        </a:lnSpc>
                        <a:spcAft>
                          <a:spcPts val="0"/>
                        </a:spcAft>
                      </a:pPr>
                      <a:r>
                        <a:rPr lang="en-US" sz="3600" dirty="0">
                          <a:effectLst/>
                        </a:rPr>
                        <a:t>Financial Plan: </a:t>
                      </a:r>
                      <a:r>
                        <a:rPr lang="en-ID" sz="3600" b="1" kern="1200" dirty="0" err="1">
                          <a:solidFill>
                            <a:schemeClr val="lt1"/>
                          </a:solidFill>
                          <a:effectLst/>
                          <a:highlight>
                            <a:srgbClr val="FFFF00"/>
                          </a:highlight>
                          <a:latin typeface="+mn-lt"/>
                          <a:ea typeface="+mn-ea"/>
                          <a:cs typeface="+mn-cs"/>
                        </a:rPr>
                        <a:t>Pengertian</a:t>
                      </a:r>
                      <a:r>
                        <a:rPr lang="en-ID" sz="3600" b="1" kern="1200" dirty="0">
                          <a:solidFill>
                            <a:schemeClr val="lt1"/>
                          </a:solidFill>
                          <a:effectLst/>
                          <a:highlight>
                            <a:srgbClr val="FFFF00"/>
                          </a:highlight>
                          <a:latin typeface="+mn-lt"/>
                          <a:ea typeface="+mn-ea"/>
                          <a:cs typeface="+mn-cs"/>
                        </a:rPr>
                        <a:t> Financial Plan, </a:t>
                      </a:r>
                      <a:r>
                        <a:rPr lang="en-ID" sz="3600" b="1" kern="1200" dirty="0" err="1">
                          <a:solidFill>
                            <a:schemeClr val="lt1"/>
                          </a:solidFill>
                          <a:effectLst/>
                          <a:highlight>
                            <a:srgbClr val="FFFF00"/>
                          </a:highlight>
                          <a:latin typeface="+mn-lt"/>
                          <a:ea typeface="+mn-ea"/>
                          <a:cs typeface="+mn-cs"/>
                        </a:rPr>
                        <a:t>Kegunaan</a:t>
                      </a:r>
                      <a:r>
                        <a:rPr lang="en-ID" sz="3600" b="1" kern="1200" dirty="0">
                          <a:solidFill>
                            <a:schemeClr val="lt1"/>
                          </a:solidFill>
                          <a:effectLst/>
                          <a:highlight>
                            <a:srgbClr val="FFFF00"/>
                          </a:highlight>
                          <a:latin typeface="+mn-lt"/>
                          <a:ea typeface="+mn-ea"/>
                          <a:cs typeface="+mn-cs"/>
                        </a:rPr>
                        <a:t> </a:t>
                      </a:r>
                      <a:r>
                        <a:rPr lang="en-ID" sz="3600" b="1" kern="1200" dirty="0" err="1">
                          <a:solidFill>
                            <a:schemeClr val="lt1"/>
                          </a:solidFill>
                          <a:effectLst/>
                          <a:highlight>
                            <a:srgbClr val="FFFF00"/>
                          </a:highlight>
                          <a:latin typeface="+mn-lt"/>
                          <a:ea typeface="+mn-ea"/>
                          <a:cs typeface="+mn-cs"/>
                        </a:rPr>
                        <a:t>pembuatan</a:t>
                      </a:r>
                      <a:r>
                        <a:rPr lang="en-ID" sz="3600" b="1" kern="1200" dirty="0">
                          <a:solidFill>
                            <a:schemeClr val="lt1"/>
                          </a:solidFill>
                          <a:effectLst/>
                          <a:highlight>
                            <a:srgbClr val="FFFF00"/>
                          </a:highlight>
                          <a:latin typeface="+mn-lt"/>
                          <a:ea typeface="+mn-ea"/>
                          <a:cs typeface="+mn-cs"/>
                        </a:rPr>
                        <a:t> Financial Plan dan </a:t>
                      </a:r>
                      <a:r>
                        <a:rPr lang="en-ID" sz="3600" b="1" kern="1200" dirty="0" err="1">
                          <a:solidFill>
                            <a:schemeClr val="lt1"/>
                          </a:solidFill>
                          <a:effectLst/>
                          <a:highlight>
                            <a:srgbClr val="FFFF00"/>
                          </a:highlight>
                          <a:latin typeface="+mn-lt"/>
                          <a:ea typeface="+mn-ea"/>
                          <a:cs typeface="+mn-cs"/>
                        </a:rPr>
                        <a:t>Membuat</a:t>
                      </a:r>
                      <a:r>
                        <a:rPr lang="en-ID" sz="3600" b="1" kern="1200" dirty="0">
                          <a:solidFill>
                            <a:schemeClr val="lt1"/>
                          </a:solidFill>
                          <a:effectLst/>
                          <a:highlight>
                            <a:srgbClr val="FFFF00"/>
                          </a:highlight>
                          <a:latin typeface="+mn-lt"/>
                          <a:ea typeface="+mn-ea"/>
                          <a:cs typeface="+mn-cs"/>
                        </a:rPr>
                        <a:t> </a:t>
                      </a:r>
                      <a:r>
                        <a:rPr lang="en-ID" sz="3600" b="1" kern="1200" dirty="0" err="1">
                          <a:solidFill>
                            <a:schemeClr val="lt1"/>
                          </a:solidFill>
                          <a:effectLst/>
                          <a:highlight>
                            <a:srgbClr val="FFFF00"/>
                          </a:highlight>
                          <a:latin typeface="+mn-lt"/>
                          <a:ea typeface="+mn-ea"/>
                          <a:cs typeface="+mn-cs"/>
                        </a:rPr>
                        <a:t>perencanaan</a:t>
                      </a:r>
                      <a:r>
                        <a:rPr lang="en-ID" sz="3600" b="1" kern="1200" dirty="0">
                          <a:solidFill>
                            <a:schemeClr val="lt1"/>
                          </a:solidFill>
                          <a:effectLst/>
                          <a:highlight>
                            <a:srgbClr val="FFFF00"/>
                          </a:highlight>
                          <a:latin typeface="+mn-lt"/>
                          <a:ea typeface="+mn-ea"/>
                          <a:cs typeface="+mn-cs"/>
                        </a:rPr>
                        <a:t> </a:t>
                      </a:r>
                      <a:r>
                        <a:rPr lang="en-ID" sz="3600" b="1" kern="1200" dirty="0" err="1">
                          <a:solidFill>
                            <a:schemeClr val="lt1"/>
                          </a:solidFill>
                          <a:effectLst/>
                          <a:highlight>
                            <a:srgbClr val="FFFF00"/>
                          </a:highlight>
                          <a:latin typeface="+mn-lt"/>
                          <a:ea typeface="+mn-ea"/>
                          <a:cs typeface="+mn-cs"/>
                        </a:rPr>
                        <a:t>Keuangan</a:t>
                      </a:r>
                      <a:endParaRPr lang="en-ID" sz="3600" dirty="0">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endParaRPr>
                    </a:p>
                  </a:txBody>
                  <a:tcPr marL="73025" marR="73025" marT="0" marB="0"/>
                </a:tc>
                <a:extLst>
                  <a:ext uri="{0D108BD9-81ED-4DB2-BD59-A6C34878D82A}">
                    <a16:rowId xmlns:a16="http://schemas.microsoft.com/office/drawing/2014/main" val="3846490232"/>
                  </a:ext>
                </a:extLst>
              </a:tr>
            </a:tbl>
          </a:graphicData>
        </a:graphic>
      </p:graphicFrame>
      <p:sp>
        <p:nvSpPr>
          <p:cNvPr id="4" name="Date Placeholder 3">
            <a:extLst>
              <a:ext uri="{FF2B5EF4-FFF2-40B4-BE49-F238E27FC236}">
                <a16:creationId xmlns:a16="http://schemas.microsoft.com/office/drawing/2014/main" id="{3DCCA143-C4C4-4394-9A28-7BC27CF1CF42}"/>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E9C950C0-E1EA-4739-B838-461A3BAEC2D5}"/>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7FDB1AC3-07B2-40CC-83B7-FB8C8B91D995}"/>
              </a:ext>
            </a:extLst>
          </p:cNvPr>
          <p:cNvSpPr>
            <a:spLocks noGrp="1"/>
          </p:cNvSpPr>
          <p:nvPr>
            <p:ph type="sldNum" sz="quarter" idx="12"/>
          </p:nvPr>
        </p:nvSpPr>
        <p:spPr/>
        <p:txBody>
          <a:bodyPr/>
          <a:lstStyle/>
          <a:p>
            <a:fld id="{74890947-6068-46AF-A634-D96B9F9313BE}" type="slidenum">
              <a:rPr lang="en-ID" smtClean="0"/>
              <a:t>117</a:t>
            </a:fld>
            <a:endParaRPr lang="en-ID"/>
          </a:p>
        </p:txBody>
      </p:sp>
    </p:spTree>
    <p:extLst>
      <p:ext uri="{BB962C8B-B14F-4D97-AF65-F5344CB8AC3E}">
        <p14:creationId xmlns:p14="http://schemas.microsoft.com/office/powerpoint/2010/main" val="74226484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29D8C-857D-44E9-A5BC-238B12CDDCC2}"/>
              </a:ext>
            </a:extLst>
          </p:cNvPr>
          <p:cNvSpPr>
            <a:spLocks noGrp="1"/>
          </p:cNvSpPr>
          <p:nvPr>
            <p:ph type="title"/>
          </p:nvPr>
        </p:nvSpPr>
        <p:spPr/>
        <p:txBody>
          <a:bodyPr/>
          <a:lstStyle/>
          <a:p>
            <a:r>
              <a:rPr lang="en-US" dirty="0" err="1"/>
              <a:t>Anggaran</a:t>
            </a:r>
            <a:endParaRPr lang="en-ID" dirty="0"/>
          </a:p>
        </p:txBody>
      </p:sp>
      <p:sp>
        <p:nvSpPr>
          <p:cNvPr id="4" name="Date Placeholder 3">
            <a:extLst>
              <a:ext uri="{FF2B5EF4-FFF2-40B4-BE49-F238E27FC236}">
                <a16:creationId xmlns:a16="http://schemas.microsoft.com/office/drawing/2014/main" id="{787F060F-D4D8-4D5D-B20C-C7D50EFA7E28}"/>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C2E826D0-2B48-48CB-AC35-4966CE979CFB}"/>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2CC8EAE6-018E-41ED-854B-69BB3558E3AE}"/>
              </a:ext>
            </a:extLst>
          </p:cNvPr>
          <p:cNvSpPr>
            <a:spLocks noGrp="1"/>
          </p:cNvSpPr>
          <p:nvPr>
            <p:ph type="sldNum" sz="quarter" idx="12"/>
          </p:nvPr>
        </p:nvSpPr>
        <p:spPr/>
        <p:txBody>
          <a:bodyPr/>
          <a:lstStyle/>
          <a:p>
            <a:fld id="{74890947-6068-46AF-A634-D96B9F9313BE}" type="slidenum">
              <a:rPr lang="en-ID" smtClean="0"/>
              <a:t>118</a:t>
            </a:fld>
            <a:endParaRPr lang="en-ID"/>
          </a:p>
        </p:txBody>
      </p:sp>
      <p:pic>
        <p:nvPicPr>
          <p:cNvPr id="7" name="Content Placeholder 6">
            <a:extLst>
              <a:ext uri="{FF2B5EF4-FFF2-40B4-BE49-F238E27FC236}">
                <a16:creationId xmlns:a16="http://schemas.microsoft.com/office/drawing/2014/main" id="{70828223-656E-48F2-A8E0-4DC3FA5A1937}"/>
              </a:ext>
            </a:extLst>
          </p:cNvPr>
          <p:cNvPicPr>
            <a:picLocks noGrp="1"/>
          </p:cNvPicPr>
          <p:nvPr>
            <p:ph idx="1"/>
          </p:nvPr>
        </p:nvPicPr>
        <p:blipFill rotWithShape="1">
          <a:blip r:embed="rId2"/>
          <a:srcRect l="15603" t="11890" r="16688" b="6110"/>
          <a:stretch/>
        </p:blipFill>
        <p:spPr bwMode="auto">
          <a:xfrm>
            <a:off x="2705100" y="1123837"/>
            <a:ext cx="9048750" cy="4610325"/>
          </a:xfrm>
          <a:prstGeom prst="rect">
            <a:avLst/>
          </a:prstGeom>
          <a:ln>
            <a:noFill/>
          </a:ln>
          <a:effectLst>
            <a:softEdge rad="112500"/>
          </a:effectLst>
        </p:spPr>
      </p:pic>
    </p:spTree>
    <p:extLst>
      <p:ext uri="{BB962C8B-B14F-4D97-AF65-F5344CB8AC3E}">
        <p14:creationId xmlns:p14="http://schemas.microsoft.com/office/powerpoint/2010/main" val="261937696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1E623-D76B-4600-8C92-445F9BC12ED9}"/>
              </a:ext>
            </a:extLst>
          </p:cNvPr>
          <p:cNvSpPr>
            <a:spLocks noGrp="1"/>
          </p:cNvSpPr>
          <p:nvPr>
            <p:ph type="title"/>
          </p:nvPr>
        </p:nvSpPr>
        <p:spPr/>
        <p:txBody>
          <a:bodyPr/>
          <a:lstStyle/>
          <a:p>
            <a:r>
              <a:rPr lang="en-US" sz="3600" dirty="0" err="1">
                <a:effectLst/>
                <a:latin typeface="Arial" panose="020B0604020202020204" pitchFamily="34" charset="0"/>
                <a:ea typeface="Times New Roman" panose="02020603050405020304" pitchFamily="18" charset="0"/>
                <a:cs typeface="Times New Roman" panose="02020603050405020304" pitchFamily="18" charset="0"/>
              </a:rPr>
              <a:t>mengembangkan</a:t>
            </a:r>
            <a:r>
              <a:rPr lang="en-US" sz="36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600" b="1" u="sng" dirty="0" err="1">
                <a:effectLst/>
                <a:latin typeface="Arial" panose="020B0604020202020204" pitchFamily="34" charset="0"/>
                <a:ea typeface="Times New Roman" panose="02020603050405020304" pitchFamily="18" charset="0"/>
                <a:cs typeface="Times New Roman" panose="02020603050405020304" pitchFamily="18" charset="0"/>
              </a:rPr>
              <a:t>laporan</a:t>
            </a:r>
            <a:r>
              <a:rPr lang="en-US" sz="36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600" b="1" u="sng" dirty="0" err="1">
                <a:effectLst/>
                <a:latin typeface="Arial" panose="020B0604020202020204" pitchFamily="34" charset="0"/>
                <a:ea typeface="Times New Roman" panose="02020603050405020304" pitchFamily="18" charset="0"/>
                <a:cs typeface="Times New Roman" panose="02020603050405020304" pitchFamily="18" charset="0"/>
              </a:rPr>
              <a:t>laba</a:t>
            </a:r>
            <a:r>
              <a:rPr lang="en-US" sz="36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600" b="1" u="sng" dirty="0" err="1">
                <a:effectLst/>
                <a:latin typeface="Arial" panose="020B0604020202020204" pitchFamily="34" charset="0"/>
                <a:ea typeface="Times New Roman" panose="02020603050405020304" pitchFamily="18" charset="0"/>
                <a:cs typeface="Times New Roman" panose="02020603050405020304" pitchFamily="18" charset="0"/>
              </a:rPr>
              <a:t>rugi</a:t>
            </a:r>
            <a:r>
              <a:rPr lang="en-US" sz="3600" b="1" u="sng" dirty="0">
                <a:effectLst/>
                <a:latin typeface="Arial" panose="020B0604020202020204" pitchFamily="34" charset="0"/>
                <a:ea typeface="Times New Roman" panose="02020603050405020304" pitchFamily="18" charset="0"/>
                <a:cs typeface="Times New Roman" panose="02020603050405020304" pitchFamily="18" charset="0"/>
              </a:rPr>
              <a:t> proforma</a:t>
            </a:r>
            <a:endParaRPr lang="en-ID" dirty="0"/>
          </a:p>
        </p:txBody>
      </p:sp>
      <p:sp>
        <p:nvSpPr>
          <p:cNvPr id="3" name="Content Placeholder 2">
            <a:extLst>
              <a:ext uri="{FF2B5EF4-FFF2-40B4-BE49-F238E27FC236}">
                <a16:creationId xmlns:a16="http://schemas.microsoft.com/office/drawing/2014/main" id="{07C19016-C15C-49B9-A4A3-1312B05F2321}"/>
              </a:ext>
            </a:extLst>
          </p:cNvPr>
          <p:cNvSpPr>
            <a:spLocks noGrp="1"/>
          </p:cNvSpPr>
          <p:nvPr>
            <p:ph idx="1"/>
          </p:nvPr>
        </p:nvSpPr>
        <p:spPr/>
        <p:txBody>
          <a:bodyPr/>
          <a:lstStyle/>
          <a:p>
            <a:pPr algn="just">
              <a:lnSpc>
                <a:spcPct val="150000"/>
              </a:lnSpc>
              <a:spcAft>
                <a:spcPts val="1000"/>
              </a:spcAf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Sebelum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mengembangkan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laporan</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laba</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rugi</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proforma,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pengusaha</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harus</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menyiapkan</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anggaran</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operasi</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dan modal</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Jika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pemilik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tunggal</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pengusaha</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harus</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bertanggungjawab</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atas</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berbagai</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keputusan</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anggaran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lgn="just">
              <a:lnSpc>
                <a:spcPct val="150000"/>
              </a:lnSpc>
              <a:spcAft>
                <a:spcPts val="1000"/>
              </a:spcAft>
              <a:buNone/>
              <a:tabLst>
                <a:tab pos="457200" algn="l"/>
              </a:tabLs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Dalam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suatu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perusahaan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rekanan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terdapat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karyawan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proses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penganggaran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awal</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dimulai</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dari</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individu-individu</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tergantung</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peran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dalam</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perusahaan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penentuan</a:t>
            </a:r>
            <a:r>
              <a:rPr lang="en-US" sz="1800" b="1" u="sng"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akhir</a:t>
            </a:r>
            <a:r>
              <a:rPr lang="en-US" sz="1800" b="1" u="sng"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anggaran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terletak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pada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pemilik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pengusaha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ID" dirty="0"/>
          </a:p>
        </p:txBody>
      </p:sp>
      <p:sp>
        <p:nvSpPr>
          <p:cNvPr id="4" name="Date Placeholder 3">
            <a:extLst>
              <a:ext uri="{FF2B5EF4-FFF2-40B4-BE49-F238E27FC236}">
                <a16:creationId xmlns:a16="http://schemas.microsoft.com/office/drawing/2014/main" id="{0CB26AFB-E52B-4BB8-A8B7-ED8E9C14CF7C}"/>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B9783945-BFD5-4FA0-957B-CE2EBA52C37C}"/>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A88AF58E-65E9-4CEE-9240-7031CF5CB088}"/>
              </a:ext>
            </a:extLst>
          </p:cNvPr>
          <p:cNvSpPr>
            <a:spLocks noGrp="1"/>
          </p:cNvSpPr>
          <p:nvPr>
            <p:ph type="sldNum" sz="quarter" idx="12"/>
          </p:nvPr>
        </p:nvSpPr>
        <p:spPr/>
        <p:txBody>
          <a:bodyPr/>
          <a:lstStyle/>
          <a:p>
            <a:fld id="{74890947-6068-46AF-A634-D96B9F9313BE}" type="slidenum">
              <a:rPr lang="en-ID" smtClean="0"/>
              <a:t>119</a:t>
            </a:fld>
            <a:endParaRPr lang="en-ID"/>
          </a:p>
        </p:txBody>
      </p:sp>
    </p:spTree>
    <p:extLst>
      <p:ext uri="{BB962C8B-B14F-4D97-AF65-F5344CB8AC3E}">
        <p14:creationId xmlns:p14="http://schemas.microsoft.com/office/powerpoint/2010/main" val="243127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47682-EAA7-40DD-B67B-78B861BB53BF}"/>
              </a:ext>
            </a:extLst>
          </p:cNvPr>
          <p:cNvSpPr>
            <a:spLocks noGrp="1"/>
          </p:cNvSpPr>
          <p:nvPr>
            <p:ph type="title"/>
          </p:nvPr>
        </p:nvSpPr>
        <p:spPr/>
        <p:txBody>
          <a:bodyPr/>
          <a:lstStyle/>
          <a:p>
            <a:r>
              <a:rPr lang="en-US" sz="2400" dirty="0"/>
              <a:t>ENTREPRENEURIAL</a:t>
            </a:r>
            <a:r>
              <a:rPr lang="en-US" dirty="0"/>
              <a:t> </a:t>
            </a:r>
            <a:r>
              <a:rPr lang="en-US" sz="4800" b="1" dirty="0">
                <a:solidFill>
                  <a:srgbClr val="FF0000"/>
                </a:solidFill>
              </a:rPr>
              <a:t>MINDSET</a:t>
            </a:r>
            <a:endParaRPr lang="en-ID" sz="4800" b="1" dirty="0">
              <a:solidFill>
                <a:srgbClr val="FF0000"/>
              </a:solidFill>
            </a:endParaRPr>
          </a:p>
        </p:txBody>
      </p:sp>
      <p:graphicFrame>
        <p:nvGraphicFramePr>
          <p:cNvPr id="8" name="Content Placeholder 7">
            <a:extLst>
              <a:ext uri="{FF2B5EF4-FFF2-40B4-BE49-F238E27FC236}">
                <a16:creationId xmlns:a16="http://schemas.microsoft.com/office/drawing/2014/main" id="{E99BA94F-9F81-499D-9DF4-1F2851A69210}"/>
              </a:ext>
            </a:extLst>
          </p:cNvPr>
          <p:cNvGraphicFramePr>
            <a:graphicFrameLocks noGrp="1"/>
          </p:cNvGraphicFramePr>
          <p:nvPr>
            <p:ph idx="1"/>
            <p:extLst>
              <p:ext uri="{D42A27DB-BD31-4B8C-83A1-F6EECF244321}">
                <p14:modId xmlns:p14="http://schemas.microsoft.com/office/powerpoint/2010/main" val="2947201039"/>
              </p:ext>
            </p:extLst>
          </p:nvPr>
        </p:nvGraphicFramePr>
        <p:xfrm>
          <a:off x="3868737" y="323850"/>
          <a:ext cx="7894637" cy="60325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a:extLst>
              <a:ext uri="{FF2B5EF4-FFF2-40B4-BE49-F238E27FC236}">
                <a16:creationId xmlns:a16="http://schemas.microsoft.com/office/drawing/2014/main" id="{75934A1D-CF73-45D3-9911-74B24E3B3A96}"/>
              </a:ext>
            </a:extLst>
          </p:cNvPr>
          <p:cNvSpPr>
            <a:spLocks noGrp="1"/>
          </p:cNvSpPr>
          <p:nvPr>
            <p:ph type="dt" sz="half" idx="10"/>
          </p:nvPr>
        </p:nvSpPr>
        <p:spPr/>
        <p:txBody>
          <a:bodyPr/>
          <a:lstStyle/>
          <a:p>
            <a:fld id="{4830FEFB-CDA8-4959-B5BA-020E19DD3A26}" type="datetime1">
              <a:rPr lang="en-ID" smtClean="0"/>
              <a:t>06/02/2022</a:t>
            </a:fld>
            <a:endParaRPr lang="en-ID"/>
          </a:p>
        </p:txBody>
      </p:sp>
      <p:sp>
        <p:nvSpPr>
          <p:cNvPr id="5" name="Footer Placeholder 4">
            <a:extLst>
              <a:ext uri="{FF2B5EF4-FFF2-40B4-BE49-F238E27FC236}">
                <a16:creationId xmlns:a16="http://schemas.microsoft.com/office/drawing/2014/main" id="{C1E10A24-F1B8-4D2B-BEAF-EFEC1AEAE623}"/>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54A92C38-FFF1-4AAE-9AC1-B5253D56A443}"/>
              </a:ext>
            </a:extLst>
          </p:cNvPr>
          <p:cNvSpPr>
            <a:spLocks noGrp="1"/>
          </p:cNvSpPr>
          <p:nvPr>
            <p:ph type="sldNum" sz="quarter" idx="12"/>
          </p:nvPr>
        </p:nvSpPr>
        <p:spPr/>
        <p:txBody>
          <a:bodyPr/>
          <a:lstStyle/>
          <a:p>
            <a:fld id="{74890947-6068-46AF-A634-D96B9F9313BE}" type="slidenum">
              <a:rPr lang="en-ID" smtClean="0"/>
              <a:t>12</a:t>
            </a:fld>
            <a:endParaRPr lang="en-ID"/>
          </a:p>
        </p:txBody>
      </p:sp>
      <p:pic>
        <p:nvPicPr>
          <p:cNvPr id="7" name="Picture 6">
            <a:extLst>
              <a:ext uri="{FF2B5EF4-FFF2-40B4-BE49-F238E27FC236}">
                <a16:creationId xmlns:a16="http://schemas.microsoft.com/office/drawing/2014/main" id="{16C95911-AE77-4A2B-9E78-FFF2058CDDF0}"/>
              </a:ext>
            </a:extLst>
          </p:cNvPr>
          <p:cNvPicPr/>
          <p:nvPr/>
        </p:nvPicPr>
        <p:blipFill>
          <a:blip r:embed="rId7"/>
          <a:srcRect l="19071" t="21311" r="18109" b="35519"/>
          <a:stretch>
            <a:fillRect/>
          </a:stretch>
        </p:blipFill>
        <p:spPr bwMode="auto">
          <a:xfrm>
            <a:off x="252919" y="1009650"/>
            <a:ext cx="2947482" cy="1504950"/>
          </a:xfrm>
          <a:prstGeom prst="rect">
            <a:avLst/>
          </a:prstGeom>
          <a:noFill/>
          <a:ln w="9525">
            <a:noFill/>
            <a:miter lim="800000"/>
            <a:headEnd/>
            <a:tailEnd/>
          </a:ln>
        </p:spPr>
      </p:pic>
    </p:spTree>
    <p:extLst>
      <p:ext uri="{BB962C8B-B14F-4D97-AF65-F5344CB8AC3E}">
        <p14:creationId xmlns:p14="http://schemas.microsoft.com/office/powerpoint/2010/main" val="23172860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ED226-A3F9-499A-94F6-39153ACC2B2A}"/>
              </a:ext>
            </a:extLst>
          </p:cNvPr>
          <p:cNvSpPr>
            <a:spLocks noGrp="1"/>
          </p:cNvSpPr>
          <p:nvPr>
            <p:ph type="title"/>
          </p:nvPr>
        </p:nvSpPr>
        <p:spPr/>
        <p:txBody>
          <a:bodyPr/>
          <a:lstStyle/>
          <a:p>
            <a:r>
              <a:rPr lang="en-US" dirty="0" err="1"/>
              <a:t>contoh</a:t>
            </a:r>
            <a:endParaRPr lang="en-ID" dirty="0"/>
          </a:p>
        </p:txBody>
      </p:sp>
      <p:sp>
        <p:nvSpPr>
          <p:cNvPr id="4" name="Date Placeholder 3">
            <a:extLst>
              <a:ext uri="{FF2B5EF4-FFF2-40B4-BE49-F238E27FC236}">
                <a16:creationId xmlns:a16="http://schemas.microsoft.com/office/drawing/2014/main" id="{7A937E1D-3633-4887-991F-E0A4B5A06E89}"/>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3D3E30E8-C7D7-4C05-BF6E-C426CB32C34E}"/>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F31BF864-27E4-4A38-805D-327585351930}"/>
              </a:ext>
            </a:extLst>
          </p:cNvPr>
          <p:cNvSpPr>
            <a:spLocks noGrp="1"/>
          </p:cNvSpPr>
          <p:nvPr>
            <p:ph type="sldNum" sz="quarter" idx="12"/>
          </p:nvPr>
        </p:nvSpPr>
        <p:spPr/>
        <p:txBody>
          <a:bodyPr/>
          <a:lstStyle/>
          <a:p>
            <a:fld id="{74890947-6068-46AF-A634-D96B9F9313BE}" type="slidenum">
              <a:rPr lang="en-ID" smtClean="0"/>
              <a:t>120</a:t>
            </a:fld>
            <a:endParaRPr lang="en-ID"/>
          </a:p>
        </p:txBody>
      </p:sp>
      <p:pic>
        <p:nvPicPr>
          <p:cNvPr id="7" name="Content Placeholder 6">
            <a:extLst>
              <a:ext uri="{FF2B5EF4-FFF2-40B4-BE49-F238E27FC236}">
                <a16:creationId xmlns:a16="http://schemas.microsoft.com/office/drawing/2014/main" id="{87467D05-3C78-48D2-985E-7AB38A8A5A14}"/>
              </a:ext>
            </a:extLst>
          </p:cNvPr>
          <p:cNvPicPr>
            <a:picLocks noGrp="1"/>
          </p:cNvPicPr>
          <p:nvPr>
            <p:ph idx="1"/>
          </p:nvPr>
        </p:nvPicPr>
        <p:blipFill rotWithShape="1">
          <a:blip r:embed="rId2"/>
          <a:srcRect l="16117" t="13556" r="19189"/>
          <a:stretch/>
        </p:blipFill>
        <p:spPr bwMode="auto">
          <a:xfrm>
            <a:off x="2295525" y="790575"/>
            <a:ext cx="9505949" cy="5200650"/>
          </a:xfrm>
          <a:prstGeom prst="rect">
            <a:avLst/>
          </a:prstGeom>
          <a:ln>
            <a:noFill/>
          </a:ln>
          <a:effectLst>
            <a:softEdge rad="112500"/>
          </a:effectLst>
        </p:spPr>
      </p:pic>
    </p:spTree>
    <p:extLst>
      <p:ext uri="{BB962C8B-B14F-4D97-AF65-F5344CB8AC3E}">
        <p14:creationId xmlns:p14="http://schemas.microsoft.com/office/powerpoint/2010/main" val="141945263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7E40A-F6AF-4824-B97A-DE2849261B81}"/>
              </a:ext>
            </a:extLst>
          </p:cNvPr>
          <p:cNvSpPr>
            <a:spLocks noGrp="1"/>
          </p:cNvSpPr>
          <p:nvPr>
            <p:ph type="title"/>
          </p:nvPr>
        </p:nvSpPr>
        <p:spPr/>
        <p:txBody>
          <a:bodyPr/>
          <a:lstStyle/>
          <a:p>
            <a:r>
              <a:rPr lang="en-US" sz="3600" dirty="0" err="1">
                <a:effectLst/>
                <a:latin typeface="Arial" panose="020B0604020202020204" pitchFamily="34" charset="0"/>
                <a:ea typeface="Times New Roman" panose="02020603050405020304" pitchFamily="18" charset="0"/>
                <a:cs typeface="Times New Roman" panose="02020603050405020304" pitchFamily="18" charset="0"/>
              </a:rPr>
              <a:t>Anggaran</a:t>
            </a:r>
            <a:r>
              <a:rPr lang="en-US" sz="3600" dirty="0">
                <a:effectLst/>
                <a:latin typeface="Arial" panose="020B0604020202020204" pitchFamily="34" charset="0"/>
                <a:ea typeface="Times New Roman" panose="02020603050405020304" pitchFamily="18" charset="0"/>
                <a:cs typeface="Times New Roman" panose="02020603050405020304" pitchFamily="18" charset="0"/>
              </a:rPr>
              <a:t> modal</a:t>
            </a:r>
            <a:endParaRPr lang="en-ID" dirty="0"/>
          </a:p>
        </p:txBody>
      </p:sp>
      <p:sp>
        <p:nvSpPr>
          <p:cNvPr id="3" name="Content Placeholder 2">
            <a:extLst>
              <a:ext uri="{FF2B5EF4-FFF2-40B4-BE49-F238E27FC236}">
                <a16:creationId xmlns:a16="http://schemas.microsoft.com/office/drawing/2014/main" id="{607B6402-A811-4BE6-A10F-10D3B50D0678}"/>
              </a:ext>
            </a:extLst>
          </p:cNvPr>
          <p:cNvSpPr>
            <a:spLocks noGrp="1"/>
          </p:cNvSpPr>
          <p:nvPr>
            <p:ph idx="1"/>
          </p:nvPr>
        </p:nvSpPr>
        <p:spPr/>
        <p:txBody>
          <a:bodyPr>
            <a:normAutofit fontScale="92500" lnSpcReduction="10000"/>
          </a:bodyPr>
          <a:lstStyle/>
          <a:p>
            <a:pPr marL="342900" lvl="0" indent="-342900" algn="just">
              <a:lnSpc>
                <a:spcPct val="150000"/>
              </a:lnSpc>
              <a:spcAft>
                <a:spcPts val="0"/>
              </a:spcAft>
              <a:buFont typeface="Wingdings 2" panose="05020102010507070707" pitchFamily="18" charset="2"/>
              <a:buChar char=""/>
              <a:tabLst>
                <a:tab pos="457200" algn="l"/>
              </a:tabLst>
            </a:pPr>
            <a:r>
              <a:rPr lang="en-US" sz="1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Anggaran</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modal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memberikan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sebuah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dasar</a:t>
            </a:r>
            <a:r>
              <a:rPr lang="en-US" sz="1800" b="1" u="sng"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untuk</a:t>
            </a:r>
            <a:r>
              <a:rPr lang="en-US" sz="1800" b="1" u="sng"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mengevaluasi</a:t>
            </a:r>
            <a:r>
              <a:rPr lang="en-US" sz="1800" b="1" u="sng"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pengeluaran</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berdampak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pada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bisnis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selama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lebih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dari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satu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tahun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Karena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kompleksitas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dari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keputusan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keuangan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meliputi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perhitungan</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biaya</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modal, dan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pengembalian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diharapkan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atas</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investasi</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dengan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menggunakan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metode</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nilai</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sekarang</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present value methods,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sangat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disarankan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pengusaha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menggunakan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jasa</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seorang</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akuntan</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1000"/>
              </a:spcAft>
              <a:buFont typeface="Wingdings 2" panose="05020102010507070707" pitchFamily="18" charset="2"/>
              <a:buChar char=""/>
              <a:tabLst>
                <a:tab pos="457200" algn="l"/>
              </a:tabLst>
            </a:pPr>
            <a:r>
              <a:rPr lang="en-US" sz="1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Pendapatan</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proforma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proyeksi</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laba</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bersih</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dikalkulasikan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dari</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proyeksi</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pendapatan</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dikurangi</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proyeksi</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beban</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dan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biaya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Rencana</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pemasaran</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memberikan</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sebuah</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perkiraan</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penjualan</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12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bulan</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mendatang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karena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penjualan</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adalah</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sumber</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pendapatan</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utama</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serta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aktivitas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operasional</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beban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lain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berhubungan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dengan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volume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penjualan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ID" dirty="0"/>
          </a:p>
        </p:txBody>
      </p:sp>
      <p:sp>
        <p:nvSpPr>
          <p:cNvPr id="4" name="Date Placeholder 3">
            <a:extLst>
              <a:ext uri="{FF2B5EF4-FFF2-40B4-BE49-F238E27FC236}">
                <a16:creationId xmlns:a16="http://schemas.microsoft.com/office/drawing/2014/main" id="{928EBB37-93DD-4BAD-9A40-518E97FDC44D}"/>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BC7B1CA4-CBD9-4DAD-BA35-AEED8174AE8A}"/>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8A212B5F-EEAC-4034-A61D-81C66B9EE0AE}"/>
              </a:ext>
            </a:extLst>
          </p:cNvPr>
          <p:cNvSpPr>
            <a:spLocks noGrp="1"/>
          </p:cNvSpPr>
          <p:nvPr>
            <p:ph type="sldNum" sz="quarter" idx="12"/>
          </p:nvPr>
        </p:nvSpPr>
        <p:spPr/>
        <p:txBody>
          <a:bodyPr/>
          <a:lstStyle/>
          <a:p>
            <a:fld id="{74890947-6068-46AF-A634-D96B9F9313BE}" type="slidenum">
              <a:rPr lang="en-ID" smtClean="0"/>
              <a:t>121</a:t>
            </a:fld>
            <a:endParaRPr lang="en-ID"/>
          </a:p>
        </p:txBody>
      </p:sp>
    </p:spTree>
    <p:extLst>
      <p:ext uri="{BB962C8B-B14F-4D97-AF65-F5344CB8AC3E}">
        <p14:creationId xmlns:p14="http://schemas.microsoft.com/office/powerpoint/2010/main" val="86433074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DE01E-8A9C-4F88-91E8-881233EFD95B}"/>
              </a:ext>
            </a:extLst>
          </p:cNvPr>
          <p:cNvSpPr>
            <a:spLocks noGrp="1"/>
          </p:cNvSpPr>
          <p:nvPr>
            <p:ph type="title"/>
          </p:nvPr>
        </p:nvSpPr>
        <p:spPr/>
        <p:txBody>
          <a:bodyPr>
            <a:normAutofit fontScale="90000"/>
          </a:bodyPr>
          <a:lstStyle/>
          <a:p>
            <a:r>
              <a:rPr lang="en-US" dirty="0" err="1">
                <a:solidFill>
                  <a:schemeClr val="tx1"/>
                </a:solidFill>
                <a:highlight>
                  <a:srgbClr val="FFFF00"/>
                </a:highlight>
              </a:rPr>
              <a:t>Ekuitas</a:t>
            </a:r>
            <a:r>
              <a:rPr lang="en-US" dirty="0">
                <a:solidFill>
                  <a:schemeClr val="tx1"/>
                </a:solidFill>
                <a:highlight>
                  <a:srgbClr val="FFFF00"/>
                </a:highlight>
              </a:rPr>
              <a:t> </a:t>
            </a:r>
            <a:r>
              <a:rPr lang="en-US" dirty="0" err="1">
                <a:solidFill>
                  <a:schemeClr val="tx1"/>
                </a:solidFill>
                <a:highlight>
                  <a:srgbClr val="FFFF00"/>
                </a:highlight>
              </a:rPr>
              <a:t>pemilik</a:t>
            </a:r>
            <a:r>
              <a:rPr lang="en-US" dirty="0"/>
              <a:t>: </a:t>
            </a:r>
            <a:r>
              <a:rPr lang="en-US" sz="3600" b="1" u="sng" dirty="0" err="1">
                <a:effectLst/>
                <a:latin typeface="Arial" panose="020B0604020202020204" pitchFamily="34" charset="0"/>
                <a:ea typeface="Times New Roman" panose="02020603050405020304" pitchFamily="18" charset="0"/>
                <a:cs typeface="Times New Roman" panose="02020603050405020304" pitchFamily="18" charset="0"/>
              </a:rPr>
              <a:t>jumlah</a:t>
            </a:r>
            <a:r>
              <a:rPr lang="en-US" sz="3600" b="1" u="sng"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3600" b="1" u="sng" dirty="0" err="1">
                <a:effectLst/>
                <a:latin typeface="Arial" panose="020B0604020202020204" pitchFamily="34" charset="0"/>
                <a:ea typeface="Times New Roman" panose="02020603050405020304" pitchFamily="18" charset="0"/>
                <a:cs typeface="Times New Roman" panose="02020603050405020304" pitchFamily="18" charset="0"/>
              </a:rPr>
              <a:t>telah</a:t>
            </a:r>
            <a:r>
              <a:rPr lang="en-US" sz="36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600" b="1" u="sng" dirty="0" err="1">
                <a:effectLst/>
                <a:latin typeface="Arial" panose="020B0604020202020204" pitchFamily="34" charset="0"/>
                <a:ea typeface="Times New Roman" panose="02020603050405020304" pitchFamily="18" charset="0"/>
                <a:cs typeface="Times New Roman" panose="02020603050405020304" pitchFamily="18" charset="0"/>
              </a:rPr>
              <a:t>diinvestasikan</a:t>
            </a:r>
            <a:r>
              <a:rPr lang="en-US" sz="36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600" b="1" u="sng" dirty="0" err="1">
                <a:effectLst/>
                <a:latin typeface="Arial" panose="020B0604020202020204" pitchFamily="34" charset="0"/>
                <a:ea typeface="Times New Roman" panose="02020603050405020304" pitchFamily="18" charset="0"/>
                <a:cs typeface="Times New Roman" panose="02020603050405020304" pitchFamily="18" charset="0"/>
              </a:rPr>
              <a:t>pemilik</a:t>
            </a:r>
            <a:r>
              <a:rPr lang="en-US" sz="3600" b="1" u="sng"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3600" b="1" u="sng" dirty="0" err="1">
                <a:effectLst/>
                <a:latin typeface="Arial" panose="020B0604020202020204" pitchFamily="34" charset="0"/>
                <a:ea typeface="Times New Roman" panose="02020603050405020304" pitchFamily="18" charset="0"/>
                <a:cs typeface="Times New Roman" panose="02020603050405020304" pitchFamily="18" charset="0"/>
              </a:rPr>
              <a:t>atau</a:t>
            </a:r>
            <a:r>
              <a:rPr lang="en-US" sz="36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600" b="1" u="sng" dirty="0" err="1">
                <a:effectLst/>
                <a:latin typeface="Arial" panose="020B0604020202020204" pitchFamily="34" charset="0"/>
                <a:ea typeface="Times New Roman" panose="02020603050405020304" pitchFamily="18" charset="0"/>
                <a:cs typeface="Times New Roman" panose="02020603050405020304" pitchFamily="18" charset="0"/>
              </a:rPr>
              <a:t>ditahan</a:t>
            </a:r>
            <a:r>
              <a:rPr lang="en-US" sz="36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600" b="1" u="sng" dirty="0" err="1">
                <a:effectLst/>
                <a:latin typeface="Arial" panose="020B0604020202020204" pitchFamily="34" charset="0"/>
                <a:ea typeface="Times New Roman" panose="02020603050405020304" pitchFamily="18" charset="0"/>
                <a:cs typeface="Times New Roman" panose="02020603050405020304" pitchFamily="18" charset="0"/>
              </a:rPr>
              <a:t>dari</a:t>
            </a:r>
            <a:r>
              <a:rPr lang="en-US" sz="36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600" b="1" u="sng" dirty="0" err="1">
                <a:effectLst/>
                <a:latin typeface="Arial" panose="020B0604020202020204" pitchFamily="34" charset="0"/>
                <a:ea typeface="Times New Roman" panose="02020603050405020304" pitchFamily="18" charset="0"/>
                <a:cs typeface="Times New Roman" panose="02020603050405020304" pitchFamily="18" charset="0"/>
              </a:rPr>
              <a:t>operasi</a:t>
            </a:r>
            <a:r>
              <a:rPr lang="en-US" sz="36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600" b="1" u="sng" dirty="0" err="1">
                <a:effectLst/>
                <a:latin typeface="Arial" panose="020B0604020202020204" pitchFamily="34" charset="0"/>
                <a:ea typeface="Times New Roman" panose="02020603050405020304" pitchFamily="18" charset="0"/>
                <a:cs typeface="Times New Roman" panose="02020603050405020304" pitchFamily="18" charset="0"/>
              </a:rPr>
              <a:t>perusahaan</a:t>
            </a:r>
            <a:r>
              <a:rPr lang="en-US" sz="36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dirty="0"/>
          </a:p>
        </p:txBody>
      </p:sp>
      <p:sp>
        <p:nvSpPr>
          <p:cNvPr id="4" name="Date Placeholder 3">
            <a:extLst>
              <a:ext uri="{FF2B5EF4-FFF2-40B4-BE49-F238E27FC236}">
                <a16:creationId xmlns:a16="http://schemas.microsoft.com/office/drawing/2014/main" id="{C0927D47-EE60-4D89-A9CB-8E6A2AF0A8D1}"/>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5031036F-FF8B-4C2B-AFD6-07FCB592ACA0}"/>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5955A9C7-03C6-4227-AE18-B4FD5ABE35C7}"/>
              </a:ext>
            </a:extLst>
          </p:cNvPr>
          <p:cNvSpPr>
            <a:spLocks noGrp="1"/>
          </p:cNvSpPr>
          <p:nvPr>
            <p:ph type="sldNum" sz="quarter" idx="12"/>
          </p:nvPr>
        </p:nvSpPr>
        <p:spPr/>
        <p:txBody>
          <a:bodyPr/>
          <a:lstStyle/>
          <a:p>
            <a:fld id="{74890947-6068-46AF-A634-D96B9F9313BE}" type="slidenum">
              <a:rPr lang="en-ID" smtClean="0"/>
              <a:t>122</a:t>
            </a:fld>
            <a:endParaRPr lang="en-ID"/>
          </a:p>
        </p:txBody>
      </p:sp>
      <p:pic>
        <p:nvPicPr>
          <p:cNvPr id="7" name="Content Placeholder 6">
            <a:extLst>
              <a:ext uri="{FF2B5EF4-FFF2-40B4-BE49-F238E27FC236}">
                <a16:creationId xmlns:a16="http://schemas.microsoft.com/office/drawing/2014/main" id="{2601CA06-A3BA-4B0F-AC25-EE2A86795E6F}"/>
              </a:ext>
            </a:extLst>
          </p:cNvPr>
          <p:cNvPicPr>
            <a:picLocks noGrp="1"/>
          </p:cNvPicPr>
          <p:nvPr>
            <p:ph idx="1"/>
          </p:nvPr>
        </p:nvPicPr>
        <p:blipFill rotWithShape="1">
          <a:blip r:embed="rId2"/>
          <a:srcRect l="19188" t="18556" r="25810" b="15222"/>
          <a:stretch/>
        </p:blipFill>
        <p:spPr bwMode="auto">
          <a:xfrm>
            <a:off x="3486150" y="938212"/>
            <a:ext cx="8452931" cy="4981575"/>
          </a:xfrm>
          <a:prstGeom prst="rect">
            <a:avLst/>
          </a:prstGeom>
          <a:ln>
            <a:noFill/>
          </a:ln>
          <a:effectLst>
            <a:softEdge rad="112500"/>
          </a:effectLst>
        </p:spPr>
      </p:pic>
    </p:spTree>
    <p:extLst>
      <p:ext uri="{BB962C8B-B14F-4D97-AF65-F5344CB8AC3E}">
        <p14:creationId xmlns:p14="http://schemas.microsoft.com/office/powerpoint/2010/main" val="224648504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60F99-2114-42CB-8EC1-2D4FEAC1E3EE}"/>
              </a:ext>
            </a:extLst>
          </p:cNvPr>
          <p:cNvSpPr>
            <a:spLocks noGrp="1"/>
          </p:cNvSpPr>
          <p:nvPr>
            <p:ph type="title"/>
          </p:nvPr>
        </p:nvSpPr>
        <p:spPr/>
        <p:txBody>
          <a:bodyPr/>
          <a:lstStyle/>
          <a:p>
            <a:r>
              <a:rPr lang="en-US" sz="3600" dirty="0" err="1">
                <a:effectLst/>
                <a:latin typeface="Arial" panose="020B0604020202020204" pitchFamily="34" charset="0"/>
                <a:ea typeface="Times New Roman" panose="02020603050405020304" pitchFamily="18" charset="0"/>
                <a:cs typeface="Times New Roman" panose="02020603050405020304" pitchFamily="18" charset="0"/>
              </a:rPr>
              <a:t>Arus</a:t>
            </a:r>
            <a:r>
              <a:rPr lang="en-US" sz="3600" dirty="0">
                <a:effectLst/>
                <a:latin typeface="Arial" panose="020B0604020202020204" pitchFamily="34" charset="0"/>
                <a:ea typeface="Times New Roman" panose="02020603050405020304" pitchFamily="18" charset="0"/>
                <a:cs typeface="Times New Roman" panose="02020603050405020304" pitchFamily="18" charset="0"/>
              </a:rPr>
              <a:t> kas Proforma</a:t>
            </a:r>
            <a:endParaRPr lang="en-ID" dirty="0"/>
          </a:p>
        </p:txBody>
      </p:sp>
      <p:sp>
        <p:nvSpPr>
          <p:cNvPr id="3" name="Content Placeholder 2">
            <a:extLst>
              <a:ext uri="{FF2B5EF4-FFF2-40B4-BE49-F238E27FC236}">
                <a16:creationId xmlns:a16="http://schemas.microsoft.com/office/drawing/2014/main" id="{B35698E7-29A0-4704-859A-9D8E56DE742B}"/>
              </a:ext>
            </a:extLst>
          </p:cNvPr>
          <p:cNvSpPr>
            <a:spLocks noGrp="1"/>
          </p:cNvSpPr>
          <p:nvPr>
            <p:ph idx="1"/>
          </p:nvPr>
        </p:nvSpPr>
        <p:spPr/>
        <p:txBody>
          <a:bodyPr>
            <a:normAutofit/>
          </a:bodyPr>
          <a:lstStyle/>
          <a:p>
            <a:pPr marL="342900" lvl="0" indent="-342900" algn="just">
              <a:lnSpc>
                <a:spcPct val="150000"/>
              </a:lnSpc>
              <a:spcAft>
                <a:spcPts val="0"/>
              </a:spcAft>
              <a:buFont typeface="Wingdings 2" panose="05020102010507070707" pitchFamily="18" charset="2"/>
              <a:buChar char=""/>
              <a:tabLst>
                <a:tab pos="457200" algn="l"/>
              </a:tabLst>
            </a:pPr>
            <a:r>
              <a:rPr lang="en-US" sz="1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Arus</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kas Proforma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kas yang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diproyeksikan</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dihitung</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dari</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akumulasi</a:t>
            </a:r>
            <a:r>
              <a:rPr lang="en-US" sz="1800" b="1" u="sng"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kas </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yang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diproyeksikan</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dikurangi</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pembayaran</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kas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diproyeksikan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Wingdings 2" panose="05020102010507070707" pitchFamily="18" charset="2"/>
              <a:buChar char=""/>
              <a:tabLst>
                <a:tab pos="457200" algn="l"/>
              </a:tabLst>
            </a:pP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Neraca</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Proforma,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merangkum</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aset</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kewajiban</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dan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nilai</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bersih</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yang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diproyeksikan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dari</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perusahaan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baru</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Wingdings 2" panose="05020102010507070707" pitchFamily="18" charset="2"/>
              <a:buChar char=""/>
              <a:tabLst>
                <a:tab pos="45720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ASET,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hal</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hal</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dimiliki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atau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tersedia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digunakan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dalam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operasi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perusahaan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50000"/>
              </a:lnSpc>
              <a:spcAft>
                <a:spcPts val="0"/>
              </a:spcAft>
              <a:buFont typeface="Wingdings 2" panose="05020102010507070707" pitchFamily="18" charset="2"/>
              <a:buChar char=""/>
              <a:tabLst>
                <a:tab pos="457200" algn="l"/>
              </a:tabLs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Kewajiban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uang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diutang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dari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kreditor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50000"/>
              </a:lnSpc>
              <a:spcAft>
                <a:spcPts val="1000"/>
              </a:spcAft>
              <a:buFont typeface="Wingdings 2" panose="05020102010507070707" pitchFamily="18" charset="2"/>
              <a:buChar char=""/>
              <a:tabLst>
                <a:tab pos="457200" algn="l"/>
              </a:tabLst>
            </a:pP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Ekuitas</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pemilik</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jumlah</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telah</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diinvestasikan</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pemilik</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atau</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ditahan</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dari</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operasi</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perusahaan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tersebut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ID" dirty="0"/>
          </a:p>
        </p:txBody>
      </p:sp>
      <p:sp>
        <p:nvSpPr>
          <p:cNvPr id="4" name="Date Placeholder 3">
            <a:extLst>
              <a:ext uri="{FF2B5EF4-FFF2-40B4-BE49-F238E27FC236}">
                <a16:creationId xmlns:a16="http://schemas.microsoft.com/office/drawing/2014/main" id="{2DF03BD7-A9A9-402D-B258-BF09C87C033C}"/>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E68A6B54-5218-40D7-B7CB-30371F17EEF7}"/>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758FA84E-8186-46EA-8724-2648E5FA76C1}"/>
              </a:ext>
            </a:extLst>
          </p:cNvPr>
          <p:cNvSpPr>
            <a:spLocks noGrp="1"/>
          </p:cNvSpPr>
          <p:nvPr>
            <p:ph type="sldNum" sz="quarter" idx="12"/>
          </p:nvPr>
        </p:nvSpPr>
        <p:spPr/>
        <p:txBody>
          <a:bodyPr/>
          <a:lstStyle/>
          <a:p>
            <a:fld id="{74890947-6068-46AF-A634-D96B9F9313BE}" type="slidenum">
              <a:rPr lang="en-ID" smtClean="0"/>
              <a:t>123</a:t>
            </a:fld>
            <a:endParaRPr lang="en-ID"/>
          </a:p>
        </p:txBody>
      </p:sp>
    </p:spTree>
    <p:extLst>
      <p:ext uri="{BB962C8B-B14F-4D97-AF65-F5344CB8AC3E}">
        <p14:creationId xmlns:p14="http://schemas.microsoft.com/office/powerpoint/2010/main" val="414920711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0E71F-EB5F-4E2A-B954-E55352F560C1}"/>
              </a:ext>
            </a:extLst>
          </p:cNvPr>
          <p:cNvSpPr>
            <a:spLocks noGrp="1"/>
          </p:cNvSpPr>
          <p:nvPr>
            <p:ph type="title"/>
          </p:nvPr>
        </p:nvSpPr>
        <p:spPr/>
        <p:txBody>
          <a:bodyPr/>
          <a:lstStyle/>
          <a:p>
            <a:r>
              <a:rPr lang="en-US" sz="3600" dirty="0" err="1">
                <a:effectLst/>
                <a:latin typeface="Arial" panose="020B0604020202020204" pitchFamily="34" charset="0"/>
                <a:ea typeface="Times New Roman" panose="02020603050405020304" pitchFamily="18" charset="0"/>
                <a:cs typeface="Times New Roman" panose="02020603050405020304" pitchFamily="18" charset="0"/>
              </a:rPr>
              <a:t>Sumber</a:t>
            </a:r>
            <a:r>
              <a:rPr lang="en-US" sz="36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3600" dirty="0" err="1">
                <a:effectLst/>
                <a:latin typeface="Arial" panose="020B0604020202020204" pitchFamily="34" charset="0"/>
                <a:ea typeface="Times New Roman" panose="02020603050405020304" pitchFamily="18" charset="0"/>
                <a:cs typeface="Times New Roman" panose="02020603050405020304" pitchFamily="18" charset="0"/>
              </a:rPr>
              <a:t>penerapan</a:t>
            </a:r>
            <a:r>
              <a:rPr lang="en-US" sz="3600" dirty="0">
                <a:effectLst/>
                <a:latin typeface="Arial" panose="020B0604020202020204" pitchFamily="34" charset="0"/>
                <a:ea typeface="Times New Roman" panose="02020603050405020304" pitchFamily="18" charset="0"/>
                <a:cs typeface="Times New Roman" panose="02020603050405020304" pitchFamily="18" charset="0"/>
              </a:rPr>
              <a:t> dana</a:t>
            </a:r>
            <a:endParaRPr lang="en-ID" dirty="0"/>
          </a:p>
        </p:txBody>
      </p:sp>
      <p:sp>
        <p:nvSpPr>
          <p:cNvPr id="3" name="Content Placeholder 2">
            <a:extLst>
              <a:ext uri="{FF2B5EF4-FFF2-40B4-BE49-F238E27FC236}">
                <a16:creationId xmlns:a16="http://schemas.microsoft.com/office/drawing/2014/main" id="{37D3373C-D0D8-437E-89FE-39C495F2EC71}"/>
              </a:ext>
            </a:extLst>
          </p:cNvPr>
          <p:cNvSpPr>
            <a:spLocks noGrp="1"/>
          </p:cNvSpPr>
          <p:nvPr>
            <p:ph idx="1"/>
          </p:nvPr>
        </p:nvSpPr>
        <p:spPr/>
        <p:txBody>
          <a:bodyPr/>
          <a:lstStyle/>
          <a:p>
            <a:pPr marL="342900" lvl="0" indent="-342900" algn="just">
              <a:lnSpc>
                <a:spcPct val="150000"/>
              </a:lnSpc>
              <a:spcAft>
                <a:spcPts val="0"/>
              </a:spcAft>
              <a:buFont typeface="Wingdings 2" panose="05020102010507070707" pitchFamily="18" charset="2"/>
              <a:buChar char=""/>
              <a:tabLst>
                <a:tab pos="457200" algn="l"/>
              </a:tabLs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Impas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volume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penjualan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dimana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suatu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perusahaan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tidak</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memperoleh</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keuntungan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apapun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ataupun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mengalami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kerugian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Wingdings 2" panose="05020102010507070707" pitchFamily="18" charset="2"/>
              <a:buChar char=""/>
              <a:tabLst>
                <a:tab pos="457200" algn="l"/>
              </a:tabLs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Sumber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penerapan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dana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proporma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merangkum</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semua</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sumber</a:t>
            </a:r>
            <a:r>
              <a:rPr lang="en-US" sz="1800" b="1" u="sng"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dana </a:t>
            </a:r>
            <a:r>
              <a:rPr lang="en-US" sz="1800" b="1" u="sng"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terproyeksi</a:t>
            </a:r>
            <a:r>
              <a:rPr lang="en-US" sz="1800" b="1" u="sng"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yang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tersedia</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perusahaan</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bagaimana</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dana – dana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ini</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akan</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dibayar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1000"/>
              </a:spcAft>
              <a:buFont typeface="Wingdings 2" panose="05020102010507070707" pitchFamily="18" charset="2"/>
              <a:buChar char=""/>
              <a:tabLst>
                <a:tab pos="457200" algn="l"/>
              </a:tabLst>
            </a:pP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Laporan</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sumber</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penerapan</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dana proforma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menggambarkan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penempatan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pendapatan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dari</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operasi</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pendanaan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lainnya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Tujuannya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memperlihatkan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bagaimana</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pendapatan</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bersih</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pendanaan</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digunakan</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meningkatkan</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aset</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atau</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membayar</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hutang</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p>
            <a:endParaRPr lang="en-ID" dirty="0"/>
          </a:p>
        </p:txBody>
      </p:sp>
      <p:sp>
        <p:nvSpPr>
          <p:cNvPr id="4" name="Date Placeholder 3">
            <a:extLst>
              <a:ext uri="{FF2B5EF4-FFF2-40B4-BE49-F238E27FC236}">
                <a16:creationId xmlns:a16="http://schemas.microsoft.com/office/drawing/2014/main" id="{ECDF76D0-2E40-4087-B173-B53C92806C8C}"/>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F75A1040-2696-46B1-8DE6-86ED7E07942A}"/>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40DAB808-9876-484C-914C-8D0BB3A76BCB}"/>
              </a:ext>
            </a:extLst>
          </p:cNvPr>
          <p:cNvSpPr>
            <a:spLocks noGrp="1"/>
          </p:cNvSpPr>
          <p:nvPr>
            <p:ph type="sldNum" sz="quarter" idx="12"/>
          </p:nvPr>
        </p:nvSpPr>
        <p:spPr/>
        <p:txBody>
          <a:bodyPr/>
          <a:lstStyle/>
          <a:p>
            <a:fld id="{74890947-6068-46AF-A634-D96B9F9313BE}" type="slidenum">
              <a:rPr lang="en-ID" smtClean="0"/>
              <a:t>124</a:t>
            </a:fld>
            <a:endParaRPr lang="en-ID"/>
          </a:p>
        </p:txBody>
      </p:sp>
    </p:spTree>
    <p:extLst>
      <p:ext uri="{BB962C8B-B14F-4D97-AF65-F5344CB8AC3E}">
        <p14:creationId xmlns:p14="http://schemas.microsoft.com/office/powerpoint/2010/main" val="352025387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79CB8-4549-4D66-A537-E19C41C6ED54}"/>
              </a:ext>
            </a:extLst>
          </p:cNvPr>
          <p:cNvSpPr>
            <a:spLocks noGrp="1"/>
          </p:cNvSpPr>
          <p:nvPr>
            <p:ph type="title"/>
          </p:nvPr>
        </p:nvSpPr>
        <p:spPr/>
        <p:txBody>
          <a:bodyPr/>
          <a:lstStyle/>
          <a:p>
            <a:r>
              <a:rPr lang="en-US" dirty="0" err="1"/>
              <a:t>contoh</a:t>
            </a:r>
            <a:endParaRPr lang="en-ID" dirty="0"/>
          </a:p>
        </p:txBody>
      </p:sp>
      <p:sp>
        <p:nvSpPr>
          <p:cNvPr id="4" name="Date Placeholder 3">
            <a:extLst>
              <a:ext uri="{FF2B5EF4-FFF2-40B4-BE49-F238E27FC236}">
                <a16:creationId xmlns:a16="http://schemas.microsoft.com/office/drawing/2014/main" id="{1FF92865-4895-400D-8F71-E4BED805DE3D}"/>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1A4EBC0C-4A32-4087-84CE-9021D7657FA8}"/>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FE79839D-25E7-4088-9790-BEF98CB02C1B}"/>
              </a:ext>
            </a:extLst>
          </p:cNvPr>
          <p:cNvSpPr>
            <a:spLocks noGrp="1"/>
          </p:cNvSpPr>
          <p:nvPr>
            <p:ph type="sldNum" sz="quarter" idx="12"/>
          </p:nvPr>
        </p:nvSpPr>
        <p:spPr/>
        <p:txBody>
          <a:bodyPr/>
          <a:lstStyle/>
          <a:p>
            <a:fld id="{74890947-6068-46AF-A634-D96B9F9313BE}" type="slidenum">
              <a:rPr lang="en-ID" smtClean="0"/>
              <a:t>125</a:t>
            </a:fld>
            <a:endParaRPr lang="en-ID"/>
          </a:p>
        </p:txBody>
      </p:sp>
      <p:pic>
        <p:nvPicPr>
          <p:cNvPr id="7" name="Content Placeholder 6">
            <a:extLst>
              <a:ext uri="{FF2B5EF4-FFF2-40B4-BE49-F238E27FC236}">
                <a16:creationId xmlns:a16="http://schemas.microsoft.com/office/drawing/2014/main" id="{4611C527-006B-4EA9-8654-A87CDDBCE28F}"/>
              </a:ext>
            </a:extLst>
          </p:cNvPr>
          <p:cNvPicPr>
            <a:picLocks noGrp="1"/>
          </p:cNvPicPr>
          <p:nvPr>
            <p:ph idx="1"/>
          </p:nvPr>
        </p:nvPicPr>
        <p:blipFill rotWithShape="1">
          <a:blip r:embed="rId2"/>
          <a:srcRect l="13390" t="11445" r="11220"/>
          <a:stretch/>
        </p:blipFill>
        <p:spPr bwMode="auto">
          <a:xfrm>
            <a:off x="2400299" y="897185"/>
            <a:ext cx="9538781" cy="51435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36578403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5AE6D-1F71-41C0-A96E-DE171752ACA1}"/>
              </a:ext>
            </a:extLst>
          </p:cNvPr>
          <p:cNvSpPr>
            <a:spLocks noGrp="1"/>
          </p:cNvSpPr>
          <p:nvPr>
            <p:ph type="title"/>
          </p:nvPr>
        </p:nvSpPr>
        <p:spPr/>
        <p:txBody>
          <a:bodyPr/>
          <a:lstStyle/>
          <a:p>
            <a:r>
              <a:rPr lang="en-US" sz="3600" dirty="0" err="1">
                <a:effectLst/>
                <a:latin typeface="Arial" panose="020B0604020202020204" pitchFamily="34" charset="0"/>
                <a:ea typeface="Times New Roman" panose="02020603050405020304" pitchFamily="18" charset="0"/>
                <a:cs typeface="Times New Roman" panose="02020603050405020304" pitchFamily="18" charset="0"/>
              </a:rPr>
              <a:t>Paket</a:t>
            </a:r>
            <a:r>
              <a:rPr lang="en-US" sz="36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600" dirty="0" err="1">
                <a:effectLst/>
                <a:latin typeface="Arial" panose="020B0604020202020204" pitchFamily="34" charset="0"/>
                <a:ea typeface="Times New Roman" panose="02020603050405020304" pitchFamily="18" charset="0"/>
                <a:cs typeface="Times New Roman" panose="02020603050405020304" pitchFamily="18" charset="0"/>
              </a:rPr>
              <a:t>peranti</a:t>
            </a:r>
            <a:r>
              <a:rPr lang="en-US" sz="36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600" dirty="0" err="1">
                <a:effectLst/>
                <a:latin typeface="Arial" panose="020B0604020202020204" pitchFamily="34" charset="0"/>
                <a:ea typeface="Times New Roman" panose="02020603050405020304" pitchFamily="18" charset="0"/>
                <a:cs typeface="Times New Roman" panose="02020603050405020304" pitchFamily="18" charset="0"/>
              </a:rPr>
              <a:t>lunak</a:t>
            </a:r>
            <a:endParaRPr lang="en-ID" dirty="0"/>
          </a:p>
        </p:txBody>
      </p:sp>
      <p:sp>
        <p:nvSpPr>
          <p:cNvPr id="3" name="Content Placeholder 2">
            <a:extLst>
              <a:ext uri="{FF2B5EF4-FFF2-40B4-BE49-F238E27FC236}">
                <a16:creationId xmlns:a16="http://schemas.microsoft.com/office/drawing/2014/main" id="{2B028D95-38CC-4BF7-941C-150E629DD0DE}"/>
              </a:ext>
            </a:extLst>
          </p:cNvPr>
          <p:cNvSpPr>
            <a:spLocks noGrp="1"/>
          </p:cNvSpPr>
          <p:nvPr>
            <p:ph idx="1"/>
          </p:nvPr>
        </p:nvSpPr>
        <p:spPr/>
        <p:txBody>
          <a:bodyPr>
            <a:normAutofit/>
          </a:bodyPr>
          <a:lstStyle/>
          <a:p>
            <a:pPr marL="342900" lvl="0" indent="-342900" algn="just">
              <a:lnSpc>
                <a:spcPct val="150000"/>
              </a:lnSpc>
              <a:spcAft>
                <a:spcPts val="0"/>
              </a:spcAft>
              <a:buFont typeface="Wingdings 2" panose="05020102010507070707" pitchFamily="18" charset="2"/>
              <a:buChar char=""/>
              <a:tabLst>
                <a:tab pos="457200" algn="l"/>
              </a:tabLst>
            </a:pPr>
            <a:r>
              <a:rPr lang="en-US" sz="1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Paket</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peranti</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lunak</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membantu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pengusaha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dalam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akuntansi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daftar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gaji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persediaan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tagihan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telah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tersedia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Biaya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dari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paket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paket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tersebut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bervariasi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tergantung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pada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ukuran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jenis</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bisnis</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Wingdings 2" panose="05020102010507070707" pitchFamily="18" charset="2"/>
              <a:buChar char=""/>
              <a:tabLst>
                <a:tab pos="457200" algn="l"/>
              </a:tabLs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Terakhir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pengusaha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dapat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mencari</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dana </a:t>
            </a:r>
            <a:r>
              <a:rPr lang="en-US" sz="1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dari</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sektor</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swasta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Investor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individu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sering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kali </a:t>
            </a:r>
            <a:r>
              <a:rPr lang="en-US" sz="1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membutuhkan</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posisi</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ekuitas</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dalam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perusahaan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kontrol</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dalam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tingkatan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tertentu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Alternatif</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lebih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murah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sederhana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dibandingkan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penawaran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saham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kepada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publik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adalah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penawaran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privat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ID" dirty="0"/>
          </a:p>
        </p:txBody>
      </p:sp>
      <p:sp>
        <p:nvSpPr>
          <p:cNvPr id="4" name="Date Placeholder 3">
            <a:extLst>
              <a:ext uri="{FF2B5EF4-FFF2-40B4-BE49-F238E27FC236}">
                <a16:creationId xmlns:a16="http://schemas.microsoft.com/office/drawing/2014/main" id="{B670C729-47F4-4B9C-B6AA-BD9398419D2C}"/>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D5C21A33-B6C5-4ACB-844C-5DC270F4E986}"/>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327D0618-EB72-49CE-8B98-F319C458C16E}"/>
              </a:ext>
            </a:extLst>
          </p:cNvPr>
          <p:cNvSpPr>
            <a:spLocks noGrp="1"/>
          </p:cNvSpPr>
          <p:nvPr>
            <p:ph type="sldNum" sz="quarter" idx="12"/>
          </p:nvPr>
        </p:nvSpPr>
        <p:spPr/>
        <p:txBody>
          <a:bodyPr/>
          <a:lstStyle/>
          <a:p>
            <a:fld id="{74890947-6068-46AF-A634-D96B9F9313BE}" type="slidenum">
              <a:rPr lang="en-ID" smtClean="0"/>
              <a:t>126</a:t>
            </a:fld>
            <a:endParaRPr lang="en-ID"/>
          </a:p>
        </p:txBody>
      </p:sp>
    </p:spTree>
    <p:extLst>
      <p:ext uri="{BB962C8B-B14F-4D97-AF65-F5344CB8AC3E}">
        <p14:creationId xmlns:p14="http://schemas.microsoft.com/office/powerpoint/2010/main" val="139037320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8FA5F-5BB1-4273-8337-4504D2ED2C04}"/>
              </a:ext>
            </a:extLst>
          </p:cNvPr>
          <p:cNvSpPr>
            <a:spLocks noGrp="1"/>
          </p:cNvSpPr>
          <p:nvPr>
            <p:ph type="title"/>
          </p:nvPr>
        </p:nvSpPr>
        <p:spPr/>
        <p:txBody>
          <a:bodyPr/>
          <a:lstStyle/>
          <a:p>
            <a:r>
              <a:rPr lang="en-US" sz="3600" b="1" u="sng" dirty="0" err="1">
                <a:effectLst/>
                <a:latin typeface="Arial" panose="020B0604020202020204" pitchFamily="34" charset="0"/>
                <a:ea typeface="Times New Roman" panose="02020603050405020304" pitchFamily="18" charset="0"/>
                <a:cs typeface="Times New Roman" panose="02020603050405020304" pitchFamily="18" charset="0"/>
              </a:rPr>
              <a:t>Rencana</a:t>
            </a:r>
            <a:r>
              <a:rPr lang="en-US" sz="36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600" b="1" u="sng" dirty="0" err="1">
                <a:effectLst/>
                <a:latin typeface="Arial" panose="020B0604020202020204" pitchFamily="34" charset="0"/>
                <a:ea typeface="Times New Roman" panose="02020603050405020304" pitchFamily="18" charset="0"/>
                <a:cs typeface="Times New Roman" panose="02020603050405020304" pitchFamily="18" charset="0"/>
              </a:rPr>
              <a:t>finasial</a:t>
            </a:r>
            <a:endParaRPr lang="en-ID" dirty="0"/>
          </a:p>
        </p:txBody>
      </p:sp>
      <p:sp>
        <p:nvSpPr>
          <p:cNvPr id="3" name="Content Placeholder 2">
            <a:extLst>
              <a:ext uri="{FF2B5EF4-FFF2-40B4-BE49-F238E27FC236}">
                <a16:creationId xmlns:a16="http://schemas.microsoft.com/office/drawing/2014/main" id="{0ACA099D-5CB5-44F4-9D7E-3633F9392F89}"/>
              </a:ext>
            </a:extLst>
          </p:cNvPr>
          <p:cNvSpPr>
            <a:spLocks noGrp="1"/>
          </p:cNvSpPr>
          <p:nvPr>
            <p:ph idx="1"/>
          </p:nvPr>
        </p:nvSpPr>
        <p:spPr/>
        <p:txBody>
          <a:bodyPr/>
          <a:lstStyle/>
          <a:p>
            <a:pPr indent="0" algn="just">
              <a:lnSpc>
                <a:spcPct val="150000"/>
              </a:lnSpc>
              <a:spcAft>
                <a:spcPts val="1000"/>
              </a:spcAft>
              <a:buNone/>
            </a:pP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Rencana</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finasial</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merupakan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perkiraan</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data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finasial</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utama</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menetukan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kemungkinan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diterapkannya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rencana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tersebut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secara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ekonomis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dan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komitmen</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investasi</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finasial</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penting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50000"/>
              </a:lnSpc>
              <a:spcAft>
                <a:spcPts val="0"/>
              </a:spcAft>
              <a:buFont typeface="Wingdings 2" panose="05020102010507070707" pitchFamily="18" charset="2"/>
              <a:buChar char=""/>
              <a:tabLst>
                <a:tab pos="457200" algn="l"/>
              </a:tabLs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Seperti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rencana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pemasaran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produksi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organisasi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rencana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finasial</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merupakan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bagian</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penting</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dari</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rencana</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bisnis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50000"/>
              </a:lnSpc>
              <a:spcAft>
                <a:spcPts val="1000"/>
              </a:spcAft>
              <a:buFont typeface="Wingdings 2" panose="05020102010507070707" pitchFamily="18" charset="2"/>
              <a:buChar char=""/>
              <a:tabLst>
                <a:tab pos="457200" algn="l"/>
              </a:tabLs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Rencana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finasial</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menentukan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komitmen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investasi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potensial</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dibutuhkan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perusahaan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baru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mengidikasikan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apakah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rencana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bisnis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tsb</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bisa</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dilaksanakan</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secara</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ekonomis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ID" dirty="0"/>
          </a:p>
        </p:txBody>
      </p:sp>
      <p:sp>
        <p:nvSpPr>
          <p:cNvPr id="4" name="Date Placeholder 3">
            <a:extLst>
              <a:ext uri="{FF2B5EF4-FFF2-40B4-BE49-F238E27FC236}">
                <a16:creationId xmlns:a16="http://schemas.microsoft.com/office/drawing/2014/main" id="{DC8AB392-8410-4DD7-9167-8649ADC5A3D7}"/>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6F371452-FCD9-49E2-944D-9A5FA629C28A}"/>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F9667D52-AED6-4C0D-8BBD-01941E2D1F79}"/>
              </a:ext>
            </a:extLst>
          </p:cNvPr>
          <p:cNvSpPr>
            <a:spLocks noGrp="1"/>
          </p:cNvSpPr>
          <p:nvPr>
            <p:ph type="sldNum" sz="quarter" idx="12"/>
          </p:nvPr>
        </p:nvSpPr>
        <p:spPr/>
        <p:txBody>
          <a:bodyPr/>
          <a:lstStyle/>
          <a:p>
            <a:fld id="{74890947-6068-46AF-A634-D96B9F9313BE}" type="slidenum">
              <a:rPr lang="en-ID" smtClean="0"/>
              <a:t>127</a:t>
            </a:fld>
            <a:endParaRPr lang="en-ID"/>
          </a:p>
        </p:txBody>
      </p:sp>
    </p:spTree>
    <p:extLst>
      <p:ext uri="{BB962C8B-B14F-4D97-AF65-F5344CB8AC3E}">
        <p14:creationId xmlns:p14="http://schemas.microsoft.com/office/powerpoint/2010/main" val="277598162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1BCE1-D74C-4A22-AAF0-20B97FDB8669}"/>
              </a:ext>
            </a:extLst>
          </p:cNvPr>
          <p:cNvSpPr>
            <a:spLocks noGrp="1"/>
          </p:cNvSpPr>
          <p:nvPr>
            <p:ph type="title"/>
          </p:nvPr>
        </p:nvSpPr>
        <p:spPr/>
        <p:txBody>
          <a:bodyPr/>
          <a:lstStyle/>
          <a:p>
            <a:r>
              <a:rPr lang="en-US" sz="3600" b="1" dirty="0" err="1">
                <a:effectLst/>
                <a:latin typeface="Arial" panose="020B0604020202020204" pitchFamily="34" charset="0"/>
                <a:ea typeface="Times New Roman" panose="02020603050405020304" pitchFamily="18" charset="0"/>
                <a:cs typeface="Times New Roman" panose="02020603050405020304" pitchFamily="18" charset="0"/>
              </a:rPr>
              <a:t>Tiga</a:t>
            </a:r>
            <a:r>
              <a:rPr lang="en-US" sz="3600" b="1" dirty="0">
                <a:effectLst/>
                <a:latin typeface="Arial" panose="020B0604020202020204" pitchFamily="34" charset="0"/>
                <a:ea typeface="Times New Roman" panose="02020603050405020304" pitchFamily="18" charset="0"/>
                <a:cs typeface="Times New Roman" panose="02020603050405020304" pitchFamily="18" charset="0"/>
              </a:rPr>
              <a:t> area </a:t>
            </a:r>
            <a:r>
              <a:rPr lang="en-US" sz="3600" b="1" dirty="0" err="1">
                <a:effectLst/>
                <a:latin typeface="Arial" panose="020B0604020202020204" pitchFamily="34" charset="0"/>
                <a:ea typeface="Times New Roman" panose="02020603050405020304" pitchFamily="18" charset="0"/>
                <a:cs typeface="Times New Roman" panose="02020603050405020304" pitchFamily="18" charset="0"/>
              </a:rPr>
              <a:t>finasial</a:t>
            </a:r>
            <a:br>
              <a:rPr lang="en-ID" sz="3600" dirty="0">
                <a:effectLst/>
                <a:latin typeface="Calibri" panose="020F0502020204030204" pitchFamily="34" charset="0"/>
                <a:ea typeface="Times New Roman" panose="02020603050405020304" pitchFamily="18" charset="0"/>
                <a:cs typeface="Times New Roman" panose="02020603050405020304" pitchFamily="18" charset="0"/>
              </a:rPr>
            </a:br>
            <a:endParaRPr lang="en-ID" dirty="0"/>
          </a:p>
        </p:txBody>
      </p:sp>
      <p:sp>
        <p:nvSpPr>
          <p:cNvPr id="3" name="Content Placeholder 2">
            <a:extLst>
              <a:ext uri="{FF2B5EF4-FFF2-40B4-BE49-F238E27FC236}">
                <a16:creationId xmlns:a16="http://schemas.microsoft.com/office/drawing/2014/main" id="{AA591329-89E9-4D02-B877-ACA8C764DD0B}"/>
              </a:ext>
            </a:extLst>
          </p:cNvPr>
          <p:cNvSpPr>
            <a:spLocks noGrp="1"/>
          </p:cNvSpPr>
          <p:nvPr>
            <p:ph idx="1"/>
          </p:nvPr>
        </p:nvSpPr>
        <p:spPr/>
        <p:txBody>
          <a:bodyPr/>
          <a:lstStyle/>
          <a:p>
            <a:pPr marL="0" indent="0" algn="just">
              <a:lnSpc>
                <a:spcPct val="150000"/>
              </a:lnSpc>
              <a:spcAft>
                <a:spcPts val="1000"/>
              </a:spcAft>
              <a:buNone/>
            </a:pP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Tiga</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area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finasial</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gn="just">
              <a:lnSpc>
                <a:spcPct val="150000"/>
              </a:lnSpc>
              <a:spcAft>
                <a:spcPts val="1000"/>
              </a:spcAft>
              <a:buNone/>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1.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Pertama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seorang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pengusaha</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harus</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meringkas</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penjualan</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penjualan</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sudah</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diperkirakan</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pengeluaran</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sesuai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setidaknya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selama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tiga</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tahun</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pertama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dengan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perkiraan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perkiraan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tahun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pertama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diberikan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setiap</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bulan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1000"/>
              </a:spcAft>
              <a:buFont typeface="Wingdings 2" panose="05020102010507070707" pitchFamily="18" charset="2"/>
              <a:buChar char=""/>
              <a:tabLst>
                <a:tab pos="457200" algn="l"/>
              </a:tabLs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Ringkasan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ini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mencakup</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penjualan</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diperkirakan</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biaya</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barang</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terjual</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pengeluaran</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umum</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pengeluaran</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administrasi</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laba</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bersih</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dipotong</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pajak</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bisa</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diperkirakan</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dengan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menghitung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pajak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pendapatan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ID" dirty="0"/>
          </a:p>
        </p:txBody>
      </p:sp>
      <p:sp>
        <p:nvSpPr>
          <p:cNvPr id="4" name="Date Placeholder 3">
            <a:extLst>
              <a:ext uri="{FF2B5EF4-FFF2-40B4-BE49-F238E27FC236}">
                <a16:creationId xmlns:a16="http://schemas.microsoft.com/office/drawing/2014/main" id="{18022C24-5D3C-43DA-9977-29564E4FFB53}"/>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B4C9753F-6EBD-4538-A267-4F0850CC73FC}"/>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6839F1A9-FFDA-454C-8F2E-949B0151C49A}"/>
              </a:ext>
            </a:extLst>
          </p:cNvPr>
          <p:cNvSpPr>
            <a:spLocks noGrp="1"/>
          </p:cNvSpPr>
          <p:nvPr>
            <p:ph type="sldNum" sz="quarter" idx="12"/>
          </p:nvPr>
        </p:nvSpPr>
        <p:spPr/>
        <p:txBody>
          <a:bodyPr/>
          <a:lstStyle/>
          <a:p>
            <a:fld id="{74890947-6068-46AF-A634-D96B9F9313BE}" type="slidenum">
              <a:rPr lang="en-ID" smtClean="0"/>
              <a:t>128</a:t>
            </a:fld>
            <a:endParaRPr lang="en-ID"/>
          </a:p>
        </p:txBody>
      </p:sp>
    </p:spTree>
    <p:extLst>
      <p:ext uri="{BB962C8B-B14F-4D97-AF65-F5344CB8AC3E}">
        <p14:creationId xmlns:p14="http://schemas.microsoft.com/office/powerpoint/2010/main" val="99468791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55338-1121-4783-A1A8-8A23966A6884}"/>
              </a:ext>
            </a:extLst>
          </p:cNvPr>
          <p:cNvSpPr>
            <a:spLocks noGrp="1"/>
          </p:cNvSpPr>
          <p:nvPr>
            <p:ph type="title"/>
          </p:nvPr>
        </p:nvSpPr>
        <p:spPr/>
        <p:txBody>
          <a:bodyPr/>
          <a:lstStyle/>
          <a:p>
            <a:r>
              <a:rPr lang="en-US" sz="3600" b="1" dirty="0" err="1">
                <a:effectLst/>
                <a:latin typeface="Arial" panose="020B0604020202020204" pitchFamily="34" charset="0"/>
                <a:ea typeface="Times New Roman" panose="02020603050405020304" pitchFamily="18" charset="0"/>
                <a:cs typeface="Times New Roman" panose="02020603050405020304" pitchFamily="18" charset="0"/>
              </a:rPr>
              <a:t>Tiga</a:t>
            </a:r>
            <a:r>
              <a:rPr lang="en-US" sz="3600" b="1" dirty="0">
                <a:effectLst/>
                <a:latin typeface="Arial" panose="020B0604020202020204" pitchFamily="34" charset="0"/>
                <a:ea typeface="Times New Roman" panose="02020603050405020304" pitchFamily="18" charset="0"/>
                <a:cs typeface="Times New Roman" panose="02020603050405020304" pitchFamily="18" charset="0"/>
              </a:rPr>
              <a:t> area </a:t>
            </a:r>
            <a:r>
              <a:rPr lang="en-US" sz="3600" b="1" dirty="0" err="1">
                <a:effectLst/>
                <a:latin typeface="Arial" panose="020B0604020202020204" pitchFamily="34" charset="0"/>
                <a:ea typeface="Times New Roman" panose="02020603050405020304" pitchFamily="18" charset="0"/>
                <a:cs typeface="Times New Roman" panose="02020603050405020304" pitchFamily="18" charset="0"/>
              </a:rPr>
              <a:t>finasial</a:t>
            </a:r>
            <a:br>
              <a:rPr lang="en-ID" sz="3600" dirty="0">
                <a:effectLst/>
                <a:latin typeface="Calibri" panose="020F0502020204030204" pitchFamily="34" charset="0"/>
                <a:ea typeface="Times New Roman" panose="02020603050405020304" pitchFamily="18" charset="0"/>
                <a:cs typeface="Times New Roman" panose="02020603050405020304" pitchFamily="18" charset="0"/>
              </a:rPr>
            </a:br>
            <a:endParaRPr lang="en-ID" dirty="0"/>
          </a:p>
        </p:txBody>
      </p:sp>
      <p:sp>
        <p:nvSpPr>
          <p:cNvPr id="3" name="Content Placeholder 2">
            <a:extLst>
              <a:ext uri="{FF2B5EF4-FFF2-40B4-BE49-F238E27FC236}">
                <a16:creationId xmlns:a16="http://schemas.microsoft.com/office/drawing/2014/main" id="{F178CAC7-2E40-409A-8CAE-05EA8AE59E61}"/>
              </a:ext>
            </a:extLst>
          </p:cNvPr>
          <p:cNvSpPr>
            <a:spLocks noGrp="1"/>
          </p:cNvSpPr>
          <p:nvPr>
            <p:ph idx="1"/>
          </p:nvPr>
        </p:nvSpPr>
        <p:spPr/>
        <p:txBody>
          <a:bodyPr>
            <a:normAutofit fontScale="92500"/>
          </a:bodyPr>
          <a:lstStyle/>
          <a:p>
            <a:pPr marL="0" indent="0" algn="just">
              <a:lnSpc>
                <a:spcPct val="150000"/>
              </a:lnSpc>
              <a:spcAft>
                <a:spcPts val="1000"/>
              </a:spcAft>
              <a:buNone/>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2. KEDUA: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dari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informasi</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finansial</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ada</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jumlah</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arus</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kas </a:t>
            </a:r>
            <a:r>
              <a:rPr lang="en-US" sz="1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selama</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3 </a:t>
            </a:r>
            <a:r>
              <a:rPr lang="en-US" sz="1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tahun</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dengan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perkiraan</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tahun</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pertama</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yang </a:t>
            </a:r>
            <a:r>
              <a:rPr lang="en-US" sz="1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diberikan</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sertiap</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bulan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Karna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tagihan</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harus</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dibayar</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pada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saat</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berbeda</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dalam</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satu</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tahun</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menentukan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tagihan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bulanan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dalam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tahun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pertama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Perlu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modal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jangka</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pendek</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untuk</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membayar</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pengeluaran</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tetap</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gaji</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keperluan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gn="just">
              <a:lnSpc>
                <a:spcPct val="150000"/>
              </a:lnSpc>
              <a:spcAft>
                <a:spcPts val="1000"/>
              </a:spcAft>
              <a:buNone/>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3. KETIGA, :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dibutuhkan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dalam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rencana</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bisnis</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adalah</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laporan</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keuangan</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telah</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diperkirakan</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Laporan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ini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menunjukan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kondisi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finasial</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bisnis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pada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waktui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tertentu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1000"/>
              </a:spcAft>
              <a:buFont typeface="Wingdings 2" panose="05020102010507070707" pitchFamily="18" charset="2"/>
              <a:buChar char=""/>
              <a:tabLst>
                <a:tab pos="457200" algn="l"/>
              </a:tabLs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Laporan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ini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meringkas</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aset</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bisnis</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pertanggung</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jawaban</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utang,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investas</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pengusaha</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rekan</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kerja</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penghasilan</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tertahan</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atau</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kerugian</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komulatif</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endParaRPr>
          </a:p>
          <a:p>
            <a:endParaRPr lang="en-ID" dirty="0"/>
          </a:p>
        </p:txBody>
      </p:sp>
      <p:sp>
        <p:nvSpPr>
          <p:cNvPr id="4" name="Date Placeholder 3">
            <a:extLst>
              <a:ext uri="{FF2B5EF4-FFF2-40B4-BE49-F238E27FC236}">
                <a16:creationId xmlns:a16="http://schemas.microsoft.com/office/drawing/2014/main" id="{3DB5F9EE-1320-4E43-A628-290DDA7F668A}"/>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0A9267D1-206E-44F7-BC87-8BE4E5812D4D}"/>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1A817729-B897-43EA-A3FC-75EA8C465135}"/>
              </a:ext>
            </a:extLst>
          </p:cNvPr>
          <p:cNvSpPr>
            <a:spLocks noGrp="1"/>
          </p:cNvSpPr>
          <p:nvPr>
            <p:ph type="sldNum" sz="quarter" idx="12"/>
          </p:nvPr>
        </p:nvSpPr>
        <p:spPr/>
        <p:txBody>
          <a:bodyPr/>
          <a:lstStyle/>
          <a:p>
            <a:fld id="{74890947-6068-46AF-A634-D96B9F9313BE}" type="slidenum">
              <a:rPr lang="en-ID" smtClean="0"/>
              <a:t>129</a:t>
            </a:fld>
            <a:endParaRPr lang="en-ID"/>
          </a:p>
        </p:txBody>
      </p:sp>
    </p:spTree>
    <p:extLst>
      <p:ext uri="{BB962C8B-B14F-4D97-AF65-F5344CB8AC3E}">
        <p14:creationId xmlns:p14="http://schemas.microsoft.com/office/powerpoint/2010/main" val="42916948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BF0E3-C2A6-499E-AC2E-5F160BE07162}"/>
              </a:ext>
            </a:extLst>
          </p:cNvPr>
          <p:cNvSpPr>
            <a:spLocks noGrp="1"/>
          </p:cNvSpPr>
          <p:nvPr>
            <p:ph type="title"/>
          </p:nvPr>
        </p:nvSpPr>
        <p:spPr/>
        <p:txBody>
          <a:bodyPr>
            <a:normAutofit/>
          </a:bodyPr>
          <a:lstStyle/>
          <a:p>
            <a:r>
              <a:rPr lang="en-US" sz="2400" dirty="0"/>
              <a:t>ENTREPRENEURIAL</a:t>
            </a:r>
            <a:r>
              <a:rPr lang="en-US" sz="3200" dirty="0"/>
              <a:t> </a:t>
            </a:r>
            <a:br>
              <a:rPr lang="en-US" sz="3200" dirty="0"/>
            </a:br>
            <a:r>
              <a:rPr lang="en-US" sz="3200" b="1" dirty="0">
                <a:solidFill>
                  <a:srgbClr val="FF0000"/>
                </a:solidFill>
              </a:rPr>
              <a:t>MINDSET: </a:t>
            </a:r>
            <a:r>
              <a:rPr lang="en-US" sz="3200" b="1" dirty="0">
                <a:solidFill>
                  <a:srgbClr val="FF0000"/>
                </a:solidFill>
                <a:highlight>
                  <a:srgbClr val="FFFF00"/>
                </a:highlight>
              </a:rPr>
              <a:t>frame work of strategic</a:t>
            </a:r>
            <a:endParaRPr lang="en-ID" sz="3200" dirty="0">
              <a:highlight>
                <a:srgbClr val="FFFF00"/>
              </a:highlight>
            </a:endParaRPr>
          </a:p>
        </p:txBody>
      </p:sp>
      <p:sp>
        <p:nvSpPr>
          <p:cNvPr id="4" name="Date Placeholder 3">
            <a:extLst>
              <a:ext uri="{FF2B5EF4-FFF2-40B4-BE49-F238E27FC236}">
                <a16:creationId xmlns:a16="http://schemas.microsoft.com/office/drawing/2014/main" id="{A406E2CD-81AF-4770-A251-97BB8CC8EC0B}"/>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BB0AF141-5D81-4B77-83B0-1B3FC2B09BB6}"/>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954951C6-E42C-47A9-B525-2ABA2971D29D}"/>
              </a:ext>
            </a:extLst>
          </p:cNvPr>
          <p:cNvSpPr>
            <a:spLocks noGrp="1"/>
          </p:cNvSpPr>
          <p:nvPr>
            <p:ph type="sldNum" sz="quarter" idx="12"/>
          </p:nvPr>
        </p:nvSpPr>
        <p:spPr/>
        <p:txBody>
          <a:bodyPr/>
          <a:lstStyle/>
          <a:p>
            <a:fld id="{74890947-6068-46AF-A634-D96B9F9313BE}" type="slidenum">
              <a:rPr lang="en-ID" smtClean="0"/>
              <a:t>13</a:t>
            </a:fld>
            <a:endParaRPr lang="en-ID"/>
          </a:p>
        </p:txBody>
      </p:sp>
      <p:pic>
        <p:nvPicPr>
          <p:cNvPr id="7" name="Content Placeholder 6">
            <a:extLst>
              <a:ext uri="{FF2B5EF4-FFF2-40B4-BE49-F238E27FC236}">
                <a16:creationId xmlns:a16="http://schemas.microsoft.com/office/drawing/2014/main" id="{710CC19E-5098-43C2-A77D-A437C7F0C243}"/>
              </a:ext>
            </a:extLst>
          </p:cNvPr>
          <p:cNvPicPr>
            <a:picLocks noGrp="1"/>
          </p:cNvPicPr>
          <p:nvPr>
            <p:ph idx="1"/>
          </p:nvPr>
        </p:nvPicPr>
        <p:blipFill rotWithShape="1">
          <a:blip r:embed="rId2"/>
          <a:srcRect l="15213" t="12778" r="14345" b="4778"/>
          <a:stretch/>
        </p:blipFill>
        <p:spPr bwMode="auto">
          <a:xfrm>
            <a:off x="3686175" y="609600"/>
            <a:ext cx="8039100" cy="47529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0388159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5F365-32B6-40E6-B060-BB2BBA5A3717}"/>
              </a:ext>
            </a:extLst>
          </p:cNvPr>
          <p:cNvSpPr>
            <a:spLocks noGrp="1"/>
          </p:cNvSpPr>
          <p:nvPr>
            <p:ph type="title"/>
          </p:nvPr>
        </p:nvSpPr>
        <p:spPr/>
        <p:txBody>
          <a:bodyPr/>
          <a:lstStyle/>
          <a:p>
            <a:r>
              <a:rPr lang="en-US" dirty="0"/>
              <a:t>next</a:t>
            </a:r>
            <a:endParaRPr lang="en-ID" dirty="0"/>
          </a:p>
        </p:txBody>
      </p:sp>
      <p:sp>
        <p:nvSpPr>
          <p:cNvPr id="4" name="Date Placeholder 3">
            <a:extLst>
              <a:ext uri="{FF2B5EF4-FFF2-40B4-BE49-F238E27FC236}">
                <a16:creationId xmlns:a16="http://schemas.microsoft.com/office/drawing/2014/main" id="{D058CC77-2BFF-4B83-A1CF-3BEAAA6DD72E}"/>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0AA39986-F166-49C0-B648-2E33190B87B8}"/>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756D6B09-E13A-4187-B4F8-90A0B6D3F05B}"/>
              </a:ext>
            </a:extLst>
          </p:cNvPr>
          <p:cNvSpPr>
            <a:spLocks noGrp="1"/>
          </p:cNvSpPr>
          <p:nvPr>
            <p:ph type="sldNum" sz="quarter" idx="12"/>
          </p:nvPr>
        </p:nvSpPr>
        <p:spPr/>
        <p:txBody>
          <a:bodyPr/>
          <a:lstStyle/>
          <a:p>
            <a:fld id="{74890947-6068-46AF-A634-D96B9F9313BE}" type="slidenum">
              <a:rPr lang="en-ID" smtClean="0"/>
              <a:t>130</a:t>
            </a:fld>
            <a:endParaRPr lang="en-ID"/>
          </a:p>
        </p:txBody>
      </p:sp>
      <p:pic>
        <p:nvPicPr>
          <p:cNvPr id="7" name="Content Placeholder 6">
            <a:extLst>
              <a:ext uri="{FF2B5EF4-FFF2-40B4-BE49-F238E27FC236}">
                <a16:creationId xmlns:a16="http://schemas.microsoft.com/office/drawing/2014/main" id="{5FF6453C-56EF-4778-9740-0396A9D72FD2}"/>
              </a:ext>
            </a:extLst>
          </p:cNvPr>
          <p:cNvPicPr>
            <a:picLocks noGrp="1"/>
          </p:cNvPicPr>
          <p:nvPr>
            <p:ph idx="1"/>
          </p:nvPr>
        </p:nvPicPr>
        <p:blipFill>
          <a:blip r:embed="rId2" cstate="print"/>
          <a:stretch>
            <a:fillRect/>
          </a:stretch>
        </p:blipFill>
        <p:spPr>
          <a:xfrm>
            <a:off x="2752726" y="1273319"/>
            <a:ext cx="7142740" cy="4301836"/>
          </a:xfrm>
          <a:prstGeom prst="rect">
            <a:avLst/>
          </a:prstGeom>
        </p:spPr>
      </p:pic>
    </p:spTree>
    <p:extLst>
      <p:ext uri="{BB962C8B-B14F-4D97-AF65-F5344CB8AC3E}">
        <p14:creationId xmlns:p14="http://schemas.microsoft.com/office/powerpoint/2010/main" val="392515101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A0A65-CB3A-4DAE-829C-829F68DF3DF0}"/>
              </a:ext>
            </a:extLst>
          </p:cNvPr>
          <p:cNvSpPr>
            <a:spLocks noGrp="1"/>
          </p:cNvSpPr>
          <p:nvPr>
            <p:ph type="title"/>
          </p:nvPr>
        </p:nvSpPr>
        <p:spPr/>
        <p:txBody>
          <a:bodyPr/>
          <a:lstStyle/>
          <a:p>
            <a:r>
              <a:rPr lang="en-US" dirty="0"/>
              <a:t>PERTEMUAN MINGGU KE 12</a:t>
            </a:r>
            <a:endParaRPr lang="en-ID" dirty="0"/>
          </a:p>
        </p:txBody>
      </p:sp>
      <p:sp>
        <p:nvSpPr>
          <p:cNvPr id="3" name="Content Placeholder 2">
            <a:extLst>
              <a:ext uri="{FF2B5EF4-FFF2-40B4-BE49-F238E27FC236}">
                <a16:creationId xmlns:a16="http://schemas.microsoft.com/office/drawing/2014/main" id="{6C0C2988-B87D-4ADA-9657-A291D2438053}"/>
              </a:ext>
            </a:extLst>
          </p:cNvPr>
          <p:cNvSpPr>
            <a:spLocks noGrp="1"/>
          </p:cNvSpPr>
          <p:nvPr>
            <p:ph idx="1"/>
          </p:nvPr>
        </p:nvSpPr>
        <p:spPr/>
        <p:txBody>
          <a:bodyPr/>
          <a:lstStyle/>
          <a:p>
            <a:r>
              <a:rPr lang="en-US" sz="4000" i="1" dirty="0">
                <a:solidFill>
                  <a:srgbClr val="FF0000"/>
                </a:solidFill>
                <a:effectLst/>
                <a:latin typeface="Franklin Gothic Book" panose="020B0503020102020204" pitchFamily="34" charset="0"/>
                <a:ea typeface="Times New Roman" panose="02020603050405020304" pitchFamily="18" charset="0"/>
                <a:cs typeface="Calibri" panose="020F0502020204030204" pitchFamily="34" charset="0"/>
              </a:rPr>
              <a:t>Problem in an Entrepreneur</a:t>
            </a:r>
            <a:endParaRPr lang="en-ID" sz="4000" dirty="0">
              <a:solidFill>
                <a:srgbClr val="FF0000"/>
              </a:solidFill>
              <a:effectLst/>
              <a:latin typeface="Times New Roman" panose="02020603050405020304" pitchFamily="18" charset="0"/>
              <a:ea typeface="Times New Roman" panose="02020603050405020304" pitchFamily="18" charset="0"/>
            </a:endParaRPr>
          </a:p>
          <a:p>
            <a:r>
              <a:rPr lang="en-ID" sz="1800" dirty="0" err="1">
                <a:effectLst/>
                <a:latin typeface="Times New Roman" panose="02020603050405020304" pitchFamily="18" charset="0"/>
                <a:ea typeface="Times New Roman" panose="02020603050405020304" pitchFamily="18" charset="0"/>
              </a:rPr>
              <a:t>Permasalahan</a:t>
            </a:r>
            <a:r>
              <a:rPr lang="en-ID" sz="1800" dirty="0">
                <a:effectLst/>
                <a:latin typeface="Times New Roman" panose="02020603050405020304" pitchFamily="18" charset="0"/>
                <a:ea typeface="Times New Roman" panose="02020603050405020304" pitchFamily="18" charset="0"/>
              </a:rPr>
              <a:t> pada  masa </a:t>
            </a:r>
            <a:r>
              <a:rPr lang="en-ID" sz="1800" dirty="0" err="1">
                <a:effectLst/>
                <a:latin typeface="Times New Roman" panose="02020603050405020304" pitchFamily="18" charset="0"/>
                <a:ea typeface="Times New Roman" panose="02020603050405020304" pitchFamily="18" charset="0"/>
              </a:rPr>
              <a:t>awal</a:t>
            </a:r>
            <a:r>
              <a:rPr lang="en-ID" sz="1800" dirty="0">
                <a:effectLst/>
                <a:latin typeface="Times New Roman" panose="02020603050405020304" pitchFamily="18" charset="0"/>
                <a:ea typeface="Times New Roman" panose="02020603050405020304" pitchFamily="18" charset="0"/>
              </a:rPr>
              <a:t>, di masa </a:t>
            </a:r>
            <a:r>
              <a:rPr lang="en-ID" sz="1800" dirty="0" err="1">
                <a:effectLst/>
                <a:latin typeface="Times New Roman" panose="02020603050405020304" pitchFamily="18" charset="0"/>
                <a:ea typeface="Times New Roman" panose="02020603050405020304" pitchFamily="18" charset="0"/>
              </a:rPr>
              <a:t>pertumbuhan</a:t>
            </a:r>
            <a:r>
              <a:rPr lang="en-ID" sz="1800" dirty="0">
                <a:effectLst/>
                <a:latin typeface="Times New Roman" panose="02020603050405020304" pitchFamily="18" charset="0"/>
                <a:ea typeface="Times New Roman" panose="02020603050405020304" pitchFamily="18" charset="0"/>
              </a:rPr>
              <a:t>, di masa </a:t>
            </a:r>
            <a:r>
              <a:rPr lang="en-ID" sz="1800" dirty="0" err="1">
                <a:effectLst/>
                <a:latin typeface="Times New Roman" panose="02020603050405020304" pitchFamily="18" charset="0"/>
                <a:ea typeface="Times New Roman" panose="02020603050405020304" pitchFamily="18" charset="0"/>
              </a:rPr>
              <a:t>kemajuan</a:t>
            </a:r>
            <a:r>
              <a:rPr lang="en-ID" sz="1800" dirty="0">
                <a:effectLst/>
                <a:latin typeface="Times New Roman" panose="02020603050405020304" pitchFamily="18" charset="0"/>
                <a:ea typeface="Times New Roman" panose="02020603050405020304" pitchFamily="18" charset="0"/>
              </a:rPr>
              <a:t> dan di masa </a:t>
            </a:r>
            <a:r>
              <a:rPr lang="en-ID" sz="1800" dirty="0" err="1">
                <a:effectLst/>
                <a:latin typeface="Times New Roman" panose="02020603050405020304" pitchFamily="18" charset="0"/>
                <a:ea typeface="Times New Roman" panose="02020603050405020304" pitchFamily="18" charset="0"/>
              </a:rPr>
              <a:t>kemunduran</a:t>
            </a:r>
            <a:endParaRPr lang="en-ID" dirty="0"/>
          </a:p>
        </p:txBody>
      </p:sp>
      <p:sp>
        <p:nvSpPr>
          <p:cNvPr id="4" name="Date Placeholder 3">
            <a:extLst>
              <a:ext uri="{FF2B5EF4-FFF2-40B4-BE49-F238E27FC236}">
                <a16:creationId xmlns:a16="http://schemas.microsoft.com/office/drawing/2014/main" id="{6B4BC6C2-55DB-464D-A1A2-27A8B5CEC6CF}"/>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4869A479-3BD3-4608-A408-9D4CAA358F3A}"/>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A27CD194-C002-4BE0-BC4A-F2A641F46898}"/>
              </a:ext>
            </a:extLst>
          </p:cNvPr>
          <p:cNvSpPr>
            <a:spLocks noGrp="1"/>
          </p:cNvSpPr>
          <p:nvPr>
            <p:ph type="sldNum" sz="quarter" idx="12"/>
          </p:nvPr>
        </p:nvSpPr>
        <p:spPr/>
        <p:txBody>
          <a:bodyPr/>
          <a:lstStyle/>
          <a:p>
            <a:fld id="{74890947-6068-46AF-A634-D96B9F9313BE}" type="slidenum">
              <a:rPr lang="en-ID" smtClean="0"/>
              <a:t>131</a:t>
            </a:fld>
            <a:endParaRPr lang="en-ID"/>
          </a:p>
        </p:txBody>
      </p:sp>
    </p:spTree>
    <p:extLst>
      <p:ext uri="{BB962C8B-B14F-4D97-AF65-F5344CB8AC3E}">
        <p14:creationId xmlns:p14="http://schemas.microsoft.com/office/powerpoint/2010/main" val="82625647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F51F9-54CF-4340-A54B-F5581CE2603B}"/>
              </a:ext>
            </a:extLst>
          </p:cNvPr>
          <p:cNvSpPr>
            <a:spLocks noGrp="1"/>
          </p:cNvSpPr>
          <p:nvPr>
            <p:ph type="title"/>
          </p:nvPr>
        </p:nvSpPr>
        <p:spPr/>
        <p:txBody>
          <a:bodyPr/>
          <a:lstStyle/>
          <a:p>
            <a:r>
              <a:rPr lang="en-US" dirty="0"/>
              <a:t>PROFILE</a:t>
            </a:r>
            <a:endParaRPr lang="en-ID" dirty="0"/>
          </a:p>
        </p:txBody>
      </p:sp>
      <p:sp>
        <p:nvSpPr>
          <p:cNvPr id="4" name="Date Placeholder 3">
            <a:extLst>
              <a:ext uri="{FF2B5EF4-FFF2-40B4-BE49-F238E27FC236}">
                <a16:creationId xmlns:a16="http://schemas.microsoft.com/office/drawing/2014/main" id="{49D8CA80-9B7A-4898-A0E8-D5A89E6B61FA}"/>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D0BAAABF-320A-4098-9534-08041CAA829E}"/>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1EC22F2D-E81A-4E2E-B02D-407DD550A771}"/>
              </a:ext>
            </a:extLst>
          </p:cNvPr>
          <p:cNvSpPr>
            <a:spLocks noGrp="1"/>
          </p:cNvSpPr>
          <p:nvPr>
            <p:ph type="sldNum" sz="quarter" idx="12"/>
          </p:nvPr>
        </p:nvSpPr>
        <p:spPr/>
        <p:txBody>
          <a:bodyPr/>
          <a:lstStyle/>
          <a:p>
            <a:fld id="{74890947-6068-46AF-A634-D96B9F9313BE}" type="slidenum">
              <a:rPr lang="en-ID" smtClean="0"/>
              <a:t>132</a:t>
            </a:fld>
            <a:endParaRPr lang="en-ID"/>
          </a:p>
        </p:txBody>
      </p:sp>
      <p:pic>
        <p:nvPicPr>
          <p:cNvPr id="7" name="Content Placeholder 6">
            <a:extLst>
              <a:ext uri="{FF2B5EF4-FFF2-40B4-BE49-F238E27FC236}">
                <a16:creationId xmlns:a16="http://schemas.microsoft.com/office/drawing/2014/main" id="{A53DA80E-BA2F-40C2-9328-80DFBF921EFD}"/>
              </a:ext>
            </a:extLst>
          </p:cNvPr>
          <p:cNvPicPr>
            <a:picLocks noGrp="1"/>
          </p:cNvPicPr>
          <p:nvPr>
            <p:ph idx="1"/>
          </p:nvPr>
        </p:nvPicPr>
        <p:blipFill>
          <a:blip r:embed="rId2" cstate="print"/>
          <a:stretch>
            <a:fillRect/>
          </a:stretch>
        </p:blipFill>
        <p:spPr>
          <a:xfrm>
            <a:off x="3005665" y="1273319"/>
            <a:ext cx="8933416" cy="4301836"/>
          </a:xfrm>
          <a:prstGeom prst="rect">
            <a:avLst/>
          </a:prstGeom>
        </p:spPr>
      </p:pic>
    </p:spTree>
    <p:extLst>
      <p:ext uri="{BB962C8B-B14F-4D97-AF65-F5344CB8AC3E}">
        <p14:creationId xmlns:p14="http://schemas.microsoft.com/office/powerpoint/2010/main" val="32710160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B7AE0-280E-46EA-8B9E-EC086D6E1DFE}"/>
              </a:ext>
            </a:extLst>
          </p:cNvPr>
          <p:cNvSpPr>
            <a:spLocks noGrp="1"/>
          </p:cNvSpPr>
          <p:nvPr>
            <p:ph type="title"/>
          </p:nvPr>
        </p:nvSpPr>
        <p:spPr/>
        <p:txBody>
          <a:bodyPr/>
          <a:lstStyle/>
          <a:p>
            <a:r>
              <a:rPr lang="en-US" sz="3600" b="1" u="sng" dirty="0">
                <a:effectLst/>
                <a:latin typeface="Arial" panose="020B0604020202020204" pitchFamily="34" charset="0"/>
                <a:ea typeface="Times New Roman" panose="02020603050405020304" pitchFamily="18" charset="0"/>
                <a:cs typeface="Times New Roman" panose="02020603050405020304" pitchFamily="18" charset="0"/>
              </a:rPr>
              <a:t>Bill Porter --- </a:t>
            </a:r>
            <a:r>
              <a:rPr lang="en-US" sz="3600" b="1" u="sng" dirty="0" err="1">
                <a:effectLst/>
                <a:latin typeface="Arial" panose="020B0604020202020204" pitchFamily="34" charset="0"/>
                <a:ea typeface="Times New Roman" panose="02020603050405020304" pitchFamily="18" charset="0"/>
                <a:cs typeface="Times New Roman" panose="02020603050405020304" pitchFamily="18" charset="0"/>
              </a:rPr>
              <a:t>E*Trade</a:t>
            </a:r>
            <a:r>
              <a:rPr lang="en-US" sz="3600" b="1" u="sng" dirty="0">
                <a:effectLst/>
                <a:latin typeface="Arial" panose="020B0604020202020204" pitchFamily="34" charset="0"/>
                <a:ea typeface="Times New Roman" panose="02020603050405020304" pitchFamily="18" charset="0"/>
                <a:cs typeface="Times New Roman" panose="02020603050405020304" pitchFamily="18" charset="0"/>
              </a:rPr>
              <a:t> dan ISE</a:t>
            </a:r>
            <a:br>
              <a:rPr lang="en-ID" sz="3600" dirty="0">
                <a:effectLst/>
                <a:latin typeface="Calibri" panose="020F0502020204030204" pitchFamily="34" charset="0"/>
                <a:ea typeface="Times New Roman" panose="02020603050405020304" pitchFamily="18" charset="0"/>
                <a:cs typeface="Times New Roman" panose="02020603050405020304" pitchFamily="18" charset="0"/>
              </a:rPr>
            </a:br>
            <a:endParaRPr lang="en-ID" dirty="0"/>
          </a:p>
        </p:txBody>
      </p:sp>
      <p:sp>
        <p:nvSpPr>
          <p:cNvPr id="3" name="Content Placeholder 2">
            <a:extLst>
              <a:ext uri="{FF2B5EF4-FFF2-40B4-BE49-F238E27FC236}">
                <a16:creationId xmlns:a16="http://schemas.microsoft.com/office/drawing/2014/main" id="{06372499-7E6B-4A88-B150-A0F93A868E68}"/>
              </a:ext>
            </a:extLst>
          </p:cNvPr>
          <p:cNvSpPr>
            <a:spLocks noGrp="1"/>
          </p:cNvSpPr>
          <p:nvPr>
            <p:ph idx="1"/>
          </p:nvPr>
        </p:nvSpPr>
        <p:spPr/>
        <p:txBody>
          <a:bodyPr>
            <a:normAutofit fontScale="92500" lnSpcReduction="10000"/>
          </a:bodyPr>
          <a:lstStyle/>
          <a:p>
            <a:pPr algn="just">
              <a:lnSpc>
                <a:spcPct val="150000"/>
              </a:lnSpc>
              <a:spcAft>
                <a:spcPts val="1000"/>
              </a:spcAft>
            </a:pP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Bill Porter ---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E*Trade</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dan ISE</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1000"/>
              </a:spcAft>
            </a:pPr>
            <a:r>
              <a:rPr lang="en-US" sz="1800" u="sng" dirty="0">
                <a:effectLst/>
                <a:latin typeface="Arial" panose="020B0604020202020204" pitchFamily="34" charset="0"/>
                <a:ea typeface="Times New Roman" panose="02020603050405020304" pitchFamily="18" charset="0"/>
                <a:cs typeface="Times New Roman" panose="02020603050405020304" pitchFamily="18" charset="0"/>
              </a:rPr>
              <a:t>Pada 1982 </a:t>
            </a:r>
            <a:r>
              <a:rPr lang="en-US" sz="1800" u="sng" dirty="0" err="1">
                <a:effectLst/>
                <a:latin typeface="Arial" panose="020B0604020202020204" pitchFamily="34" charset="0"/>
                <a:ea typeface="Times New Roman" panose="02020603050405020304" pitchFamily="18" charset="0"/>
                <a:cs typeface="Times New Roman" panose="02020603050405020304" pitchFamily="18" charset="0"/>
              </a:rPr>
              <a:t>seorang</a:t>
            </a:r>
            <a:r>
              <a:rPr lang="en-US" sz="1800"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u="sng" dirty="0" err="1">
                <a:effectLst/>
                <a:latin typeface="Arial" panose="020B0604020202020204" pitchFamily="34" charset="0"/>
                <a:ea typeface="Times New Roman" panose="02020603050405020304" pitchFamily="18" charset="0"/>
                <a:cs typeface="Times New Roman" panose="02020603050405020304" pitchFamily="18" charset="0"/>
              </a:rPr>
              <a:t>pengusaha</a:t>
            </a:r>
            <a:r>
              <a:rPr lang="en-US" sz="1800"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mengenali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perlunya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internet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dimasa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depan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sebagai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alat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investor individual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memperdagangkan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sekuritas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secara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digital</a:t>
            </a:r>
            <a:r>
              <a:rPr lang="en-US" sz="1800" dirty="0">
                <a:effectLst/>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industri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pialang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Wingdings 2" panose="05020102010507070707" pitchFamily="18" charset="2"/>
              <a:buChar char=""/>
              <a:tabLst>
                <a:tab pos="457200" algn="l"/>
              </a:tabLs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Visi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setiap</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orang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memiliki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sebuah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komputer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dengan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demikian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dapat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melakukan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investasi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secara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on line.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Wingdings 2" panose="05020102010507070707" pitchFamily="18" charset="2"/>
              <a:buChar char=""/>
              <a:tabLst>
                <a:tab pos="457200" algn="l"/>
              </a:tabLs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Tahun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1982: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mendirikan</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trade plus, yang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menyediakan</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harga</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harga</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saham</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perusahaan</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pelayanan</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perdagangan</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secara</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on-line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Fidelity</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Charles Schwab, dan Quick &amp; Reilly.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perdagangan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pertama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kali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terjadi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pada 11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juli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1983.</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1000"/>
              </a:spcAft>
              <a:buFont typeface="Wingdings 2" panose="05020102010507070707" pitchFamily="18" charset="2"/>
              <a:buChar char=""/>
              <a:tabLst>
                <a:tab pos="45720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Porter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menyadari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akan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menjadi</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gelombang</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masa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depan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ID" dirty="0"/>
          </a:p>
        </p:txBody>
      </p:sp>
      <p:sp>
        <p:nvSpPr>
          <p:cNvPr id="4" name="Date Placeholder 3">
            <a:extLst>
              <a:ext uri="{FF2B5EF4-FFF2-40B4-BE49-F238E27FC236}">
                <a16:creationId xmlns:a16="http://schemas.microsoft.com/office/drawing/2014/main" id="{04FCCA0B-9BB7-4CD0-901B-94E618A69D67}"/>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32D48AA6-7312-469D-B46D-5E7E6B13E92D}"/>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FD87BD42-F68D-4380-9F8F-4461DCAFA498}"/>
              </a:ext>
            </a:extLst>
          </p:cNvPr>
          <p:cNvSpPr>
            <a:spLocks noGrp="1"/>
          </p:cNvSpPr>
          <p:nvPr>
            <p:ph type="sldNum" sz="quarter" idx="12"/>
          </p:nvPr>
        </p:nvSpPr>
        <p:spPr/>
        <p:txBody>
          <a:bodyPr/>
          <a:lstStyle/>
          <a:p>
            <a:fld id="{74890947-6068-46AF-A634-D96B9F9313BE}" type="slidenum">
              <a:rPr lang="en-ID" smtClean="0"/>
              <a:t>133</a:t>
            </a:fld>
            <a:endParaRPr lang="en-ID"/>
          </a:p>
        </p:txBody>
      </p:sp>
    </p:spTree>
    <p:extLst>
      <p:ext uri="{BB962C8B-B14F-4D97-AF65-F5344CB8AC3E}">
        <p14:creationId xmlns:p14="http://schemas.microsoft.com/office/powerpoint/2010/main" val="45486866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EB41C-0A80-41CF-8EE0-2CD4AB9D21D1}"/>
              </a:ext>
            </a:extLst>
          </p:cNvPr>
          <p:cNvSpPr>
            <a:spLocks noGrp="1"/>
          </p:cNvSpPr>
          <p:nvPr>
            <p:ph type="title"/>
          </p:nvPr>
        </p:nvSpPr>
        <p:spPr/>
        <p:txBody>
          <a:bodyPr/>
          <a:lstStyle/>
          <a:p>
            <a:r>
              <a:rPr lang="en-US" sz="3600" dirty="0">
                <a:effectLst/>
                <a:latin typeface="Arial" panose="020B0604020202020204" pitchFamily="34" charset="0"/>
                <a:ea typeface="Times New Roman" panose="02020603050405020304" pitchFamily="18" charset="0"/>
                <a:cs typeface="Times New Roman" panose="02020603050405020304" pitchFamily="18" charset="0"/>
              </a:rPr>
              <a:t>Porter </a:t>
            </a:r>
            <a:r>
              <a:rPr lang="en-US" sz="36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tidak</a:t>
            </a:r>
            <a:r>
              <a:rPr lang="en-US" sz="36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6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memahami</a:t>
            </a:r>
            <a:r>
              <a:rPr lang="en-US" sz="36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600" dirty="0" err="1">
                <a:effectLst/>
                <a:latin typeface="Arial" panose="020B0604020202020204" pitchFamily="34" charset="0"/>
                <a:ea typeface="Times New Roman" panose="02020603050405020304" pitchFamily="18" charset="0"/>
                <a:cs typeface="Times New Roman" panose="02020603050405020304" pitchFamily="18" charset="0"/>
              </a:rPr>
              <a:t>ttg</a:t>
            </a:r>
            <a:r>
              <a:rPr lang="en-US" sz="36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200" dirty="0" err="1">
                <a:effectLst/>
                <a:latin typeface="Arial" panose="020B0604020202020204" pitchFamily="34" charset="0"/>
                <a:ea typeface="Times New Roman" panose="02020603050405020304" pitchFamily="18" charset="0"/>
                <a:cs typeface="Times New Roman" panose="02020603050405020304" pitchFamily="18" charset="0"/>
              </a:rPr>
              <a:t>kewirausahaan</a:t>
            </a:r>
            <a:r>
              <a:rPr lang="en-US" sz="3200" dirty="0">
                <a:effectLst/>
                <a:latin typeface="Arial" panose="020B0604020202020204" pitchFamily="34" charset="0"/>
                <a:ea typeface="Times New Roman" panose="02020603050405020304" pitchFamily="18" charset="0"/>
                <a:cs typeface="Times New Roman" panose="02020603050405020304" pitchFamily="18" charset="0"/>
              </a:rPr>
              <a:t>. </a:t>
            </a:r>
            <a:br>
              <a:rPr lang="en-ID" sz="3600" dirty="0">
                <a:effectLst/>
                <a:latin typeface="Calibri" panose="020F0502020204030204" pitchFamily="34" charset="0"/>
                <a:ea typeface="Times New Roman" panose="02020603050405020304" pitchFamily="18" charset="0"/>
                <a:cs typeface="Times New Roman" panose="02020603050405020304" pitchFamily="18" charset="0"/>
              </a:rPr>
            </a:br>
            <a:endParaRPr lang="en-ID" dirty="0"/>
          </a:p>
        </p:txBody>
      </p:sp>
      <p:sp>
        <p:nvSpPr>
          <p:cNvPr id="3" name="Content Placeholder 2">
            <a:extLst>
              <a:ext uri="{FF2B5EF4-FFF2-40B4-BE49-F238E27FC236}">
                <a16:creationId xmlns:a16="http://schemas.microsoft.com/office/drawing/2014/main" id="{37D07793-B08F-4341-9858-262FE3C5C05E}"/>
              </a:ext>
            </a:extLst>
          </p:cNvPr>
          <p:cNvSpPr>
            <a:spLocks noGrp="1"/>
          </p:cNvSpPr>
          <p:nvPr>
            <p:ph idx="1"/>
          </p:nvPr>
        </p:nvSpPr>
        <p:spPr/>
        <p:txBody>
          <a:bodyPr>
            <a:normAutofit fontScale="85000" lnSpcReduction="20000"/>
          </a:bodyPr>
          <a:lstStyle/>
          <a:p>
            <a:pPr marL="0" lvl="0" indent="0" algn="just">
              <a:lnSpc>
                <a:spcPct val="150000"/>
              </a:lnSpc>
              <a:spcAft>
                <a:spcPts val="0"/>
              </a:spcAft>
              <a:buNone/>
              <a:tabLst>
                <a:tab pos="45720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Porter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tidak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memahami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ttg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kewirausahaan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Wingdings 2" panose="05020102010507070707" pitchFamily="18" charset="2"/>
              <a:buChar char=""/>
              <a:tabLst>
                <a:tab pos="457200" algn="l"/>
              </a:tabLs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Sebagai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direktur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Treton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Shoe,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mereferensi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pada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seorang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konsultan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manajemen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pendiri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Commefrcial</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Electronic Inc,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direktur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penelitian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perencanaan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di Textron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manajer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riset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pada Electronic center di General Electric </a:t>
            </a:r>
            <a:r>
              <a:rPr lang="en-US" sz="1800" dirty="0">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memberi</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banyak</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kesempatan</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melihat</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masa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depan</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dalam</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bisnis</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On-Line.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Telah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mengembangkan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&gt;20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produk</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dan 14 paten.</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Wingdings 2" panose="05020102010507070707" pitchFamily="18" charset="2"/>
              <a:buChar char=""/>
              <a:tabLst>
                <a:tab pos="457200" algn="l"/>
              </a:tabLs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Trade Plus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mengembangkan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sistem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dalam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organisasinya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sendiri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mengakomodasi</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pelanggan</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Tahun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1992, </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Porter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menciptakan</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E*Trade</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Securities Inc.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sebagai</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cabang</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dari</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TRADE PLUS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menjadi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jasa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perdagangan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online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compuserve</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akhirnya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AMERICA ONLINE.</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50000"/>
              </a:lnSpc>
              <a:spcAft>
                <a:spcPts val="1000"/>
              </a:spcAft>
              <a:buFont typeface="Wingdings 2" panose="05020102010507070707" pitchFamily="18" charset="2"/>
              <a:buChar char=""/>
              <a:tabLst>
                <a:tab pos="457200" algn="l"/>
              </a:tabLs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Permintaan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jasa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meledak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Tahun</a:t>
            </a:r>
            <a:r>
              <a:rPr lang="en-US" sz="1800" dirty="0">
                <a:effectLst/>
                <a:latin typeface="Arial" panose="020B0604020202020204" pitchFamily="34" charset="0"/>
                <a:ea typeface="Times New Roman" panose="02020603050405020304" pitchFamily="18" charset="0"/>
              </a:rPr>
              <a:t> 1996 Porter </a:t>
            </a:r>
            <a:r>
              <a:rPr lang="en-US" sz="1800" b="1" dirty="0" err="1">
                <a:effectLst/>
                <a:latin typeface="Arial" panose="020B0604020202020204" pitchFamily="34" charset="0"/>
                <a:ea typeface="Times New Roman" panose="02020603050405020304" pitchFamily="18" charset="0"/>
              </a:rPr>
              <a:t>menciptakan</a:t>
            </a:r>
            <a:r>
              <a:rPr lang="en-US" sz="1800" b="1" dirty="0">
                <a:effectLst/>
                <a:latin typeface="Arial" panose="020B0604020202020204" pitchFamily="34" charset="0"/>
                <a:ea typeface="Times New Roman" panose="02020603050405020304" pitchFamily="18" charset="0"/>
              </a:rPr>
              <a:t> </a:t>
            </a:r>
            <a:r>
              <a:rPr lang="en-US" sz="1800" u="sng" dirty="0">
                <a:solidFill>
                  <a:srgbClr val="0000FF"/>
                </a:solidFill>
                <a:effectLst/>
                <a:latin typeface="Arial" panose="020B0604020202020204" pitchFamily="34" charset="0"/>
                <a:ea typeface="Times New Roman" panose="02020603050405020304" pitchFamily="18" charset="0"/>
                <a:cs typeface="Times New Roman" panose="02020603050405020304" pitchFamily="18" charset="0"/>
                <a:hlinkClick r:id="rId2"/>
              </a:rPr>
              <a:t>www.etrade.com</a:t>
            </a:r>
            <a:r>
              <a:rPr lang="en-US" sz="1800" b="1" dirty="0">
                <a:effectLst/>
                <a:latin typeface="Arial" panose="020B0604020202020204" pitchFamily="34" charset="0"/>
                <a:ea typeface="Times New Roman" panose="02020603050405020304" pitchFamily="18" charset="0"/>
              </a:rPr>
              <a:t>, salah </a:t>
            </a:r>
            <a:r>
              <a:rPr lang="en-US" sz="1800" b="1" dirty="0" err="1">
                <a:effectLst/>
                <a:latin typeface="Arial" panose="020B0604020202020204" pitchFamily="34" charset="0"/>
                <a:ea typeface="Times New Roman" panose="02020603050405020304" pitchFamily="18" charset="0"/>
              </a:rPr>
              <a:t>satu</a:t>
            </a:r>
            <a:r>
              <a:rPr lang="en-US" sz="1800" b="1" dirty="0">
                <a:effectLst/>
                <a:latin typeface="Arial" panose="020B0604020202020204" pitchFamily="34" charset="0"/>
                <a:ea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rPr>
              <a:t>perusahaan</a:t>
            </a:r>
            <a:r>
              <a:rPr lang="en-US" sz="1800" b="1" dirty="0">
                <a:effectLst/>
                <a:latin typeface="Arial" panose="020B0604020202020204" pitchFamily="34" charset="0"/>
                <a:ea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rPr>
              <a:t>perdagangan</a:t>
            </a:r>
            <a:r>
              <a:rPr lang="en-US" sz="1800" b="1" dirty="0">
                <a:effectLst/>
                <a:latin typeface="Arial" panose="020B0604020202020204" pitchFamily="34" charset="0"/>
                <a:ea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rPr>
              <a:t>saham</a:t>
            </a:r>
            <a:r>
              <a:rPr lang="en-US" sz="1800" b="1" dirty="0">
                <a:effectLst/>
                <a:latin typeface="Arial" panose="020B0604020202020204" pitchFamily="34" charset="0"/>
                <a:ea typeface="Times New Roman" panose="02020603050405020304" pitchFamily="18" charset="0"/>
              </a:rPr>
              <a:t> internet </a:t>
            </a:r>
            <a:r>
              <a:rPr lang="en-US" sz="1800" b="1" dirty="0" err="1">
                <a:effectLst/>
                <a:latin typeface="Arial" panose="020B0604020202020204" pitchFamily="34" charset="0"/>
                <a:ea typeface="Times New Roman" panose="02020603050405020304" pitchFamily="18" charset="0"/>
              </a:rPr>
              <a:t>awal</a:t>
            </a:r>
            <a:r>
              <a:rPr lang="en-US" sz="1800" b="1" dirty="0">
                <a:effectLst/>
                <a:latin typeface="Arial" panose="020B0604020202020204" pitchFamily="34" charset="0"/>
                <a:ea typeface="Times New Roman" panose="02020603050405020304" pitchFamily="18" charset="0"/>
              </a:rPr>
              <a:t> yang </a:t>
            </a:r>
            <a:r>
              <a:rPr lang="en-US" sz="1800" b="1" dirty="0" err="1">
                <a:effectLst/>
                <a:latin typeface="Arial" panose="020B0604020202020204" pitchFamily="34" charset="0"/>
                <a:ea typeface="Times New Roman" panose="02020603050405020304" pitchFamily="18" charset="0"/>
              </a:rPr>
              <a:t>menawarkan</a:t>
            </a:r>
            <a:r>
              <a:rPr lang="en-US" sz="1800" b="1" dirty="0">
                <a:effectLst/>
                <a:latin typeface="Arial" panose="020B0604020202020204" pitchFamily="34" charset="0"/>
                <a:ea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konsumen</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transaksi</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saham</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seharga</a:t>
            </a:r>
            <a:r>
              <a:rPr lang="en-US" sz="1800" dirty="0">
                <a:effectLst/>
                <a:latin typeface="Arial" panose="020B0604020202020204" pitchFamily="34" charset="0"/>
                <a:ea typeface="Times New Roman" panose="02020603050405020304" pitchFamily="18" charset="0"/>
              </a:rPr>
              <a:t> $15,95 pada </a:t>
            </a:r>
            <a:r>
              <a:rPr lang="en-US" sz="1800" dirty="0" err="1">
                <a:effectLst/>
                <a:latin typeface="Arial" panose="020B0604020202020204" pitchFamily="34" charset="0"/>
                <a:ea typeface="Times New Roman" panose="02020603050405020304" pitchFamily="18" charset="0"/>
              </a:rPr>
              <a:t>saham</a:t>
            </a:r>
            <a:r>
              <a:rPr lang="en-US" sz="1800" dirty="0">
                <a:effectLst/>
                <a:latin typeface="Arial" panose="020B0604020202020204" pitchFamily="34" charset="0"/>
                <a:ea typeface="Times New Roman" panose="02020603050405020304" pitchFamily="18" charset="0"/>
              </a:rPr>
              <a:t> Dow Jones dan $19,95 pada </a:t>
            </a:r>
            <a:r>
              <a:rPr lang="en-US" sz="1800" dirty="0" err="1">
                <a:effectLst/>
                <a:latin typeface="Arial" panose="020B0604020202020204" pitchFamily="34" charset="0"/>
                <a:ea typeface="Times New Roman" panose="02020603050405020304" pitchFamily="18" charset="0"/>
              </a:rPr>
              <a:t>saham</a:t>
            </a:r>
            <a:r>
              <a:rPr lang="en-US" sz="1800" dirty="0">
                <a:effectLst/>
                <a:latin typeface="Arial" panose="020B0604020202020204" pitchFamily="34" charset="0"/>
                <a:ea typeface="Times New Roman" panose="02020603050405020304" pitchFamily="18" charset="0"/>
              </a:rPr>
              <a:t> NASDAQ</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ID" dirty="0"/>
          </a:p>
        </p:txBody>
      </p:sp>
      <p:sp>
        <p:nvSpPr>
          <p:cNvPr id="4" name="Date Placeholder 3">
            <a:extLst>
              <a:ext uri="{FF2B5EF4-FFF2-40B4-BE49-F238E27FC236}">
                <a16:creationId xmlns:a16="http://schemas.microsoft.com/office/drawing/2014/main" id="{ED69D7F4-039F-491B-BA78-3D5A22E371EF}"/>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A6FE5C0F-1728-472B-8DC8-624FD2FE080B}"/>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00E96BCD-F648-40EF-9CA6-E78C6F7B06B5}"/>
              </a:ext>
            </a:extLst>
          </p:cNvPr>
          <p:cNvSpPr>
            <a:spLocks noGrp="1"/>
          </p:cNvSpPr>
          <p:nvPr>
            <p:ph type="sldNum" sz="quarter" idx="12"/>
          </p:nvPr>
        </p:nvSpPr>
        <p:spPr/>
        <p:txBody>
          <a:bodyPr/>
          <a:lstStyle/>
          <a:p>
            <a:fld id="{74890947-6068-46AF-A634-D96B9F9313BE}" type="slidenum">
              <a:rPr lang="en-ID" smtClean="0"/>
              <a:t>134</a:t>
            </a:fld>
            <a:endParaRPr lang="en-ID"/>
          </a:p>
        </p:txBody>
      </p:sp>
    </p:spTree>
    <p:extLst>
      <p:ext uri="{BB962C8B-B14F-4D97-AF65-F5344CB8AC3E}">
        <p14:creationId xmlns:p14="http://schemas.microsoft.com/office/powerpoint/2010/main" val="392126419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34183-471E-44E5-9030-F9A62B78AA92}"/>
              </a:ext>
            </a:extLst>
          </p:cNvPr>
          <p:cNvSpPr>
            <a:spLocks noGrp="1"/>
          </p:cNvSpPr>
          <p:nvPr>
            <p:ph type="title"/>
          </p:nvPr>
        </p:nvSpPr>
        <p:spPr/>
        <p:txBody>
          <a:bodyPr/>
          <a:lstStyle/>
          <a:p>
            <a:r>
              <a:rPr lang="en-US" dirty="0"/>
              <a:t>12 PERSOALAN</a:t>
            </a:r>
            <a:endParaRPr lang="en-ID" dirty="0"/>
          </a:p>
        </p:txBody>
      </p:sp>
      <p:pic>
        <p:nvPicPr>
          <p:cNvPr id="8" name="Content Placeholder 7">
            <a:extLst>
              <a:ext uri="{FF2B5EF4-FFF2-40B4-BE49-F238E27FC236}">
                <a16:creationId xmlns:a16="http://schemas.microsoft.com/office/drawing/2014/main" id="{8F9D65E1-60C7-4DD1-AEB6-7B3EC80EB9EB}"/>
              </a:ext>
            </a:extLst>
          </p:cNvPr>
          <p:cNvPicPr>
            <a:picLocks noGrp="1" noChangeAspect="1"/>
          </p:cNvPicPr>
          <p:nvPr>
            <p:ph idx="1"/>
          </p:nvPr>
        </p:nvPicPr>
        <p:blipFill rotWithShape="1">
          <a:blip r:embed="rId2"/>
          <a:srcRect l="23286" t="25116" r="23980" b="15625"/>
          <a:stretch/>
        </p:blipFill>
        <p:spPr>
          <a:xfrm>
            <a:off x="3005664" y="981075"/>
            <a:ext cx="8671985" cy="4914900"/>
          </a:xfrm>
        </p:spPr>
      </p:pic>
      <p:sp>
        <p:nvSpPr>
          <p:cNvPr id="4" name="Date Placeholder 3">
            <a:extLst>
              <a:ext uri="{FF2B5EF4-FFF2-40B4-BE49-F238E27FC236}">
                <a16:creationId xmlns:a16="http://schemas.microsoft.com/office/drawing/2014/main" id="{F28675A6-92C4-4CFD-A035-076FAD3F23E5}"/>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7C1F9B75-5DB9-45AB-9CD8-01CA9836BBC8}"/>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CB724AC7-7369-4E4D-9E5B-250586E859A4}"/>
              </a:ext>
            </a:extLst>
          </p:cNvPr>
          <p:cNvSpPr>
            <a:spLocks noGrp="1"/>
          </p:cNvSpPr>
          <p:nvPr>
            <p:ph type="sldNum" sz="quarter" idx="12"/>
          </p:nvPr>
        </p:nvSpPr>
        <p:spPr/>
        <p:txBody>
          <a:bodyPr/>
          <a:lstStyle/>
          <a:p>
            <a:fld id="{74890947-6068-46AF-A634-D96B9F9313BE}" type="slidenum">
              <a:rPr lang="en-ID" smtClean="0"/>
              <a:t>135</a:t>
            </a:fld>
            <a:endParaRPr lang="en-ID"/>
          </a:p>
        </p:txBody>
      </p:sp>
    </p:spTree>
    <p:extLst>
      <p:ext uri="{BB962C8B-B14F-4D97-AF65-F5344CB8AC3E}">
        <p14:creationId xmlns:p14="http://schemas.microsoft.com/office/powerpoint/2010/main" val="24404142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6FC21-727D-4AF8-932F-9EEAC2A0026B}"/>
              </a:ext>
            </a:extLst>
          </p:cNvPr>
          <p:cNvSpPr>
            <a:spLocks noGrp="1"/>
          </p:cNvSpPr>
          <p:nvPr>
            <p:ph type="title"/>
          </p:nvPr>
        </p:nvSpPr>
        <p:spPr/>
        <p:txBody>
          <a:bodyPr/>
          <a:lstStyle/>
          <a:p>
            <a:r>
              <a:rPr lang="en-US" sz="3600" b="1" dirty="0" err="1">
                <a:effectLst/>
                <a:latin typeface="Arial" panose="020B0604020202020204" pitchFamily="34" charset="0"/>
                <a:ea typeface="Times New Roman" panose="02020603050405020304" pitchFamily="18" charset="0"/>
                <a:cs typeface="Times New Roman" panose="02020603050405020304" pitchFamily="18" charset="0"/>
              </a:rPr>
              <a:t>Strategi</a:t>
            </a:r>
            <a:r>
              <a:rPr lang="en-US" sz="36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Pertumbuhan</a:t>
            </a:r>
            <a:endParaRPr lang="en-ID" sz="3200" dirty="0">
              <a:solidFill>
                <a:srgbClr val="FF0000"/>
              </a:solidFill>
            </a:endParaRPr>
          </a:p>
        </p:txBody>
      </p:sp>
      <p:sp>
        <p:nvSpPr>
          <p:cNvPr id="3" name="Content Placeholder 2">
            <a:extLst>
              <a:ext uri="{FF2B5EF4-FFF2-40B4-BE49-F238E27FC236}">
                <a16:creationId xmlns:a16="http://schemas.microsoft.com/office/drawing/2014/main" id="{0BF3E7DB-DE22-4FA6-9B7A-CB909F1E854A}"/>
              </a:ext>
            </a:extLst>
          </p:cNvPr>
          <p:cNvSpPr>
            <a:spLocks noGrp="1"/>
          </p:cNvSpPr>
          <p:nvPr>
            <p:ph idx="1"/>
          </p:nvPr>
        </p:nvSpPr>
        <p:spPr/>
        <p:txBody>
          <a:bodyPr>
            <a:normAutofit fontScale="85000" lnSpcReduction="10000"/>
          </a:bodyPr>
          <a:lstStyle/>
          <a:p>
            <a:pPr marL="0" indent="0" algn="just">
              <a:lnSpc>
                <a:spcPct val="150000"/>
              </a:lnSpc>
              <a:spcAft>
                <a:spcPts val="1000"/>
              </a:spcAft>
              <a:buNone/>
            </a:pP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Strategi</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Pertumbuhan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Mencari</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Kesempatan</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Perkembangan</a:t>
            </a:r>
            <a:endParaRPr lang="en-ID" sz="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228600" algn="just">
              <a:lnSpc>
                <a:spcPct val="150000"/>
              </a:lnSpc>
              <a:spcAft>
                <a:spcPts val="1000"/>
              </a:spcAf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Berbagai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kombinasi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berbeda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dari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tingkat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berbeda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dari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jenis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pengetahuan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memberikan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suatu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MODEL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dari</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berbagai</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startegi</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pertumbuhan</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berbeda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dapat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menghasilkan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keunggulan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kompetitif</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karena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menafaatkan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aspek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dari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dasar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pengetahuan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Pengusaha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Perusahaannya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gn="just">
              <a:lnSpc>
                <a:spcPct val="150000"/>
              </a:lnSpc>
              <a:spcAft>
                <a:spcPts val="1000"/>
              </a:spcAft>
              <a:buNone/>
            </a:pP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Strategi</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pertumbuhan</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tersebut</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meliputi</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mj-lt"/>
              <a:buAutoNum type="arabicPeriod"/>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Pertumbuhan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dengan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Strategi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Penetrasi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mj-lt"/>
              <a:buAutoNum type="arabicPeriod"/>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Pertumbuhan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dengan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strategi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pengembangan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Pasar.</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mj-lt"/>
              <a:buAutoNum type="arabicPeriod"/>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Pertumbuhan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dengan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strategi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pengembangan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Produk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1000"/>
              </a:spcAft>
              <a:buFont typeface="+mj-lt"/>
              <a:buAutoNum type="arabicPeriod"/>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Pertumbuhan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dengan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strategi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Diversivikasi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ID" dirty="0"/>
          </a:p>
        </p:txBody>
      </p:sp>
      <p:sp>
        <p:nvSpPr>
          <p:cNvPr id="4" name="Date Placeholder 3">
            <a:extLst>
              <a:ext uri="{FF2B5EF4-FFF2-40B4-BE49-F238E27FC236}">
                <a16:creationId xmlns:a16="http://schemas.microsoft.com/office/drawing/2014/main" id="{207406B3-D98D-4A1F-82C7-A583383AC62F}"/>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988594C4-818C-426B-9E09-7A3FAF36BD08}"/>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EC0C741C-ED3D-49DE-BC00-EEAEDD2F0DA5}"/>
              </a:ext>
            </a:extLst>
          </p:cNvPr>
          <p:cNvSpPr>
            <a:spLocks noGrp="1"/>
          </p:cNvSpPr>
          <p:nvPr>
            <p:ph type="sldNum" sz="quarter" idx="12"/>
          </p:nvPr>
        </p:nvSpPr>
        <p:spPr/>
        <p:txBody>
          <a:bodyPr/>
          <a:lstStyle/>
          <a:p>
            <a:fld id="{74890947-6068-46AF-A634-D96B9F9313BE}" type="slidenum">
              <a:rPr lang="en-ID" smtClean="0"/>
              <a:t>136</a:t>
            </a:fld>
            <a:endParaRPr lang="en-ID"/>
          </a:p>
        </p:txBody>
      </p:sp>
    </p:spTree>
    <p:extLst>
      <p:ext uri="{BB962C8B-B14F-4D97-AF65-F5344CB8AC3E}">
        <p14:creationId xmlns:p14="http://schemas.microsoft.com/office/powerpoint/2010/main" val="85263629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94F77-04B6-4C61-B6D4-37C18DA0839A}"/>
              </a:ext>
            </a:extLst>
          </p:cNvPr>
          <p:cNvSpPr>
            <a:spLocks noGrp="1"/>
          </p:cNvSpPr>
          <p:nvPr>
            <p:ph type="title"/>
          </p:nvPr>
        </p:nvSpPr>
        <p:spPr/>
        <p:txBody>
          <a:bodyPr/>
          <a:lstStyle/>
          <a:p>
            <a:r>
              <a:rPr lang="en-US" dirty="0"/>
              <a:t>MATRIK</a:t>
            </a:r>
            <a:endParaRPr lang="en-ID" dirty="0"/>
          </a:p>
        </p:txBody>
      </p:sp>
      <p:pic>
        <p:nvPicPr>
          <p:cNvPr id="8" name="Content Placeholder 7">
            <a:extLst>
              <a:ext uri="{FF2B5EF4-FFF2-40B4-BE49-F238E27FC236}">
                <a16:creationId xmlns:a16="http://schemas.microsoft.com/office/drawing/2014/main" id="{A470075B-8D33-4E5E-AD60-8516722629BD}"/>
              </a:ext>
            </a:extLst>
          </p:cNvPr>
          <p:cNvPicPr>
            <a:picLocks noGrp="1" noChangeAspect="1"/>
          </p:cNvPicPr>
          <p:nvPr>
            <p:ph idx="1"/>
          </p:nvPr>
        </p:nvPicPr>
        <p:blipFill rotWithShape="1">
          <a:blip r:embed="rId2"/>
          <a:srcRect l="30447" t="31367" r="26454" b="12383"/>
          <a:stretch/>
        </p:blipFill>
        <p:spPr>
          <a:xfrm>
            <a:off x="2809876" y="1247775"/>
            <a:ext cx="8905874" cy="4477245"/>
          </a:xfrm>
        </p:spPr>
      </p:pic>
      <p:sp>
        <p:nvSpPr>
          <p:cNvPr id="4" name="Date Placeholder 3">
            <a:extLst>
              <a:ext uri="{FF2B5EF4-FFF2-40B4-BE49-F238E27FC236}">
                <a16:creationId xmlns:a16="http://schemas.microsoft.com/office/drawing/2014/main" id="{1F6265D1-F32D-4C0D-B502-07F7E85609E7}"/>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4F46087B-EDB1-420C-9456-43B5EECDED8D}"/>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7DE9087D-143A-4FFE-8DEE-739ECD88D399}"/>
              </a:ext>
            </a:extLst>
          </p:cNvPr>
          <p:cNvSpPr>
            <a:spLocks noGrp="1"/>
          </p:cNvSpPr>
          <p:nvPr>
            <p:ph type="sldNum" sz="quarter" idx="12"/>
          </p:nvPr>
        </p:nvSpPr>
        <p:spPr/>
        <p:txBody>
          <a:bodyPr/>
          <a:lstStyle/>
          <a:p>
            <a:fld id="{74890947-6068-46AF-A634-D96B9F9313BE}" type="slidenum">
              <a:rPr lang="en-ID" smtClean="0"/>
              <a:t>137</a:t>
            </a:fld>
            <a:endParaRPr lang="en-ID"/>
          </a:p>
        </p:txBody>
      </p:sp>
    </p:spTree>
    <p:extLst>
      <p:ext uri="{BB962C8B-B14F-4D97-AF65-F5344CB8AC3E}">
        <p14:creationId xmlns:p14="http://schemas.microsoft.com/office/powerpoint/2010/main" val="427840277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034B7-41F3-43EA-B14C-D04453649A33}"/>
              </a:ext>
            </a:extLst>
          </p:cNvPr>
          <p:cNvSpPr>
            <a:spLocks noGrp="1"/>
          </p:cNvSpPr>
          <p:nvPr>
            <p:ph type="title"/>
          </p:nvPr>
        </p:nvSpPr>
        <p:spPr/>
        <p:txBody>
          <a:bodyPr/>
          <a:lstStyle/>
          <a:p>
            <a:r>
              <a:rPr lang="en-US" sz="3600" dirty="0" err="1">
                <a:effectLst/>
                <a:latin typeface="Arial" panose="020B0604020202020204" pitchFamily="34" charset="0"/>
                <a:ea typeface="Times New Roman" panose="02020603050405020304" pitchFamily="18" charset="0"/>
                <a:cs typeface="Times New Roman" panose="02020603050405020304" pitchFamily="18" charset="0"/>
              </a:rPr>
              <a:t>Strategi</a:t>
            </a:r>
            <a:r>
              <a:rPr lang="en-US" sz="36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600" dirty="0" err="1">
                <a:effectLst/>
                <a:latin typeface="Arial" panose="020B0604020202020204" pitchFamily="34" charset="0"/>
                <a:ea typeface="Times New Roman" panose="02020603050405020304" pitchFamily="18" charset="0"/>
                <a:cs typeface="Times New Roman" panose="02020603050405020304" pitchFamily="18" charset="0"/>
              </a:rPr>
              <a:t>Penetrasi</a:t>
            </a:r>
            <a:endParaRPr lang="en-ID" dirty="0"/>
          </a:p>
        </p:txBody>
      </p:sp>
      <p:sp>
        <p:nvSpPr>
          <p:cNvPr id="3" name="Content Placeholder 2">
            <a:extLst>
              <a:ext uri="{FF2B5EF4-FFF2-40B4-BE49-F238E27FC236}">
                <a16:creationId xmlns:a16="http://schemas.microsoft.com/office/drawing/2014/main" id="{0B46A596-75CA-4A02-A352-A4147761C68E}"/>
              </a:ext>
            </a:extLst>
          </p:cNvPr>
          <p:cNvSpPr>
            <a:spLocks noGrp="1"/>
          </p:cNvSpPr>
          <p:nvPr>
            <p:ph idx="1"/>
          </p:nvPr>
        </p:nvSpPr>
        <p:spPr/>
        <p:txBody>
          <a:bodyPr/>
          <a:lstStyle/>
          <a:p>
            <a:pPr algn="just"/>
            <a:r>
              <a:rPr lang="en-US" sz="3600" dirty="0" err="1">
                <a:effectLst/>
                <a:latin typeface="Arial" panose="020B0604020202020204" pitchFamily="34" charset="0"/>
                <a:ea typeface="Times New Roman" panose="02020603050405020304" pitchFamily="18" charset="0"/>
                <a:cs typeface="Times New Roman" panose="02020603050405020304" pitchFamily="18" charset="0"/>
              </a:rPr>
              <a:t>Strategi</a:t>
            </a:r>
            <a:r>
              <a:rPr lang="en-US" sz="36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600" dirty="0" err="1">
                <a:effectLst/>
                <a:latin typeface="Arial" panose="020B0604020202020204" pitchFamily="34" charset="0"/>
                <a:ea typeface="Times New Roman" panose="02020603050405020304" pitchFamily="18" charset="0"/>
                <a:cs typeface="Times New Roman" panose="02020603050405020304" pitchFamily="18" charset="0"/>
              </a:rPr>
              <a:t>Penetrasi</a:t>
            </a:r>
            <a:r>
              <a:rPr lang="en-US" sz="36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6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Strategi</a:t>
            </a:r>
            <a:r>
              <a:rPr lang="en-US" sz="36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6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untuk</a:t>
            </a:r>
            <a:r>
              <a:rPr lang="en-US" sz="36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6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tumbuh</a:t>
            </a:r>
            <a:r>
              <a:rPr lang="en-US" sz="36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6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dengan</a:t>
            </a:r>
            <a:r>
              <a:rPr lang="en-US" sz="36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6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cara</a:t>
            </a:r>
            <a:r>
              <a:rPr lang="en-US" sz="36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6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mendorong</a:t>
            </a:r>
            <a:r>
              <a:rPr lang="en-US" sz="36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para </a:t>
            </a:r>
            <a:r>
              <a:rPr lang="en-US" sz="36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konsumen</a:t>
            </a:r>
            <a:r>
              <a:rPr lang="en-US" sz="36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lama </a:t>
            </a:r>
            <a:r>
              <a:rPr lang="en-US" sz="36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untuk</a:t>
            </a:r>
            <a:r>
              <a:rPr lang="en-US" sz="36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6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membeli</a:t>
            </a:r>
            <a:r>
              <a:rPr lang="en-US" sz="36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6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produk</a:t>
            </a:r>
            <a:r>
              <a:rPr lang="en-US" sz="36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6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lebih</a:t>
            </a:r>
            <a:r>
              <a:rPr lang="en-US" sz="36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6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banyak</a:t>
            </a:r>
            <a:r>
              <a:rPr lang="en-US" sz="36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6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lagi</a:t>
            </a:r>
            <a:r>
              <a:rPr lang="en-US" sz="36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600" dirty="0" err="1">
                <a:effectLst/>
                <a:latin typeface="Arial" panose="020B0604020202020204" pitchFamily="34" charset="0"/>
                <a:ea typeface="Times New Roman" panose="02020603050405020304" pitchFamily="18" charset="0"/>
                <a:cs typeface="Times New Roman" panose="02020603050405020304" pitchFamily="18" charset="0"/>
              </a:rPr>
              <a:t>dari</a:t>
            </a:r>
            <a:r>
              <a:rPr lang="en-US" sz="36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600" dirty="0" err="1">
                <a:effectLst/>
                <a:latin typeface="Arial" panose="020B0604020202020204" pitchFamily="34" charset="0"/>
                <a:ea typeface="Times New Roman" panose="02020603050405020304" pitchFamily="18" charset="0"/>
                <a:cs typeface="Times New Roman" panose="02020603050405020304" pitchFamily="18" charset="0"/>
              </a:rPr>
              <a:t>produk</a:t>
            </a:r>
            <a:r>
              <a:rPr lang="en-US" sz="36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3600" dirty="0" err="1">
                <a:effectLst/>
                <a:latin typeface="Arial" panose="020B0604020202020204" pitchFamily="34" charset="0"/>
                <a:ea typeface="Times New Roman" panose="02020603050405020304" pitchFamily="18" charset="0"/>
                <a:cs typeface="Times New Roman" panose="02020603050405020304" pitchFamily="18" charset="0"/>
              </a:rPr>
              <a:t>dihasilkan</a:t>
            </a:r>
            <a:r>
              <a:rPr lang="en-US" sz="3600" dirty="0">
                <a:effectLst/>
                <a:latin typeface="Arial" panose="020B0604020202020204" pitchFamily="34" charset="0"/>
                <a:ea typeface="Times New Roman" panose="02020603050405020304" pitchFamily="18" charset="0"/>
                <a:cs typeface="Times New Roman" panose="02020603050405020304" pitchFamily="18" charset="0"/>
              </a:rPr>
              <a:t> oleh </a:t>
            </a:r>
            <a:r>
              <a:rPr lang="en-US" sz="3600" dirty="0" err="1">
                <a:effectLst/>
                <a:latin typeface="Arial" panose="020B0604020202020204" pitchFamily="34" charset="0"/>
                <a:ea typeface="Times New Roman" panose="02020603050405020304" pitchFamily="18" charset="0"/>
                <a:cs typeface="Times New Roman" panose="02020603050405020304" pitchFamily="18" charset="0"/>
              </a:rPr>
              <a:t>perusahaan</a:t>
            </a:r>
            <a:r>
              <a:rPr lang="en-US" sz="36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600" dirty="0" err="1">
                <a:effectLst/>
                <a:latin typeface="Arial" panose="020B0604020202020204" pitchFamily="34" charset="0"/>
                <a:ea typeface="Times New Roman" panose="02020603050405020304" pitchFamily="18" charset="0"/>
                <a:cs typeface="Times New Roman" panose="02020603050405020304" pitchFamily="18" charset="0"/>
              </a:rPr>
              <a:t>barang</a:t>
            </a:r>
            <a:r>
              <a:rPr lang="en-US" sz="36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600" dirty="0" err="1">
                <a:effectLst/>
                <a:latin typeface="Arial" panose="020B0604020202020204" pitchFamily="34" charset="0"/>
                <a:ea typeface="Times New Roman" panose="02020603050405020304" pitchFamily="18" charset="0"/>
                <a:cs typeface="Times New Roman" panose="02020603050405020304" pitchFamily="18" charset="0"/>
              </a:rPr>
              <a:t>maupun</a:t>
            </a:r>
            <a:r>
              <a:rPr lang="en-US" sz="36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600" dirty="0" err="1">
                <a:effectLst/>
                <a:latin typeface="Arial" panose="020B0604020202020204" pitchFamily="34" charset="0"/>
                <a:ea typeface="Times New Roman" panose="02020603050405020304" pitchFamily="18" charset="0"/>
                <a:cs typeface="Times New Roman" panose="02020603050405020304" pitchFamily="18" charset="0"/>
              </a:rPr>
              <a:t>jasa</a:t>
            </a:r>
            <a:r>
              <a:rPr lang="en-US" sz="36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3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ID" dirty="0"/>
          </a:p>
        </p:txBody>
      </p:sp>
      <p:sp>
        <p:nvSpPr>
          <p:cNvPr id="4" name="Date Placeholder 3">
            <a:extLst>
              <a:ext uri="{FF2B5EF4-FFF2-40B4-BE49-F238E27FC236}">
                <a16:creationId xmlns:a16="http://schemas.microsoft.com/office/drawing/2014/main" id="{125C4B0D-C9B6-4718-A301-B96414619FE5}"/>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180C83A3-E992-4FDB-B313-C1077DEAF737}"/>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A38A75F1-9471-4B03-862E-C03C2F9DBB0F}"/>
              </a:ext>
            </a:extLst>
          </p:cNvPr>
          <p:cNvSpPr>
            <a:spLocks noGrp="1"/>
          </p:cNvSpPr>
          <p:nvPr>
            <p:ph type="sldNum" sz="quarter" idx="12"/>
          </p:nvPr>
        </p:nvSpPr>
        <p:spPr/>
        <p:txBody>
          <a:bodyPr/>
          <a:lstStyle/>
          <a:p>
            <a:fld id="{74890947-6068-46AF-A634-D96B9F9313BE}" type="slidenum">
              <a:rPr lang="en-ID" smtClean="0"/>
              <a:t>138</a:t>
            </a:fld>
            <a:endParaRPr lang="en-ID"/>
          </a:p>
        </p:txBody>
      </p:sp>
    </p:spTree>
    <p:extLst>
      <p:ext uri="{BB962C8B-B14F-4D97-AF65-F5344CB8AC3E}">
        <p14:creationId xmlns:p14="http://schemas.microsoft.com/office/powerpoint/2010/main" val="66264219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58DC8-E9EB-45E2-8CE0-D0639B5B0CAA}"/>
              </a:ext>
            </a:extLst>
          </p:cNvPr>
          <p:cNvSpPr>
            <a:spLocks noGrp="1"/>
          </p:cNvSpPr>
          <p:nvPr>
            <p:ph type="title"/>
          </p:nvPr>
        </p:nvSpPr>
        <p:spPr/>
        <p:txBody>
          <a:bodyPr/>
          <a:lstStyle/>
          <a:p>
            <a:r>
              <a:rPr lang="en-US" dirty="0"/>
              <a:t>NEXT</a:t>
            </a:r>
            <a:endParaRPr lang="en-ID" dirty="0"/>
          </a:p>
        </p:txBody>
      </p:sp>
      <p:sp>
        <p:nvSpPr>
          <p:cNvPr id="4" name="Date Placeholder 3">
            <a:extLst>
              <a:ext uri="{FF2B5EF4-FFF2-40B4-BE49-F238E27FC236}">
                <a16:creationId xmlns:a16="http://schemas.microsoft.com/office/drawing/2014/main" id="{8D17E609-243E-4BD8-9D81-853341DB268B}"/>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8E5A1B3F-2572-4DF2-9E74-999E483FACA5}"/>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79FB0321-7FAB-4A77-BBA8-CD88909010C0}"/>
              </a:ext>
            </a:extLst>
          </p:cNvPr>
          <p:cNvSpPr>
            <a:spLocks noGrp="1"/>
          </p:cNvSpPr>
          <p:nvPr>
            <p:ph type="sldNum" sz="quarter" idx="12"/>
          </p:nvPr>
        </p:nvSpPr>
        <p:spPr/>
        <p:txBody>
          <a:bodyPr/>
          <a:lstStyle/>
          <a:p>
            <a:fld id="{74890947-6068-46AF-A634-D96B9F9313BE}" type="slidenum">
              <a:rPr lang="en-ID" smtClean="0"/>
              <a:t>139</a:t>
            </a:fld>
            <a:endParaRPr lang="en-ID"/>
          </a:p>
        </p:txBody>
      </p:sp>
      <p:pic>
        <p:nvPicPr>
          <p:cNvPr id="7" name="Content Placeholder 6">
            <a:extLst>
              <a:ext uri="{FF2B5EF4-FFF2-40B4-BE49-F238E27FC236}">
                <a16:creationId xmlns:a16="http://schemas.microsoft.com/office/drawing/2014/main" id="{E8F10191-7B22-4A8C-99AB-9AB4C9E76A80}"/>
              </a:ext>
            </a:extLst>
          </p:cNvPr>
          <p:cNvPicPr>
            <a:picLocks noGrp="1"/>
          </p:cNvPicPr>
          <p:nvPr>
            <p:ph idx="1"/>
          </p:nvPr>
        </p:nvPicPr>
        <p:blipFill>
          <a:blip r:embed="rId2" cstate="print"/>
          <a:stretch>
            <a:fillRect/>
          </a:stretch>
        </p:blipFill>
        <p:spPr>
          <a:xfrm>
            <a:off x="3005665" y="1273319"/>
            <a:ext cx="7386485" cy="430183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9568261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73563-1960-4C20-87B9-BB45B2A92965}"/>
              </a:ext>
            </a:extLst>
          </p:cNvPr>
          <p:cNvSpPr>
            <a:spLocks noGrp="1"/>
          </p:cNvSpPr>
          <p:nvPr>
            <p:ph type="title"/>
          </p:nvPr>
        </p:nvSpPr>
        <p:spPr/>
        <p:txBody>
          <a:bodyPr>
            <a:normAutofit/>
          </a:bodyPr>
          <a:lstStyle/>
          <a:p>
            <a:r>
              <a:rPr lang="en-US" b="1" dirty="0" err="1">
                <a:solidFill>
                  <a:srgbClr val="FF0000"/>
                </a:solidFill>
                <a:effectLst/>
                <a:latin typeface="Arial" panose="020B0604020202020204" pitchFamily="34" charset="0"/>
                <a:ea typeface="Times New Roman" panose="02020603050405020304" pitchFamily="18" charset="0"/>
              </a:rPr>
              <a:t>Konsep</a:t>
            </a:r>
            <a:r>
              <a:rPr lang="en-US" b="1" dirty="0">
                <a:solidFill>
                  <a:srgbClr val="FF0000"/>
                </a:solidFill>
                <a:effectLst/>
                <a:latin typeface="Arial" panose="020B0604020202020204" pitchFamily="34" charset="0"/>
                <a:ea typeface="Times New Roman" panose="02020603050405020304" pitchFamily="18" charset="0"/>
              </a:rPr>
              <a:t> dan </a:t>
            </a:r>
            <a:r>
              <a:rPr lang="en-US" b="1" dirty="0" err="1">
                <a:solidFill>
                  <a:srgbClr val="FF0000"/>
                </a:solidFill>
                <a:effectLst/>
                <a:latin typeface="Arial" panose="020B0604020202020204" pitchFamily="34" charset="0"/>
                <a:ea typeface="Times New Roman" panose="02020603050405020304" pitchFamily="18" charset="0"/>
              </a:rPr>
              <a:t>Definisi</a:t>
            </a:r>
            <a:r>
              <a:rPr lang="en-US" b="1" dirty="0">
                <a:solidFill>
                  <a:srgbClr val="FF0000"/>
                </a:solidFill>
                <a:effectLst/>
                <a:latin typeface="Arial" panose="020B0604020202020204" pitchFamily="34" charset="0"/>
                <a:ea typeface="Times New Roman" panose="02020603050405020304" pitchFamily="18" charset="0"/>
              </a:rPr>
              <a:t> </a:t>
            </a:r>
            <a:r>
              <a:rPr lang="en-US" b="1" dirty="0" err="1">
                <a:solidFill>
                  <a:srgbClr val="FF0000"/>
                </a:solidFill>
                <a:effectLst/>
                <a:latin typeface="Arial" panose="020B0604020202020204" pitchFamily="34" charset="0"/>
                <a:ea typeface="Times New Roman" panose="02020603050405020304" pitchFamily="18" charset="0"/>
              </a:rPr>
              <a:t>Pengusaha</a:t>
            </a:r>
            <a:endParaRPr lang="en-ID" dirty="0">
              <a:solidFill>
                <a:srgbClr val="FF0000"/>
              </a:solidFill>
            </a:endParaRPr>
          </a:p>
        </p:txBody>
      </p:sp>
      <p:sp>
        <p:nvSpPr>
          <p:cNvPr id="3" name="Content Placeholder 2">
            <a:extLst>
              <a:ext uri="{FF2B5EF4-FFF2-40B4-BE49-F238E27FC236}">
                <a16:creationId xmlns:a16="http://schemas.microsoft.com/office/drawing/2014/main" id="{8D9F18B2-E533-464A-AF91-A4C4D9CB4407}"/>
              </a:ext>
            </a:extLst>
          </p:cNvPr>
          <p:cNvSpPr>
            <a:spLocks noGrp="1"/>
          </p:cNvSpPr>
          <p:nvPr>
            <p:ph idx="1"/>
          </p:nvPr>
        </p:nvSpPr>
        <p:spPr/>
        <p:txBody>
          <a:bodyPr/>
          <a:lstStyle/>
          <a:p>
            <a:pPr marL="0" indent="0">
              <a:buNone/>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Secara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global entrepreneurship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terdiri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dari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15 % </a:t>
            </a:r>
            <a:r>
              <a:rPr lang="en-US" sz="1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tenaga</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kerja</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produktif</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dewasa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di dunia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memiliki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potensi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menjadi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self employee.</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ID" dirty="0"/>
          </a:p>
        </p:txBody>
      </p:sp>
      <p:sp>
        <p:nvSpPr>
          <p:cNvPr id="4" name="Date Placeholder 3">
            <a:extLst>
              <a:ext uri="{FF2B5EF4-FFF2-40B4-BE49-F238E27FC236}">
                <a16:creationId xmlns:a16="http://schemas.microsoft.com/office/drawing/2014/main" id="{FCE4EF21-4D76-4BC5-83C8-D0DAAFE91D97}"/>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C8038C34-E1A4-45A5-9EA1-B315F461BDD6}"/>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BC7DE7A0-9B94-4CA1-89C9-4BD2CA28A08B}"/>
              </a:ext>
            </a:extLst>
          </p:cNvPr>
          <p:cNvSpPr>
            <a:spLocks noGrp="1"/>
          </p:cNvSpPr>
          <p:nvPr>
            <p:ph type="sldNum" sz="quarter" idx="12"/>
          </p:nvPr>
        </p:nvSpPr>
        <p:spPr/>
        <p:txBody>
          <a:bodyPr/>
          <a:lstStyle/>
          <a:p>
            <a:fld id="{74890947-6068-46AF-A634-D96B9F9313BE}" type="slidenum">
              <a:rPr lang="en-ID" smtClean="0"/>
              <a:t>14</a:t>
            </a:fld>
            <a:endParaRPr lang="en-ID"/>
          </a:p>
        </p:txBody>
      </p:sp>
      <p:pic>
        <p:nvPicPr>
          <p:cNvPr id="7" name="Picture 6">
            <a:extLst>
              <a:ext uri="{FF2B5EF4-FFF2-40B4-BE49-F238E27FC236}">
                <a16:creationId xmlns:a16="http://schemas.microsoft.com/office/drawing/2014/main" id="{BBAF6EFD-3F12-4E28-A4D0-9C0C1B7FB7D0}"/>
              </a:ext>
            </a:extLst>
          </p:cNvPr>
          <p:cNvPicPr/>
          <p:nvPr/>
        </p:nvPicPr>
        <p:blipFill rotWithShape="1">
          <a:blip r:embed="rId2" cstate="print"/>
          <a:srcRect l="24862" t="31801" r="24537" b="13027"/>
          <a:stretch/>
        </p:blipFill>
        <p:spPr bwMode="auto">
          <a:xfrm>
            <a:off x="3952876" y="3429000"/>
            <a:ext cx="6238874" cy="2927350"/>
          </a:xfrm>
          <a:prstGeom prst="rect">
            <a:avLst/>
          </a:prstGeom>
          <a:noFill/>
          <a:ln w="9525">
            <a:noFill/>
            <a:miter lim="800000"/>
            <a:headEnd/>
            <a:tailEnd/>
          </a:ln>
        </p:spPr>
      </p:pic>
    </p:spTree>
    <p:extLst>
      <p:ext uri="{BB962C8B-B14F-4D97-AF65-F5344CB8AC3E}">
        <p14:creationId xmlns:p14="http://schemas.microsoft.com/office/powerpoint/2010/main" val="130371931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A9F11-DB8E-472A-8145-D1DD0C479DE8}"/>
              </a:ext>
            </a:extLst>
          </p:cNvPr>
          <p:cNvSpPr>
            <a:spLocks noGrp="1"/>
          </p:cNvSpPr>
          <p:nvPr>
            <p:ph type="title"/>
          </p:nvPr>
        </p:nvSpPr>
        <p:spPr/>
        <p:txBody>
          <a:bodyPr/>
          <a:lstStyle/>
          <a:p>
            <a:r>
              <a:rPr lang="en-US" sz="3600" dirty="0" err="1">
                <a:effectLst/>
                <a:latin typeface="Arial" panose="020B0604020202020204" pitchFamily="34" charset="0"/>
                <a:ea typeface="Times New Roman" panose="02020603050405020304" pitchFamily="18" charset="0"/>
                <a:cs typeface="Times New Roman" panose="02020603050405020304" pitchFamily="18" charset="0"/>
              </a:rPr>
              <a:t>Strategi</a:t>
            </a:r>
            <a:r>
              <a:rPr lang="en-US" sz="36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600" dirty="0" err="1">
                <a:effectLst/>
                <a:latin typeface="Arial" panose="020B0604020202020204" pitchFamily="34" charset="0"/>
                <a:ea typeface="Times New Roman" panose="02020603050405020304" pitchFamily="18" charset="0"/>
                <a:cs typeface="Times New Roman" panose="02020603050405020304" pitchFamily="18" charset="0"/>
              </a:rPr>
              <a:t>Pengembangan</a:t>
            </a:r>
            <a:r>
              <a:rPr lang="en-US" sz="3600" dirty="0">
                <a:effectLst/>
                <a:latin typeface="Arial" panose="020B0604020202020204" pitchFamily="34" charset="0"/>
                <a:ea typeface="Times New Roman" panose="02020603050405020304" pitchFamily="18" charset="0"/>
                <a:cs typeface="Times New Roman" panose="02020603050405020304" pitchFamily="18" charset="0"/>
              </a:rPr>
              <a:t> Pasar</a:t>
            </a:r>
            <a:endParaRPr lang="en-ID" dirty="0"/>
          </a:p>
        </p:txBody>
      </p:sp>
      <p:sp>
        <p:nvSpPr>
          <p:cNvPr id="3" name="Content Placeholder 2">
            <a:extLst>
              <a:ext uri="{FF2B5EF4-FFF2-40B4-BE49-F238E27FC236}">
                <a16:creationId xmlns:a16="http://schemas.microsoft.com/office/drawing/2014/main" id="{CA449EA9-6BA2-41A0-94C9-48CB6A5611D0}"/>
              </a:ext>
            </a:extLst>
          </p:cNvPr>
          <p:cNvSpPr>
            <a:spLocks noGrp="1"/>
          </p:cNvSpPr>
          <p:nvPr>
            <p:ph idx="1"/>
          </p:nvPr>
        </p:nvSpPr>
        <p:spPr/>
        <p:txBody>
          <a:bodyPr/>
          <a:lstStyle/>
          <a:p>
            <a:pPr algn="just"/>
            <a:r>
              <a:rPr lang="en-US" sz="2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Strategi</a:t>
            </a:r>
            <a:r>
              <a:rPr lang="en-US" sz="2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Pengembangan</a:t>
            </a:r>
            <a:r>
              <a:rPr lang="en-US" sz="2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Pasar</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Strategi</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tumbuh</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dengan</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cara</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menjual</a:t>
            </a:r>
            <a:r>
              <a:rPr lang="en-US" sz="2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produk</a:t>
            </a:r>
            <a:r>
              <a:rPr lang="en-US" sz="2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produk</a:t>
            </a:r>
            <a:r>
              <a:rPr lang="en-US" sz="2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yang </a:t>
            </a:r>
            <a:r>
              <a:rPr lang="en-US" sz="2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sudah</a:t>
            </a:r>
            <a:r>
              <a:rPr lang="en-US" sz="2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ada</a:t>
            </a:r>
            <a:r>
              <a:rPr lang="en-US" sz="2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ke</a:t>
            </a:r>
            <a:r>
              <a:rPr lang="en-US" sz="2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Konsumen</a:t>
            </a:r>
            <a:r>
              <a:rPr lang="en-US" sz="2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yang </a:t>
            </a:r>
            <a:r>
              <a:rPr lang="en-US" sz="2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baru</a:t>
            </a:r>
            <a:r>
              <a:rPr lang="en-US" sz="2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dengan</a:t>
            </a:r>
            <a:r>
              <a:rPr lang="en-US" sz="2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memperhatikan</a:t>
            </a:r>
            <a:r>
              <a:rPr lang="en-US" sz="2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pasar </a:t>
            </a:r>
            <a:r>
              <a:rPr lang="en-US" sz="2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geografi</a:t>
            </a:r>
            <a:r>
              <a:rPr lang="en-US" sz="2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baru</a:t>
            </a:r>
            <a:r>
              <a:rPr lang="en-US" sz="2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pasar </a:t>
            </a:r>
            <a:r>
              <a:rPr lang="en-US" sz="2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demografi</a:t>
            </a:r>
            <a:r>
              <a:rPr lang="en-US" sz="2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baru</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penggunaan</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produk</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baru</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dirty="0"/>
          </a:p>
        </p:txBody>
      </p:sp>
      <p:sp>
        <p:nvSpPr>
          <p:cNvPr id="4" name="Date Placeholder 3">
            <a:extLst>
              <a:ext uri="{FF2B5EF4-FFF2-40B4-BE49-F238E27FC236}">
                <a16:creationId xmlns:a16="http://schemas.microsoft.com/office/drawing/2014/main" id="{9A9399D8-F2DA-410E-89F2-E34227B0191A}"/>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6DF3655A-E9DC-4255-BEBA-F29194C80253}"/>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BD721F1E-F12B-422E-B74A-7D9BAE84A702}"/>
              </a:ext>
            </a:extLst>
          </p:cNvPr>
          <p:cNvSpPr>
            <a:spLocks noGrp="1"/>
          </p:cNvSpPr>
          <p:nvPr>
            <p:ph type="sldNum" sz="quarter" idx="12"/>
          </p:nvPr>
        </p:nvSpPr>
        <p:spPr/>
        <p:txBody>
          <a:bodyPr/>
          <a:lstStyle/>
          <a:p>
            <a:fld id="{74890947-6068-46AF-A634-D96B9F9313BE}" type="slidenum">
              <a:rPr lang="en-ID" smtClean="0"/>
              <a:t>140</a:t>
            </a:fld>
            <a:endParaRPr lang="en-ID"/>
          </a:p>
        </p:txBody>
      </p:sp>
    </p:spTree>
    <p:extLst>
      <p:ext uri="{BB962C8B-B14F-4D97-AF65-F5344CB8AC3E}">
        <p14:creationId xmlns:p14="http://schemas.microsoft.com/office/powerpoint/2010/main" val="213923935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74DBF-90ED-462A-ABAD-79C65F78C28B}"/>
              </a:ext>
            </a:extLst>
          </p:cNvPr>
          <p:cNvSpPr>
            <a:spLocks noGrp="1"/>
          </p:cNvSpPr>
          <p:nvPr>
            <p:ph type="title"/>
          </p:nvPr>
        </p:nvSpPr>
        <p:spPr/>
        <p:txBody>
          <a:bodyPr/>
          <a:lstStyle/>
          <a:p>
            <a:r>
              <a:rPr lang="en-US" sz="3600" dirty="0" err="1">
                <a:effectLst/>
                <a:latin typeface="Arial" panose="020B0604020202020204" pitchFamily="34" charset="0"/>
                <a:ea typeface="Times New Roman" panose="02020603050405020304" pitchFamily="18" charset="0"/>
                <a:cs typeface="Times New Roman" panose="02020603050405020304" pitchFamily="18" charset="0"/>
              </a:rPr>
              <a:t>Strategi</a:t>
            </a:r>
            <a:r>
              <a:rPr lang="en-US" sz="36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600" dirty="0" err="1">
                <a:effectLst/>
                <a:latin typeface="Arial" panose="020B0604020202020204" pitchFamily="34" charset="0"/>
                <a:ea typeface="Times New Roman" panose="02020603050405020304" pitchFamily="18" charset="0"/>
                <a:cs typeface="Times New Roman" panose="02020603050405020304" pitchFamily="18" charset="0"/>
              </a:rPr>
              <a:t>Pengembangan</a:t>
            </a:r>
            <a:r>
              <a:rPr lang="en-US" sz="36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600" dirty="0" err="1">
                <a:effectLst/>
                <a:latin typeface="Arial" panose="020B0604020202020204" pitchFamily="34" charset="0"/>
                <a:ea typeface="Times New Roman" panose="02020603050405020304" pitchFamily="18" charset="0"/>
                <a:cs typeface="Times New Roman" panose="02020603050405020304" pitchFamily="18" charset="0"/>
              </a:rPr>
              <a:t>produk</a:t>
            </a:r>
            <a:endParaRPr lang="en-ID" dirty="0"/>
          </a:p>
        </p:txBody>
      </p:sp>
      <p:sp>
        <p:nvSpPr>
          <p:cNvPr id="3" name="Content Placeholder 2">
            <a:extLst>
              <a:ext uri="{FF2B5EF4-FFF2-40B4-BE49-F238E27FC236}">
                <a16:creationId xmlns:a16="http://schemas.microsoft.com/office/drawing/2014/main" id="{A311DF6F-4ED1-4C11-9BAC-891DDE50E73B}"/>
              </a:ext>
            </a:extLst>
          </p:cNvPr>
          <p:cNvSpPr>
            <a:spLocks noGrp="1"/>
          </p:cNvSpPr>
          <p:nvPr>
            <p:ph idx="1"/>
          </p:nvPr>
        </p:nvSpPr>
        <p:spPr/>
        <p:txBody>
          <a:bodyPr/>
          <a:lstStyle/>
          <a:p>
            <a:pPr algn="just">
              <a:lnSpc>
                <a:spcPct val="150000"/>
              </a:lnSpc>
              <a:spcAft>
                <a:spcPts val="1000"/>
              </a:spcAft>
            </a:pPr>
            <a:r>
              <a:rPr lang="en-US" sz="2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Strategi</a:t>
            </a:r>
            <a:r>
              <a:rPr lang="en-US" sz="2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Pengembangan</a:t>
            </a:r>
            <a:r>
              <a:rPr lang="en-US" sz="2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produk</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strategi</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tumbuh</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dengan</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cara</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mengembangkan</a:t>
            </a:r>
            <a:r>
              <a:rPr lang="en-US" sz="2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dan </a:t>
            </a:r>
            <a:r>
              <a:rPr lang="en-US" sz="2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menjual</a:t>
            </a:r>
            <a:r>
              <a:rPr lang="en-US" sz="2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produk</a:t>
            </a:r>
            <a:r>
              <a:rPr lang="en-US" sz="2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produk</a:t>
            </a:r>
            <a:r>
              <a:rPr lang="en-US" sz="2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baru</a:t>
            </a:r>
            <a:r>
              <a:rPr lang="en-US" sz="2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pada orang yang </a:t>
            </a:r>
            <a:r>
              <a:rPr lang="en-US" sz="2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telah</a:t>
            </a:r>
            <a:r>
              <a:rPr lang="en-US" sz="2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membeli</a:t>
            </a:r>
            <a:r>
              <a:rPr lang="en-US" sz="2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produk</a:t>
            </a:r>
            <a:r>
              <a:rPr lang="en-US" sz="2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lama</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dari</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perusahaan</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2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1000"/>
              </a:spcAft>
            </a:pP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Date Placeholder 3">
            <a:extLst>
              <a:ext uri="{FF2B5EF4-FFF2-40B4-BE49-F238E27FC236}">
                <a16:creationId xmlns:a16="http://schemas.microsoft.com/office/drawing/2014/main" id="{7BD327B0-C18E-4A7E-AC3D-AC8AA6942677}"/>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3AC122FF-610F-4259-AC20-2797E4DD2097}"/>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0CD4914D-A5CB-4023-B0AC-EFF782567F8C}"/>
              </a:ext>
            </a:extLst>
          </p:cNvPr>
          <p:cNvSpPr>
            <a:spLocks noGrp="1"/>
          </p:cNvSpPr>
          <p:nvPr>
            <p:ph type="sldNum" sz="quarter" idx="12"/>
          </p:nvPr>
        </p:nvSpPr>
        <p:spPr/>
        <p:txBody>
          <a:bodyPr/>
          <a:lstStyle/>
          <a:p>
            <a:fld id="{74890947-6068-46AF-A634-D96B9F9313BE}" type="slidenum">
              <a:rPr lang="en-ID" smtClean="0"/>
              <a:t>141</a:t>
            </a:fld>
            <a:endParaRPr lang="en-ID"/>
          </a:p>
        </p:txBody>
      </p:sp>
    </p:spTree>
    <p:extLst>
      <p:ext uri="{BB962C8B-B14F-4D97-AF65-F5344CB8AC3E}">
        <p14:creationId xmlns:p14="http://schemas.microsoft.com/office/powerpoint/2010/main" val="107800618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EB6F9-4241-4A6C-ADC4-2DBE99FF6C06}"/>
              </a:ext>
            </a:extLst>
          </p:cNvPr>
          <p:cNvSpPr>
            <a:spLocks noGrp="1"/>
          </p:cNvSpPr>
          <p:nvPr>
            <p:ph type="title"/>
          </p:nvPr>
        </p:nvSpPr>
        <p:spPr/>
        <p:txBody>
          <a:bodyPr/>
          <a:lstStyle/>
          <a:p>
            <a:r>
              <a:rPr lang="en-US" sz="36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Strategi</a:t>
            </a:r>
            <a:r>
              <a:rPr lang="en-US" sz="36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6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Diversifikasi</a:t>
            </a:r>
            <a:endParaRPr lang="en-ID" dirty="0"/>
          </a:p>
        </p:txBody>
      </p:sp>
      <p:sp>
        <p:nvSpPr>
          <p:cNvPr id="3" name="Content Placeholder 2">
            <a:extLst>
              <a:ext uri="{FF2B5EF4-FFF2-40B4-BE49-F238E27FC236}">
                <a16:creationId xmlns:a16="http://schemas.microsoft.com/office/drawing/2014/main" id="{B2DC0C43-DD34-4D73-88E9-7A4F849E5A33}"/>
              </a:ext>
            </a:extLst>
          </p:cNvPr>
          <p:cNvSpPr>
            <a:spLocks noGrp="1"/>
          </p:cNvSpPr>
          <p:nvPr>
            <p:ph idx="1"/>
          </p:nvPr>
        </p:nvSpPr>
        <p:spPr/>
        <p:txBody>
          <a:bodyPr/>
          <a:lstStyle/>
          <a:p>
            <a:pPr algn="just"/>
            <a:r>
              <a:rPr lang="en-US" sz="40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Strategi</a:t>
            </a:r>
            <a:r>
              <a:rPr lang="en-US" sz="40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Diversifikasi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strategi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tumbuh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dengan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cara</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menjual</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produk</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baru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ke</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pasar yang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baru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40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buNone/>
            </a:pPr>
            <a:endParaRPr lang="en-ID" dirty="0"/>
          </a:p>
        </p:txBody>
      </p:sp>
      <p:sp>
        <p:nvSpPr>
          <p:cNvPr id="4" name="Date Placeholder 3">
            <a:extLst>
              <a:ext uri="{FF2B5EF4-FFF2-40B4-BE49-F238E27FC236}">
                <a16:creationId xmlns:a16="http://schemas.microsoft.com/office/drawing/2014/main" id="{5CB088FB-6DA3-4B32-A1AC-3E5594A5A1C9}"/>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11347FF1-6FBE-411E-B6AB-A4BDA376E507}"/>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6867AFCB-B2F7-4ACC-8948-E0558F8254AB}"/>
              </a:ext>
            </a:extLst>
          </p:cNvPr>
          <p:cNvSpPr>
            <a:spLocks noGrp="1"/>
          </p:cNvSpPr>
          <p:nvPr>
            <p:ph type="sldNum" sz="quarter" idx="12"/>
          </p:nvPr>
        </p:nvSpPr>
        <p:spPr/>
        <p:txBody>
          <a:bodyPr/>
          <a:lstStyle/>
          <a:p>
            <a:fld id="{74890947-6068-46AF-A634-D96B9F9313BE}" type="slidenum">
              <a:rPr lang="en-ID" smtClean="0"/>
              <a:t>142</a:t>
            </a:fld>
            <a:endParaRPr lang="en-ID"/>
          </a:p>
        </p:txBody>
      </p:sp>
    </p:spTree>
    <p:extLst>
      <p:ext uri="{BB962C8B-B14F-4D97-AF65-F5344CB8AC3E}">
        <p14:creationId xmlns:p14="http://schemas.microsoft.com/office/powerpoint/2010/main" val="236335417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2613A-471D-46F9-8096-2A025B5976F2}"/>
              </a:ext>
            </a:extLst>
          </p:cNvPr>
          <p:cNvSpPr>
            <a:spLocks noGrp="1"/>
          </p:cNvSpPr>
          <p:nvPr>
            <p:ph type="title"/>
          </p:nvPr>
        </p:nvSpPr>
        <p:spPr/>
        <p:txBody>
          <a:bodyPr/>
          <a:lstStyle/>
          <a:p>
            <a:r>
              <a:rPr lang="en-US" dirty="0"/>
              <a:t>NEXT</a:t>
            </a:r>
            <a:endParaRPr lang="en-ID" dirty="0"/>
          </a:p>
        </p:txBody>
      </p:sp>
      <p:sp>
        <p:nvSpPr>
          <p:cNvPr id="4" name="Date Placeholder 3">
            <a:extLst>
              <a:ext uri="{FF2B5EF4-FFF2-40B4-BE49-F238E27FC236}">
                <a16:creationId xmlns:a16="http://schemas.microsoft.com/office/drawing/2014/main" id="{117A20FB-9E97-49C2-ADD0-F513640304AA}"/>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216D2655-83D9-4427-9FA2-9DC6CAC9FE67}"/>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B65B7D43-58D2-4BF5-8BF4-03B2A12CA1EA}"/>
              </a:ext>
            </a:extLst>
          </p:cNvPr>
          <p:cNvSpPr>
            <a:spLocks noGrp="1"/>
          </p:cNvSpPr>
          <p:nvPr>
            <p:ph type="sldNum" sz="quarter" idx="12"/>
          </p:nvPr>
        </p:nvSpPr>
        <p:spPr/>
        <p:txBody>
          <a:bodyPr/>
          <a:lstStyle/>
          <a:p>
            <a:fld id="{74890947-6068-46AF-A634-D96B9F9313BE}" type="slidenum">
              <a:rPr lang="en-ID" smtClean="0"/>
              <a:t>143</a:t>
            </a:fld>
            <a:endParaRPr lang="en-ID"/>
          </a:p>
        </p:txBody>
      </p:sp>
      <p:pic>
        <p:nvPicPr>
          <p:cNvPr id="7" name="Content Placeholder 6">
            <a:extLst>
              <a:ext uri="{FF2B5EF4-FFF2-40B4-BE49-F238E27FC236}">
                <a16:creationId xmlns:a16="http://schemas.microsoft.com/office/drawing/2014/main" id="{D8CF7CAD-58CA-49EC-9EE4-2705D297B616}"/>
              </a:ext>
            </a:extLst>
          </p:cNvPr>
          <p:cNvPicPr>
            <a:picLocks noGrp="1"/>
          </p:cNvPicPr>
          <p:nvPr>
            <p:ph idx="1"/>
          </p:nvPr>
        </p:nvPicPr>
        <p:blipFill>
          <a:blip r:embed="rId2" cstate="print"/>
          <a:stretch>
            <a:fillRect/>
          </a:stretch>
        </p:blipFill>
        <p:spPr>
          <a:xfrm>
            <a:off x="2828925" y="1273319"/>
            <a:ext cx="8391525" cy="4301836"/>
          </a:xfrm>
          <a:prstGeom prst="rect">
            <a:avLst/>
          </a:prstGeom>
        </p:spPr>
      </p:pic>
    </p:spTree>
    <p:extLst>
      <p:ext uri="{BB962C8B-B14F-4D97-AF65-F5344CB8AC3E}">
        <p14:creationId xmlns:p14="http://schemas.microsoft.com/office/powerpoint/2010/main" val="288475133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095F0-EE67-4638-AA5F-88603F61F91F}"/>
              </a:ext>
            </a:extLst>
          </p:cNvPr>
          <p:cNvSpPr>
            <a:spLocks noGrp="1"/>
          </p:cNvSpPr>
          <p:nvPr>
            <p:ph type="title"/>
          </p:nvPr>
        </p:nvSpPr>
        <p:spPr/>
        <p:txBody>
          <a:bodyPr/>
          <a:lstStyle/>
          <a:p>
            <a:r>
              <a:rPr lang="en-US" sz="3600" b="1" u="sng" dirty="0" err="1">
                <a:effectLst/>
                <a:latin typeface="Arial" panose="020B0604020202020204" pitchFamily="34" charset="0"/>
                <a:ea typeface="Times New Roman" panose="02020603050405020304" pitchFamily="18" charset="0"/>
                <a:cs typeface="Times New Roman" panose="02020603050405020304" pitchFamily="18" charset="0"/>
              </a:rPr>
              <a:t>Implikasi</a:t>
            </a:r>
            <a:r>
              <a:rPr lang="en-US" sz="36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2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Pertumbuhan</a:t>
            </a:r>
            <a:r>
              <a:rPr lang="en-US" sz="36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600" b="1" u="sng" dirty="0" err="1">
                <a:effectLst/>
                <a:latin typeface="Arial" panose="020B0604020202020204" pitchFamily="34" charset="0"/>
                <a:ea typeface="Times New Roman" panose="02020603050405020304" pitchFamily="18" charset="0"/>
                <a:cs typeface="Times New Roman" panose="02020603050405020304" pitchFamily="18" charset="0"/>
              </a:rPr>
              <a:t>bagi</a:t>
            </a:r>
            <a:r>
              <a:rPr lang="en-US" sz="3600" b="1" u="sng" dirty="0">
                <a:effectLst/>
                <a:latin typeface="Arial" panose="020B0604020202020204" pitchFamily="34" charset="0"/>
                <a:ea typeface="Times New Roman" panose="02020603050405020304" pitchFamily="18" charset="0"/>
                <a:cs typeface="Times New Roman" panose="02020603050405020304" pitchFamily="18" charset="0"/>
              </a:rPr>
              <a:t> Perusahaan:</a:t>
            </a:r>
            <a:br>
              <a:rPr lang="en-ID" sz="3600" dirty="0">
                <a:effectLst/>
                <a:latin typeface="Calibri" panose="020F0502020204030204" pitchFamily="34" charset="0"/>
                <a:ea typeface="Times New Roman" panose="02020603050405020304" pitchFamily="18" charset="0"/>
                <a:cs typeface="Times New Roman" panose="02020603050405020304" pitchFamily="18" charset="0"/>
              </a:rPr>
            </a:br>
            <a:endParaRPr lang="en-ID" dirty="0"/>
          </a:p>
        </p:txBody>
      </p:sp>
      <p:sp>
        <p:nvSpPr>
          <p:cNvPr id="3" name="Content Placeholder 2">
            <a:extLst>
              <a:ext uri="{FF2B5EF4-FFF2-40B4-BE49-F238E27FC236}">
                <a16:creationId xmlns:a16="http://schemas.microsoft.com/office/drawing/2014/main" id="{1D0CE87B-B67F-4CD5-B6A9-49D5FE9CB9E2}"/>
              </a:ext>
            </a:extLst>
          </p:cNvPr>
          <p:cNvSpPr>
            <a:spLocks noGrp="1"/>
          </p:cNvSpPr>
          <p:nvPr>
            <p:ph idx="1"/>
          </p:nvPr>
        </p:nvSpPr>
        <p:spPr/>
        <p:txBody>
          <a:bodyPr/>
          <a:lstStyle/>
          <a:p>
            <a:pPr marL="0" indent="0">
              <a:lnSpc>
                <a:spcPct val="150000"/>
              </a:lnSpc>
              <a:spcAft>
                <a:spcPts val="1000"/>
              </a:spcAft>
              <a:buNone/>
            </a:pPr>
            <a:r>
              <a:rPr lang="en-US" sz="1800" b="1" u="sng"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Implikasi</a:t>
            </a:r>
            <a:r>
              <a:rPr lang="en-US" sz="1800" b="1" u="sng"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Pertumbuhan</a:t>
            </a:r>
            <a:r>
              <a:rPr lang="en-US" sz="1800" b="1" u="sng"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bagi</a:t>
            </a:r>
            <a:r>
              <a:rPr lang="en-US" sz="1800" b="1" u="sng"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Perusahaan:</a:t>
            </a:r>
            <a:endParaRPr lang="en-ID" sz="1800" dirty="0">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50000"/>
              </a:lnSpc>
              <a:spcAft>
                <a:spcPts val="0"/>
              </a:spcAft>
              <a:buFont typeface="+mj-lt"/>
              <a:buAutoNum type="arabicPeriod"/>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Tekanan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terhadap</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sumber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keuangan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50000"/>
              </a:lnSpc>
              <a:spcAft>
                <a:spcPts val="0"/>
              </a:spcAft>
              <a:buFont typeface="+mj-lt"/>
              <a:buAutoNum type="arabicPeriod"/>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Tekanan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terhadap</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SDM.</a:t>
            </a:r>
            <a:endParaRPr lang="en-ID" sz="1800" dirty="0">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50000"/>
              </a:lnSpc>
              <a:spcAft>
                <a:spcPts val="0"/>
              </a:spcAft>
              <a:buFont typeface="+mj-lt"/>
              <a:buAutoNum type="arabicPeriod"/>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Tekanan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terhadap</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pengelolaan</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tenaga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kerja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50000"/>
              </a:lnSpc>
              <a:spcAft>
                <a:spcPts val="1000"/>
              </a:spcAft>
              <a:buFont typeface="+mj-lt"/>
              <a:buAutoNum type="arabicPeriod"/>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Tekanan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terhadap</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waktu</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pengusaha</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endParaRPr>
          </a:p>
          <a:p>
            <a:pPr marL="0" indent="0">
              <a:buNone/>
            </a:pPr>
            <a:endParaRPr lang="en-ID" dirty="0"/>
          </a:p>
        </p:txBody>
      </p:sp>
      <p:sp>
        <p:nvSpPr>
          <p:cNvPr id="4" name="Date Placeholder 3">
            <a:extLst>
              <a:ext uri="{FF2B5EF4-FFF2-40B4-BE49-F238E27FC236}">
                <a16:creationId xmlns:a16="http://schemas.microsoft.com/office/drawing/2014/main" id="{891DEED7-17B7-4FD2-B7C6-E7B2BA68ABB3}"/>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C59F080B-0586-43F2-92FE-8461AED1FB4D}"/>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E1F7C37C-F7C8-422E-902C-4AFDE2EDCE82}"/>
              </a:ext>
            </a:extLst>
          </p:cNvPr>
          <p:cNvSpPr>
            <a:spLocks noGrp="1"/>
          </p:cNvSpPr>
          <p:nvPr>
            <p:ph type="sldNum" sz="quarter" idx="12"/>
          </p:nvPr>
        </p:nvSpPr>
        <p:spPr/>
        <p:txBody>
          <a:bodyPr/>
          <a:lstStyle/>
          <a:p>
            <a:fld id="{74890947-6068-46AF-A634-D96B9F9313BE}" type="slidenum">
              <a:rPr lang="en-ID" smtClean="0"/>
              <a:t>144</a:t>
            </a:fld>
            <a:endParaRPr lang="en-ID"/>
          </a:p>
        </p:txBody>
      </p:sp>
    </p:spTree>
    <p:extLst>
      <p:ext uri="{BB962C8B-B14F-4D97-AF65-F5344CB8AC3E}">
        <p14:creationId xmlns:p14="http://schemas.microsoft.com/office/powerpoint/2010/main" val="303662031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84E1D-1347-4A0A-B8FC-2BD57D36413E}"/>
              </a:ext>
            </a:extLst>
          </p:cNvPr>
          <p:cNvSpPr>
            <a:spLocks noGrp="1"/>
          </p:cNvSpPr>
          <p:nvPr>
            <p:ph type="title"/>
          </p:nvPr>
        </p:nvSpPr>
        <p:spPr/>
        <p:txBody>
          <a:bodyPr/>
          <a:lstStyle/>
          <a:p>
            <a:r>
              <a:rPr lang="en-US" dirty="0"/>
              <a:t>PERTEMUAN MINGGU KE 13</a:t>
            </a:r>
            <a:endParaRPr lang="en-ID" dirty="0"/>
          </a:p>
        </p:txBody>
      </p:sp>
      <p:sp>
        <p:nvSpPr>
          <p:cNvPr id="4" name="Date Placeholder 3">
            <a:extLst>
              <a:ext uri="{FF2B5EF4-FFF2-40B4-BE49-F238E27FC236}">
                <a16:creationId xmlns:a16="http://schemas.microsoft.com/office/drawing/2014/main" id="{4982EE51-353E-4AEF-BC5A-47321CF1A1BD}"/>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F70DB01C-26A7-4F03-A8AA-C3C9CA1CAD50}"/>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E5A6578D-A175-47D3-9857-A6EF179CC8A0}"/>
              </a:ext>
            </a:extLst>
          </p:cNvPr>
          <p:cNvSpPr>
            <a:spLocks noGrp="1"/>
          </p:cNvSpPr>
          <p:nvPr>
            <p:ph type="sldNum" sz="quarter" idx="12"/>
          </p:nvPr>
        </p:nvSpPr>
        <p:spPr/>
        <p:txBody>
          <a:bodyPr/>
          <a:lstStyle/>
          <a:p>
            <a:fld id="{74890947-6068-46AF-A634-D96B9F9313BE}" type="slidenum">
              <a:rPr lang="en-ID" smtClean="0"/>
              <a:t>145</a:t>
            </a:fld>
            <a:endParaRPr lang="en-ID"/>
          </a:p>
        </p:txBody>
      </p:sp>
      <p:pic>
        <p:nvPicPr>
          <p:cNvPr id="7" name="Content Placeholder 6">
            <a:extLst>
              <a:ext uri="{FF2B5EF4-FFF2-40B4-BE49-F238E27FC236}">
                <a16:creationId xmlns:a16="http://schemas.microsoft.com/office/drawing/2014/main" id="{E22A823A-18F7-432C-9465-AEA3FF4C8FCA}"/>
              </a:ext>
            </a:extLst>
          </p:cNvPr>
          <p:cNvPicPr>
            <a:picLocks noGrp="1"/>
          </p:cNvPicPr>
          <p:nvPr>
            <p:ph idx="1"/>
          </p:nvPr>
        </p:nvPicPr>
        <p:blipFill rotWithShape="1">
          <a:blip r:embed="rId2" cstate="print"/>
          <a:srcRect b="30626"/>
          <a:stretch/>
        </p:blipFill>
        <p:spPr>
          <a:xfrm>
            <a:off x="3276601" y="1000125"/>
            <a:ext cx="8662480" cy="4874376"/>
          </a:xfrm>
          <a:prstGeom prst="rect">
            <a:avLst/>
          </a:prstGeom>
        </p:spPr>
      </p:pic>
    </p:spTree>
    <p:extLst>
      <p:ext uri="{BB962C8B-B14F-4D97-AF65-F5344CB8AC3E}">
        <p14:creationId xmlns:p14="http://schemas.microsoft.com/office/powerpoint/2010/main" val="4935714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5EF2B-231F-4CBD-B6AD-4F3168CE91EE}"/>
              </a:ext>
            </a:extLst>
          </p:cNvPr>
          <p:cNvSpPr>
            <a:spLocks noGrp="1"/>
          </p:cNvSpPr>
          <p:nvPr>
            <p:ph type="title"/>
          </p:nvPr>
        </p:nvSpPr>
        <p:spPr/>
        <p:txBody>
          <a:bodyPr/>
          <a:lstStyle/>
          <a:p>
            <a:r>
              <a:rPr lang="en-US" sz="1800" b="1" i="1" dirty="0" err="1">
                <a:effectLst/>
                <a:latin typeface="Franklin Gothic Book" panose="020B0503020102020204" pitchFamily="34" charset="0"/>
                <a:ea typeface="Times New Roman" panose="02020603050405020304" pitchFamily="18" charset="0"/>
                <a:cs typeface="Calibri" panose="020F0502020204030204" pitchFamily="34" charset="0"/>
              </a:rPr>
              <a:t>Presentasi</a:t>
            </a:r>
            <a:r>
              <a:rPr lang="en-US" sz="1800" b="1" i="1" dirty="0">
                <a:effectLst/>
                <a:latin typeface="Franklin Gothic Book" panose="020B0503020102020204" pitchFamily="34" charset="0"/>
                <a:ea typeface="Times New Roman" panose="02020603050405020304" pitchFamily="18" charset="0"/>
                <a:cs typeface="Calibri" panose="020F0502020204030204" pitchFamily="34" charset="0"/>
              </a:rPr>
              <a:t> </a:t>
            </a:r>
            <a:r>
              <a:rPr lang="en-US" sz="1800" b="1" i="1" dirty="0" err="1">
                <a:effectLst/>
                <a:latin typeface="Franklin Gothic Book" panose="020B0503020102020204" pitchFamily="34" charset="0"/>
                <a:ea typeface="Times New Roman" panose="02020603050405020304" pitchFamily="18" charset="0"/>
                <a:cs typeface="Calibri" panose="020F0502020204030204" pitchFamily="34" charset="0"/>
              </a:rPr>
              <a:t>Bisnis</a:t>
            </a:r>
            <a:r>
              <a:rPr lang="en-US" sz="1800" b="1" i="1" dirty="0">
                <a:effectLst/>
                <a:latin typeface="Franklin Gothic Book" panose="020B0503020102020204" pitchFamily="34" charset="0"/>
                <a:ea typeface="Times New Roman" panose="02020603050405020304" pitchFamily="18" charset="0"/>
                <a:cs typeface="Calibri" panose="020F0502020204030204" pitchFamily="34" charset="0"/>
              </a:rPr>
              <a:t> Partnership dan Franchise</a:t>
            </a:r>
            <a:endParaRPr lang="en-ID" b="1" dirty="0"/>
          </a:p>
        </p:txBody>
      </p:sp>
      <p:sp>
        <p:nvSpPr>
          <p:cNvPr id="3" name="Content Placeholder 2">
            <a:extLst>
              <a:ext uri="{FF2B5EF4-FFF2-40B4-BE49-F238E27FC236}">
                <a16:creationId xmlns:a16="http://schemas.microsoft.com/office/drawing/2014/main" id="{E7C80E41-0851-4267-B858-EF75AFB61940}"/>
              </a:ext>
            </a:extLst>
          </p:cNvPr>
          <p:cNvSpPr>
            <a:spLocks noGrp="1"/>
          </p:cNvSpPr>
          <p:nvPr>
            <p:ph idx="1"/>
          </p:nvPr>
        </p:nvSpPr>
        <p:spPr/>
        <p:txBody>
          <a:bodyPr/>
          <a:lstStyle/>
          <a:p>
            <a:pPr marL="0" indent="0" algn="just">
              <a:lnSpc>
                <a:spcPct val="115000"/>
              </a:lnSpc>
              <a:spcAft>
                <a:spcPts val="1000"/>
              </a:spcAft>
              <a:buNone/>
            </a:pPr>
            <a:r>
              <a:rPr lang="es-ES" sz="1800" dirty="0" err="1">
                <a:effectLst/>
                <a:latin typeface="Times New Roman" panose="02020603050405020304" pitchFamily="18" charset="0"/>
                <a:ea typeface="Times New Roman" panose="02020603050405020304" pitchFamily="18" charset="0"/>
                <a:cs typeface="Times New Roman" panose="02020603050405020304" pitchFamily="18" charset="0"/>
              </a:rPr>
              <a:t>Presentasi</a:t>
            </a:r>
            <a:r>
              <a:rPr lang="es-E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1800" dirty="0" err="1">
                <a:effectLst/>
                <a:latin typeface="Times New Roman" panose="02020603050405020304" pitchFamily="18" charset="0"/>
                <a:ea typeface="Times New Roman" panose="02020603050405020304" pitchFamily="18" charset="0"/>
                <a:cs typeface="Times New Roman" panose="02020603050405020304" pitchFamily="18" charset="0"/>
              </a:rPr>
              <a:t>mengenai</a:t>
            </a:r>
            <a:r>
              <a:rPr lang="es-E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ID" sz="1800" dirty="0">
                <a:latin typeface="Calibri" panose="020F0502020204030204" pitchFamily="34" charset="0"/>
                <a:ea typeface="Times New Roman" panose="02020603050405020304" pitchFamily="18" charset="0"/>
                <a:cs typeface="Times New Roman" panose="02020603050405020304" pitchFamily="18" charset="0"/>
              </a:rPr>
              <a:t> </a:t>
            </a:r>
            <a:r>
              <a:rPr lang="es-ES" sz="1800" dirty="0" err="1">
                <a:effectLst/>
                <a:latin typeface="Times New Roman" panose="02020603050405020304" pitchFamily="18" charset="0"/>
                <a:ea typeface="Times New Roman" panose="02020603050405020304" pitchFamily="18" charset="0"/>
              </a:rPr>
              <a:t>Bisnis</a:t>
            </a:r>
            <a:r>
              <a:rPr lang="es-ES" sz="1800" dirty="0">
                <a:effectLst/>
                <a:latin typeface="Times New Roman" panose="02020603050405020304" pitchFamily="18" charset="0"/>
                <a:ea typeface="Times New Roman" panose="02020603050405020304" pitchFamily="18" charset="0"/>
              </a:rPr>
              <a:t> </a:t>
            </a:r>
            <a:r>
              <a:rPr lang="es-ES" sz="1800" dirty="0" err="1">
                <a:effectLst/>
                <a:latin typeface="Times New Roman" panose="02020603050405020304" pitchFamily="18" charset="0"/>
                <a:ea typeface="Times New Roman" panose="02020603050405020304" pitchFamily="18" charset="0"/>
              </a:rPr>
              <a:t>Partnership</a:t>
            </a:r>
            <a:r>
              <a:rPr lang="es-ES" sz="1800" dirty="0">
                <a:effectLst/>
                <a:latin typeface="Times New Roman" panose="02020603050405020304" pitchFamily="18" charset="0"/>
                <a:ea typeface="Times New Roman" panose="02020603050405020304" pitchFamily="18" charset="0"/>
              </a:rPr>
              <a:t> dan </a:t>
            </a:r>
            <a:r>
              <a:rPr lang="es-ES" sz="1800" dirty="0" err="1">
                <a:effectLst/>
                <a:latin typeface="Times New Roman" panose="02020603050405020304" pitchFamily="18" charset="0"/>
                <a:ea typeface="Times New Roman" panose="02020603050405020304" pitchFamily="18" charset="0"/>
              </a:rPr>
              <a:t>Franchise</a:t>
            </a:r>
            <a:endParaRPr lang="es-ES" sz="1800" dirty="0">
              <a:effectLst/>
              <a:latin typeface="Times New Roman" panose="02020603050405020304" pitchFamily="18" charset="0"/>
              <a:ea typeface="Times New Roman" panose="02020603050405020304" pitchFamily="18" charset="0"/>
            </a:endParaRPr>
          </a:p>
          <a:p>
            <a:pPr marL="0" indent="0" algn="just">
              <a:lnSpc>
                <a:spcPct val="115000"/>
              </a:lnSpc>
              <a:spcAft>
                <a:spcPts val="1000"/>
              </a:spcAft>
              <a:buNone/>
            </a:pPr>
            <a:r>
              <a:rPr lang="en-US" sz="1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Pengusaha</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harus</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berpikiran</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antisipatif</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memiliki</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bergai</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ide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yang creative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terus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menerus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mengembangkan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bisnisnya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baik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bisnis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partnership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maupun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bisnis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Franchise.</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gn="just">
              <a:lnSpc>
                <a:spcPct val="115000"/>
              </a:lnSpc>
              <a:spcAft>
                <a:spcPts val="1000"/>
              </a:spcAft>
              <a:buNone/>
            </a:pPr>
            <a:endParaRPr lang="en-ID" dirty="0"/>
          </a:p>
        </p:txBody>
      </p:sp>
      <p:sp>
        <p:nvSpPr>
          <p:cNvPr id="4" name="Date Placeholder 3">
            <a:extLst>
              <a:ext uri="{FF2B5EF4-FFF2-40B4-BE49-F238E27FC236}">
                <a16:creationId xmlns:a16="http://schemas.microsoft.com/office/drawing/2014/main" id="{256BA05A-CB37-4E18-BEAA-44B0D83DD184}"/>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666DE8F1-2A22-4975-8CA4-E678D4C64D3F}"/>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0CB87C95-9200-4664-9AFC-22BBA766FDAF}"/>
              </a:ext>
            </a:extLst>
          </p:cNvPr>
          <p:cNvSpPr>
            <a:spLocks noGrp="1"/>
          </p:cNvSpPr>
          <p:nvPr>
            <p:ph type="sldNum" sz="quarter" idx="12"/>
          </p:nvPr>
        </p:nvSpPr>
        <p:spPr/>
        <p:txBody>
          <a:bodyPr/>
          <a:lstStyle/>
          <a:p>
            <a:fld id="{74890947-6068-46AF-A634-D96B9F9313BE}" type="slidenum">
              <a:rPr lang="en-ID" smtClean="0"/>
              <a:t>146</a:t>
            </a:fld>
            <a:endParaRPr lang="en-ID"/>
          </a:p>
        </p:txBody>
      </p:sp>
    </p:spTree>
    <p:extLst>
      <p:ext uri="{BB962C8B-B14F-4D97-AF65-F5344CB8AC3E}">
        <p14:creationId xmlns:p14="http://schemas.microsoft.com/office/powerpoint/2010/main" val="79495231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6EDEE-3E63-4B99-8F68-2519280BD5EC}"/>
              </a:ext>
            </a:extLst>
          </p:cNvPr>
          <p:cNvSpPr>
            <a:spLocks noGrp="1"/>
          </p:cNvSpPr>
          <p:nvPr>
            <p:ph type="title"/>
          </p:nvPr>
        </p:nvSpPr>
        <p:spPr/>
        <p:txBody>
          <a:bodyPr/>
          <a:lstStyle/>
          <a:p>
            <a:r>
              <a:rPr lang="en-US" dirty="0"/>
              <a:t>NEXT</a:t>
            </a:r>
            <a:endParaRPr lang="en-ID" dirty="0"/>
          </a:p>
        </p:txBody>
      </p:sp>
      <p:sp>
        <p:nvSpPr>
          <p:cNvPr id="4" name="Date Placeholder 3">
            <a:extLst>
              <a:ext uri="{FF2B5EF4-FFF2-40B4-BE49-F238E27FC236}">
                <a16:creationId xmlns:a16="http://schemas.microsoft.com/office/drawing/2014/main" id="{DE4E91A0-00EA-41A3-B2D3-584AFB58EEEE}"/>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87289D49-FCB3-42FC-86CC-B64BAD7D72F0}"/>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1522E2C7-BEFC-4531-939D-478FEF6F9953}"/>
              </a:ext>
            </a:extLst>
          </p:cNvPr>
          <p:cNvSpPr>
            <a:spLocks noGrp="1"/>
          </p:cNvSpPr>
          <p:nvPr>
            <p:ph type="sldNum" sz="quarter" idx="12"/>
          </p:nvPr>
        </p:nvSpPr>
        <p:spPr/>
        <p:txBody>
          <a:bodyPr/>
          <a:lstStyle/>
          <a:p>
            <a:fld id="{74890947-6068-46AF-A634-D96B9F9313BE}" type="slidenum">
              <a:rPr lang="en-ID" smtClean="0"/>
              <a:t>147</a:t>
            </a:fld>
            <a:endParaRPr lang="en-ID"/>
          </a:p>
        </p:txBody>
      </p:sp>
      <p:pic>
        <p:nvPicPr>
          <p:cNvPr id="7" name="Content Placeholder 6">
            <a:extLst>
              <a:ext uri="{FF2B5EF4-FFF2-40B4-BE49-F238E27FC236}">
                <a16:creationId xmlns:a16="http://schemas.microsoft.com/office/drawing/2014/main" id="{62B505AF-5224-4A9D-81C1-E9758B5F7901}"/>
              </a:ext>
            </a:extLst>
          </p:cNvPr>
          <p:cNvPicPr>
            <a:picLocks noGrp="1"/>
          </p:cNvPicPr>
          <p:nvPr>
            <p:ph idx="1"/>
          </p:nvPr>
        </p:nvPicPr>
        <p:blipFill>
          <a:blip r:embed="rId2"/>
          <a:stretch>
            <a:fillRect/>
          </a:stretch>
        </p:blipFill>
        <p:spPr>
          <a:xfrm>
            <a:off x="4112155" y="863600"/>
            <a:ext cx="6828366" cy="5121275"/>
          </a:xfrm>
          <a:prstGeom prst="rect">
            <a:avLst/>
          </a:prstGeom>
        </p:spPr>
      </p:pic>
    </p:spTree>
    <p:extLst>
      <p:ext uri="{BB962C8B-B14F-4D97-AF65-F5344CB8AC3E}">
        <p14:creationId xmlns:p14="http://schemas.microsoft.com/office/powerpoint/2010/main" val="17389048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5E94C-9474-4829-A7DE-4EEF39E9C5E1}"/>
              </a:ext>
            </a:extLst>
          </p:cNvPr>
          <p:cNvSpPr>
            <a:spLocks noGrp="1"/>
          </p:cNvSpPr>
          <p:nvPr>
            <p:ph type="title"/>
          </p:nvPr>
        </p:nvSpPr>
        <p:spPr/>
        <p:txBody>
          <a:bodyPr/>
          <a:lstStyle/>
          <a:p>
            <a:r>
              <a:rPr lang="es-ES" sz="3600" b="1" u="sng" dirty="0" err="1">
                <a:effectLst/>
                <a:latin typeface="Times New Roman" panose="02020603050405020304" pitchFamily="18" charset="0"/>
                <a:ea typeface="Times New Roman" panose="02020603050405020304" pitchFamily="18" charset="0"/>
                <a:cs typeface="Times New Roman" panose="02020603050405020304" pitchFamily="18" charset="0"/>
              </a:rPr>
              <a:t>Penyelesaiaan</a:t>
            </a:r>
            <a:r>
              <a:rPr lang="es-ES" sz="3600" b="1"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600" b="1" u="sng" dirty="0" err="1">
                <a:effectLst/>
                <a:latin typeface="Times New Roman" panose="02020603050405020304" pitchFamily="18" charset="0"/>
                <a:ea typeface="Times New Roman" panose="02020603050405020304" pitchFamily="18" charset="0"/>
                <a:cs typeface="Times New Roman" panose="02020603050405020304" pitchFamily="18" charset="0"/>
              </a:rPr>
              <a:t>Masalah</a:t>
            </a:r>
            <a:r>
              <a:rPr lang="es-ES" sz="3600" b="1" u="sng" dirty="0">
                <a:effectLst/>
                <a:latin typeface="Times New Roman" panose="02020603050405020304" pitchFamily="18" charset="0"/>
                <a:ea typeface="Times New Roman" panose="02020603050405020304" pitchFamily="18" charset="0"/>
                <a:cs typeface="Times New Roman" panose="02020603050405020304" pitchFamily="18" charset="0"/>
              </a:rPr>
              <a:t> secara </a:t>
            </a:r>
            <a:r>
              <a:rPr lang="es-ES" sz="3600" b="1" u="sng" dirty="0" err="1">
                <a:effectLst/>
                <a:latin typeface="Times New Roman" panose="02020603050405020304" pitchFamily="18" charset="0"/>
                <a:ea typeface="Times New Roman" panose="02020603050405020304" pitchFamily="18" charset="0"/>
                <a:cs typeface="Times New Roman" panose="02020603050405020304" pitchFamily="18" charset="0"/>
              </a:rPr>
              <a:t>Kreatif</a:t>
            </a:r>
            <a:r>
              <a:rPr lang="es-ES" sz="3600" b="1"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600" b="1" u="sng" dirty="0" err="1">
                <a:effectLst/>
                <a:latin typeface="Times New Roman" panose="02020603050405020304" pitchFamily="18" charset="0"/>
                <a:ea typeface="Times New Roman" panose="02020603050405020304" pitchFamily="18" charset="0"/>
                <a:cs typeface="Times New Roman" panose="02020603050405020304" pitchFamily="18" charset="0"/>
              </a:rPr>
              <a:t>baik</a:t>
            </a:r>
            <a:r>
              <a:rPr lang="es-ES" sz="3600" b="1" u="sng" dirty="0">
                <a:effectLst/>
                <a:latin typeface="Times New Roman" panose="02020603050405020304" pitchFamily="18" charset="0"/>
                <a:ea typeface="Times New Roman" panose="02020603050405020304" pitchFamily="18" charset="0"/>
                <a:cs typeface="Times New Roman" panose="02020603050405020304" pitchFamily="18" charset="0"/>
              </a:rPr>
              <a:t> pada </a:t>
            </a:r>
            <a:r>
              <a:rPr lang="es-ES" sz="3600" b="1" u="sng" dirty="0" err="1">
                <a:effectLst/>
                <a:latin typeface="Times New Roman" panose="02020603050405020304" pitchFamily="18" charset="0"/>
                <a:ea typeface="Times New Roman" panose="02020603050405020304" pitchFamily="18" charset="0"/>
                <a:cs typeface="Times New Roman" panose="02020603050405020304" pitchFamily="18" charset="0"/>
              </a:rPr>
              <a:t>bisnis</a:t>
            </a:r>
            <a:r>
              <a:rPr lang="es-ES" sz="3600" b="1"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600" b="1" u="sng" dirty="0" err="1">
                <a:effectLst/>
                <a:latin typeface="Times New Roman" panose="02020603050405020304" pitchFamily="18" charset="0"/>
                <a:ea typeface="Times New Roman" panose="02020603050405020304" pitchFamily="18" charset="0"/>
                <a:cs typeface="Times New Roman" panose="02020603050405020304" pitchFamily="18" charset="0"/>
              </a:rPr>
              <a:t>partnership</a:t>
            </a:r>
            <a:r>
              <a:rPr lang="es-ES" sz="3600" b="1"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600" b="1" u="sng" dirty="0" err="1">
                <a:effectLst/>
                <a:latin typeface="Times New Roman" panose="02020603050405020304" pitchFamily="18" charset="0"/>
                <a:ea typeface="Times New Roman" panose="02020603050405020304" pitchFamily="18" charset="0"/>
                <a:cs typeface="Times New Roman" panose="02020603050405020304" pitchFamily="18" charset="0"/>
              </a:rPr>
              <a:t>maupun</a:t>
            </a:r>
            <a:r>
              <a:rPr lang="es-ES" sz="3600" b="1"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3600" b="1" u="sng" dirty="0" err="1">
                <a:effectLst/>
                <a:latin typeface="Times New Roman" panose="02020603050405020304" pitchFamily="18" charset="0"/>
                <a:ea typeface="Times New Roman" panose="02020603050405020304" pitchFamily="18" charset="0"/>
                <a:cs typeface="Times New Roman" panose="02020603050405020304" pitchFamily="18" charset="0"/>
              </a:rPr>
              <a:t>franchise</a:t>
            </a:r>
            <a:r>
              <a:rPr lang="es-ES" sz="3600" b="1" u="sng" dirty="0">
                <a:effectLst/>
                <a:latin typeface="Times New Roman" panose="02020603050405020304" pitchFamily="18" charset="0"/>
                <a:ea typeface="Times New Roman" panose="02020603050405020304" pitchFamily="18" charset="0"/>
                <a:cs typeface="Times New Roman" panose="02020603050405020304" pitchFamily="18" charset="0"/>
              </a:rPr>
              <a:t>.</a:t>
            </a:r>
            <a:br>
              <a:rPr lang="en-ID" sz="3600" dirty="0">
                <a:effectLst/>
                <a:latin typeface="Calibri" panose="020F0502020204030204" pitchFamily="34" charset="0"/>
                <a:ea typeface="Times New Roman" panose="02020603050405020304" pitchFamily="18" charset="0"/>
                <a:cs typeface="Times New Roman" panose="02020603050405020304" pitchFamily="18" charset="0"/>
              </a:rPr>
            </a:br>
            <a:endParaRPr lang="en-ID" dirty="0"/>
          </a:p>
        </p:txBody>
      </p:sp>
      <p:sp>
        <p:nvSpPr>
          <p:cNvPr id="3" name="Content Placeholder 2">
            <a:extLst>
              <a:ext uri="{FF2B5EF4-FFF2-40B4-BE49-F238E27FC236}">
                <a16:creationId xmlns:a16="http://schemas.microsoft.com/office/drawing/2014/main" id="{DD5AB60A-8750-46DD-8948-EB18E62C5B8B}"/>
              </a:ext>
            </a:extLst>
          </p:cNvPr>
          <p:cNvSpPr>
            <a:spLocks noGrp="1"/>
          </p:cNvSpPr>
          <p:nvPr>
            <p:ph idx="1"/>
          </p:nvPr>
        </p:nvSpPr>
        <p:spPr/>
        <p:txBody>
          <a:bodyPr>
            <a:normAutofit fontScale="85000" lnSpcReduction="20000"/>
          </a:bodyPr>
          <a:lstStyle/>
          <a:p>
            <a:pPr marL="0" indent="0" algn="just">
              <a:lnSpc>
                <a:spcPct val="115000"/>
              </a:lnSpc>
              <a:spcAft>
                <a:spcPts val="0"/>
              </a:spcAft>
              <a:buNone/>
            </a:pPr>
            <a:r>
              <a:rPr lang="es-ES" sz="1800" b="1" u="sng" dirty="0" err="1">
                <a:effectLst/>
                <a:latin typeface="Times New Roman" panose="02020603050405020304" pitchFamily="18" charset="0"/>
                <a:ea typeface="Times New Roman" panose="02020603050405020304" pitchFamily="18" charset="0"/>
                <a:cs typeface="Times New Roman" panose="02020603050405020304" pitchFamily="18" charset="0"/>
              </a:rPr>
              <a:t>Penyelesaiaan</a:t>
            </a:r>
            <a:r>
              <a:rPr lang="es-ES" sz="1800" b="1"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1800" b="1" u="sng" dirty="0" err="1">
                <a:effectLst/>
                <a:latin typeface="Times New Roman" panose="02020603050405020304" pitchFamily="18" charset="0"/>
                <a:ea typeface="Times New Roman" panose="02020603050405020304" pitchFamily="18" charset="0"/>
                <a:cs typeface="Times New Roman" panose="02020603050405020304" pitchFamily="18" charset="0"/>
              </a:rPr>
              <a:t>Masalah</a:t>
            </a:r>
            <a:r>
              <a:rPr lang="es-ES" sz="1800" b="1" u="sng" dirty="0">
                <a:effectLst/>
                <a:latin typeface="Times New Roman" panose="02020603050405020304" pitchFamily="18" charset="0"/>
                <a:ea typeface="Times New Roman" panose="02020603050405020304" pitchFamily="18" charset="0"/>
                <a:cs typeface="Times New Roman" panose="02020603050405020304" pitchFamily="18" charset="0"/>
              </a:rPr>
              <a:t> secara </a:t>
            </a:r>
            <a:r>
              <a:rPr lang="es-ES" sz="1800" b="1" u="sng" dirty="0" err="1">
                <a:effectLst/>
                <a:latin typeface="Times New Roman" panose="02020603050405020304" pitchFamily="18" charset="0"/>
                <a:ea typeface="Times New Roman" panose="02020603050405020304" pitchFamily="18" charset="0"/>
                <a:cs typeface="Times New Roman" panose="02020603050405020304" pitchFamily="18" charset="0"/>
              </a:rPr>
              <a:t>Kreatif</a:t>
            </a:r>
            <a:r>
              <a:rPr lang="es-ES" sz="1800" b="1"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1800" b="1" u="sng" dirty="0" err="1">
                <a:effectLst/>
                <a:latin typeface="Times New Roman" panose="02020603050405020304" pitchFamily="18" charset="0"/>
                <a:ea typeface="Times New Roman" panose="02020603050405020304" pitchFamily="18" charset="0"/>
                <a:cs typeface="Times New Roman" panose="02020603050405020304" pitchFamily="18" charset="0"/>
              </a:rPr>
              <a:t>baik</a:t>
            </a:r>
            <a:r>
              <a:rPr lang="es-ES" sz="1800" b="1" u="sng" dirty="0">
                <a:effectLst/>
                <a:latin typeface="Times New Roman" panose="02020603050405020304" pitchFamily="18" charset="0"/>
                <a:ea typeface="Times New Roman" panose="02020603050405020304" pitchFamily="18" charset="0"/>
                <a:cs typeface="Times New Roman" panose="02020603050405020304" pitchFamily="18" charset="0"/>
              </a:rPr>
              <a:t> pada </a:t>
            </a:r>
            <a:r>
              <a:rPr lang="es-ES" sz="1800" b="1" u="sng" dirty="0" err="1">
                <a:effectLst/>
                <a:latin typeface="Times New Roman" panose="02020603050405020304" pitchFamily="18" charset="0"/>
                <a:ea typeface="Times New Roman" panose="02020603050405020304" pitchFamily="18" charset="0"/>
                <a:cs typeface="Times New Roman" panose="02020603050405020304" pitchFamily="18" charset="0"/>
              </a:rPr>
              <a:t>bisnis</a:t>
            </a:r>
            <a:r>
              <a:rPr lang="es-ES" sz="1800" b="1"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1800" b="1" u="sng" dirty="0" err="1">
                <a:effectLst/>
                <a:latin typeface="Times New Roman" panose="02020603050405020304" pitchFamily="18" charset="0"/>
                <a:ea typeface="Times New Roman" panose="02020603050405020304" pitchFamily="18" charset="0"/>
                <a:cs typeface="Times New Roman" panose="02020603050405020304" pitchFamily="18" charset="0"/>
              </a:rPr>
              <a:t>partnership</a:t>
            </a:r>
            <a:r>
              <a:rPr lang="es-ES" sz="1800" b="1"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1800" b="1" u="sng" dirty="0" err="1">
                <a:effectLst/>
                <a:latin typeface="Times New Roman" panose="02020603050405020304" pitchFamily="18" charset="0"/>
                <a:ea typeface="Times New Roman" panose="02020603050405020304" pitchFamily="18" charset="0"/>
                <a:cs typeface="Times New Roman" panose="02020603050405020304" pitchFamily="18" charset="0"/>
              </a:rPr>
              <a:t>maupun</a:t>
            </a:r>
            <a:r>
              <a:rPr lang="es-ES" sz="1800" b="1"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1800" b="1" u="sng" dirty="0" err="1">
                <a:effectLst/>
                <a:latin typeface="Times New Roman" panose="02020603050405020304" pitchFamily="18" charset="0"/>
                <a:ea typeface="Times New Roman" panose="02020603050405020304" pitchFamily="18" charset="0"/>
                <a:cs typeface="Times New Roman" panose="02020603050405020304" pitchFamily="18" charset="0"/>
              </a:rPr>
              <a:t>franchise</a:t>
            </a:r>
            <a:r>
              <a:rPr lang="es-ES" sz="1800" b="1" u="sng"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lgn="just">
              <a:lnSpc>
                <a:spcPct val="150000"/>
              </a:lnSpc>
              <a:spcAft>
                <a:spcPts val="0"/>
              </a:spcAft>
              <a:buNone/>
              <a:tabLst>
                <a:tab pos="457200" algn="l"/>
              </a:tabLs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Penyelesaian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masalah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secara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kreatif</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suatu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metode</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mendapatkan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ide-ide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baru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berfokus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pada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berbagai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parameter.</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Wingdings 2" panose="05020102010507070707" pitchFamily="18" charset="2"/>
              <a:buChar char=""/>
              <a:tabLst>
                <a:tab pos="457200" algn="l"/>
              </a:tabLst>
            </a:pP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Kreativitas</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merupakan</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sifat</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penting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dari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seorang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pengusaha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sukses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Wingdings 2" panose="05020102010507070707" pitchFamily="18" charset="2"/>
              <a:buChar char=""/>
              <a:tabLst>
                <a:tab pos="457200" algn="l"/>
              </a:tabLs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Potensi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perspepsi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kreatif</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dapat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tertahan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oleh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faktor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budaya</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emosional</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organisasional</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Wingdings 2" panose="05020102010507070707" pitchFamily="18" charset="2"/>
              <a:buChar char=""/>
              <a:tabLst>
                <a:tab pos="457200" algn="l"/>
              </a:tabLs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Tukar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pikiran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secara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terbalik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i="1" dirty="0">
                <a:effectLst/>
                <a:latin typeface="Arial" panose="020B0604020202020204" pitchFamily="34" charset="0"/>
                <a:ea typeface="Times New Roman" panose="02020603050405020304" pitchFamily="18" charset="0"/>
                <a:cs typeface="Times New Roman" panose="02020603050405020304" pitchFamily="18" charset="0"/>
              </a:rPr>
              <a:t>(reverse </a:t>
            </a:r>
            <a:r>
              <a:rPr lang="en-US" sz="1800" b="1" i="1" dirty="0" err="1">
                <a:effectLst/>
                <a:latin typeface="Arial" panose="020B0604020202020204" pitchFamily="34" charset="0"/>
                <a:ea typeface="Times New Roman" panose="02020603050405020304" pitchFamily="18" charset="0"/>
                <a:cs typeface="Times New Roman" panose="02020603050405020304" pitchFamily="18" charset="0"/>
              </a:rPr>
              <a:t>brainstroming</a:t>
            </a:r>
            <a:r>
              <a:rPr lang="en-US" sz="1800" b="1" i="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i="1" dirty="0" err="1">
                <a:effectLst/>
                <a:latin typeface="Arial" panose="020B0604020202020204" pitchFamily="34" charset="0"/>
                <a:ea typeface="Times New Roman" panose="02020603050405020304" pitchFamily="18" charset="0"/>
                <a:cs typeface="Times New Roman" panose="02020603050405020304" pitchFamily="18" charset="0"/>
              </a:rPr>
              <a:t>sebuah</a:t>
            </a:r>
            <a:r>
              <a:rPr lang="en-US" sz="1800" b="1" i="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i="1" dirty="0" err="1">
                <a:effectLst/>
                <a:latin typeface="Arial" panose="020B0604020202020204" pitchFamily="34" charset="0"/>
                <a:ea typeface="Times New Roman" panose="02020603050405020304" pitchFamily="18" charset="0"/>
                <a:cs typeface="Times New Roman" panose="02020603050405020304" pitchFamily="18" charset="0"/>
              </a:rPr>
              <a:t>metode</a:t>
            </a:r>
            <a:r>
              <a:rPr lang="en-US" sz="1800" b="1" i="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i="1" dirty="0" err="1">
                <a:effectLst/>
                <a:latin typeface="Arial" panose="020B0604020202020204" pitchFamily="34" charset="0"/>
                <a:ea typeface="Times New Roman" panose="02020603050405020304" pitchFamily="18" charset="0"/>
                <a:cs typeface="Times New Roman" panose="02020603050405020304" pitchFamily="18" charset="0"/>
              </a:rPr>
              <a:t>kelompok</a:t>
            </a:r>
            <a:r>
              <a:rPr lang="en-US" sz="1800" b="1" i="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i="1"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b="1" i="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i="1" dirty="0" err="1">
                <a:effectLst/>
                <a:latin typeface="Arial" panose="020B0604020202020204" pitchFamily="34" charset="0"/>
                <a:ea typeface="Times New Roman" panose="02020603050405020304" pitchFamily="18" charset="0"/>
                <a:cs typeface="Times New Roman" panose="02020603050405020304" pitchFamily="18" charset="0"/>
              </a:rPr>
              <a:t>mendapatkan</a:t>
            </a:r>
            <a:r>
              <a:rPr lang="en-US" sz="1800" b="1" i="1" dirty="0">
                <a:effectLst/>
                <a:latin typeface="Arial" panose="020B0604020202020204" pitchFamily="34" charset="0"/>
                <a:ea typeface="Times New Roman" panose="02020603050405020304" pitchFamily="18" charset="0"/>
                <a:cs typeface="Times New Roman" panose="02020603050405020304" pitchFamily="18" charset="0"/>
              </a:rPr>
              <a:t> ide- ide </a:t>
            </a:r>
            <a:r>
              <a:rPr lang="en-US" sz="1800" b="1" i="1" dirty="0" err="1">
                <a:effectLst/>
                <a:latin typeface="Arial" panose="020B0604020202020204" pitchFamily="34" charset="0"/>
                <a:ea typeface="Times New Roman" panose="02020603050405020304" pitchFamily="18" charset="0"/>
                <a:cs typeface="Times New Roman" panose="02020603050405020304" pitchFamily="18" charset="0"/>
              </a:rPr>
              <a:t>baru</a:t>
            </a:r>
            <a:r>
              <a:rPr lang="en-US" sz="1800" b="1" i="1"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b="1" i="1" dirty="0" err="1">
                <a:effectLst/>
                <a:latin typeface="Arial" panose="020B0604020202020204" pitchFamily="34" charset="0"/>
                <a:ea typeface="Times New Roman" panose="02020603050405020304" pitchFamily="18" charset="0"/>
                <a:cs typeface="Times New Roman" panose="02020603050405020304" pitchFamily="18" charset="0"/>
              </a:rPr>
              <a:t>berfokus</a:t>
            </a:r>
            <a:r>
              <a:rPr lang="en-US" sz="1800" b="1" i="1" dirty="0">
                <a:effectLst/>
                <a:latin typeface="Arial" panose="020B0604020202020204" pitchFamily="34" charset="0"/>
                <a:ea typeface="Times New Roman" panose="02020603050405020304" pitchFamily="18" charset="0"/>
                <a:cs typeface="Times New Roman" panose="02020603050405020304" pitchFamily="18" charset="0"/>
              </a:rPr>
              <a:t> pada </a:t>
            </a:r>
            <a:r>
              <a:rPr lang="en-US" sz="1800" b="1" i="1" dirty="0" err="1">
                <a:effectLst/>
                <a:latin typeface="Arial" panose="020B0604020202020204" pitchFamily="34" charset="0"/>
                <a:ea typeface="Times New Roman" panose="02020603050405020304" pitchFamily="18" charset="0"/>
                <a:cs typeface="Times New Roman" panose="02020603050405020304" pitchFamily="18" charset="0"/>
              </a:rPr>
              <a:t>sisi</a:t>
            </a:r>
            <a:r>
              <a:rPr lang="en-US" sz="1800" b="1" i="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i="1" dirty="0" err="1">
                <a:effectLst/>
                <a:latin typeface="Arial" panose="020B0604020202020204" pitchFamily="34" charset="0"/>
                <a:ea typeface="Times New Roman" panose="02020603050405020304" pitchFamily="18" charset="0"/>
                <a:cs typeface="Times New Roman" panose="02020603050405020304" pitchFamily="18" charset="0"/>
              </a:rPr>
              <a:t>negatif</a:t>
            </a:r>
            <a:r>
              <a:rPr lang="en-US" sz="1800" b="1" i="1"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Wingdings 2" panose="05020102010507070707" pitchFamily="18" charset="2"/>
              <a:buChar char=""/>
              <a:tabLst>
                <a:tab pos="45720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Proses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dengan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mengidentifikasi</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sisi</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negatif</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dari</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sebuah</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ide ,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diikuti</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dengan</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diskusi</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dengan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cara-cara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mengatasi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masalah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masalah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dihadapi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pengusaha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Wingdings 2" panose="05020102010507070707" pitchFamily="18" charset="2"/>
              <a:buChar char=""/>
              <a:tabLst>
                <a:tab pos="457200" algn="l"/>
              </a:tabLs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Sangat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bermanfaat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lebih</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mudah</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bagi</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individu</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bersifat</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kritis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mengenai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suatu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ide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dari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pada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memunculkannya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ID" dirty="0"/>
          </a:p>
        </p:txBody>
      </p:sp>
      <p:sp>
        <p:nvSpPr>
          <p:cNvPr id="4" name="Date Placeholder 3">
            <a:extLst>
              <a:ext uri="{FF2B5EF4-FFF2-40B4-BE49-F238E27FC236}">
                <a16:creationId xmlns:a16="http://schemas.microsoft.com/office/drawing/2014/main" id="{D8FBEA30-9125-4110-A5C4-0489510938F0}"/>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2833F41A-7576-45A2-92AE-723E93D1622E}"/>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9E6572D8-5A4C-4413-A535-72BE99A57F6B}"/>
              </a:ext>
            </a:extLst>
          </p:cNvPr>
          <p:cNvSpPr>
            <a:spLocks noGrp="1"/>
          </p:cNvSpPr>
          <p:nvPr>
            <p:ph type="sldNum" sz="quarter" idx="12"/>
          </p:nvPr>
        </p:nvSpPr>
        <p:spPr/>
        <p:txBody>
          <a:bodyPr/>
          <a:lstStyle/>
          <a:p>
            <a:fld id="{74890947-6068-46AF-A634-D96B9F9313BE}" type="slidenum">
              <a:rPr lang="en-ID" smtClean="0"/>
              <a:t>148</a:t>
            </a:fld>
            <a:endParaRPr lang="en-ID"/>
          </a:p>
        </p:txBody>
      </p:sp>
    </p:spTree>
    <p:extLst>
      <p:ext uri="{BB962C8B-B14F-4D97-AF65-F5344CB8AC3E}">
        <p14:creationId xmlns:p14="http://schemas.microsoft.com/office/powerpoint/2010/main" val="308580654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BFB1A-84C7-43B9-AE16-932040060B6F}"/>
              </a:ext>
            </a:extLst>
          </p:cNvPr>
          <p:cNvSpPr>
            <a:spLocks noGrp="1"/>
          </p:cNvSpPr>
          <p:nvPr>
            <p:ph type="title"/>
          </p:nvPr>
        </p:nvSpPr>
        <p:spPr/>
        <p:txBody>
          <a:bodyPr/>
          <a:lstStyle/>
          <a:p>
            <a:r>
              <a:rPr lang="en-US" sz="3600" b="1" u="sng" dirty="0" err="1">
                <a:effectLst/>
                <a:latin typeface="Arial" panose="020B0604020202020204" pitchFamily="34" charset="0"/>
                <a:ea typeface="Times New Roman" panose="02020603050405020304" pitchFamily="18" charset="0"/>
                <a:cs typeface="Times New Roman" panose="02020603050405020304" pitchFamily="18" charset="0"/>
              </a:rPr>
              <a:t>Tukar</a:t>
            </a:r>
            <a:r>
              <a:rPr lang="en-US" sz="36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600" b="1" u="sng" dirty="0" err="1">
                <a:effectLst/>
                <a:latin typeface="Arial" panose="020B0604020202020204" pitchFamily="34" charset="0"/>
                <a:ea typeface="Times New Roman" panose="02020603050405020304" pitchFamily="18" charset="0"/>
                <a:cs typeface="Times New Roman" panose="02020603050405020304" pitchFamily="18" charset="0"/>
              </a:rPr>
              <a:t>Pikiran</a:t>
            </a:r>
            <a:r>
              <a:rPr lang="en-US" sz="36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600" b="1" u="sng" dirty="0" err="1">
                <a:effectLst/>
                <a:latin typeface="Arial" panose="020B0604020202020204" pitchFamily="34" charset="0"/>
                <a:ea typeface="Times New Roman" panose="02020603050405020304" pitchFamily="18" charset="0"/>
                <a:cs typeface="Times New Roman" panose="02020603050405020304" pitchFamily="18" charset="0"/>
              </a:rPr>
              <a:t>secara</a:t>
            </a:r>
            <a:r>
              <a:rPr lang="en-US" sz="36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600" b="1" u="sng" dirty="0" err="1">
                <a:effectLst/>
                <a:latin typeface="Arial" panose="020B0604020202020204" pitchFamily="34" charset="0"/>
                <a:ea typeface="Times New Roman" panose="02020603050405020304" pitchFamily="18" charset="0"/>
                <a:cs typeface="Times New Roman" panose="02020603050405020304" pitchFamily="18" charset="0"/>
              </a:rPr>
              <a:t>Tertulis</a:t>
            </a:r>
            <a:r>
              <a:rPr lang="en-US" sz="3600" b="1" u="sng" dirty="0">
                <a:effectLst/>
                <a:latin typeface="Arial" panose="020B0604020202020204" pitchFamily="34" charset="0"/>
                <a:ea typeface="Times New Roman" panose="02020603050405020304" pitchFamily="18" charset="0"/>
                <a:cs typeface="Times New Roman" panose="02020603050405020304" pitchFamily="18" charset="0"/>
              </a:rPr>
              <a:t>:</a:t>
            </a:r>
            <a:br>
              <a:rPr lang="en-ID" sz="3600" dirty="0">
                <a:effectLst/>
                <a:latin typeface="Calibri" panose="020F0502020204030204" pitchFamily="34" charset="0"/>
                <a:ea typeface="Times New Roman" panose="02020603050405020304" pitchFamily="18" charset="0"/>
                <a:cs typeface="Times New Roman" panose="02020603050405020304" pitchFamily="18" charset="0"/>
              </a:rPr>
            </a:br>
            <a:endParaRPr lang="en-ID" dirty="0"/>
          </a:p>
        </p:txBody>
      </p:sp>
      <p:sp>
        <p:nvSpPr>
          <p:cNvPr id="3" name="Content Placeholder 2">
            <a:extLst>
              <a:ext uri="{FF2B5EF4-FFF2-40B4-BE49-F238E27FC236}">
                <a16:creationId xmlns:a16="http://schemas.microsoft.com/office/drawing/2014/main" id="{9792B76A-FC0B-44A3-9F0C-05C43A128731}"/>
              </a:ext>
            </a:extLst>
          </p:cNvPr>
          <p:cNvSpPr>
            <a:spLocks noGrp="1"/>
          </p:cNvSpPr>
          <p:nvPr>
            <p:ph idx="1"/>
          </p:nvPr>
        </p:nvSpPr>
        <p:spPr/>
        <p:txBody>
          <a:bodyPr/>
          <a:lstStyle/>
          <a:p>
            <a:pPr marL="45720" indent="0" algn="just">
              <a:lnSpc>
                <a:spcPct val="150000"/>
              </a:lnSpc>
              <a:spcAft>
                <a:spcPts val="0"/>
              </a:spcAft>
              <a:buNone/>
            </a:pP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Tukar</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Pikiran</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secara</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Tertulis</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Wingdings 2" panose="05020102010507070707" pitchFamily="18" charset="2"/>
              <a:buChar char=""/>
              <a:tabLst>
                <a:tab pos="457200" algn="l"/>
              </a:tabLs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Tukar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pikiran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secara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tertulis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braiwriting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merupakan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bentuk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tertulis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dari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bertukar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pikiran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Wingdings 2" panose="05020102010507070707" pitchFamily="18" charset="2"/>
              <a:buChar char=""/>
              <a:tabLst>
                <a:tab pos="457200" algn="l"/>
              </a:tabLs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Metode</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635 </a:t>
            </a:r>
            <a:r>
              <a:rPr lang="en-US" sz="1800" dirty="0">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ditemukan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oleh Bernard Rohrbach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tahun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1960-an.</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Wingdings 2" panose="05020102010507070707" pitchFamily="18" charset="2"/>
              <a:buChar char=""/>
              <a:tabLst>
                <a:tab pos="457200" algn="l"/>
              </a:tabLs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Memberikan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partisipan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berpikir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dengan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waktu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lebih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panjang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r>
              <a:rPr lang="en-ID" sz="1800" dirty="0">
                <a:latin typeface="Calibri" panose="020F050202020403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Ide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dituliskan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dalam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kartu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form pada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kelompok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6 orang.</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Wingdings 2" panose="05020102010507070707" pitchFamily="18" charset="2"/>
              <a:buChar char=""/>
              <a:tabLst>
                <a:tab pos="457200" algn="l"/>
              </a:tabLs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Menuliskan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3 ide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dalam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5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menit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lalu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diedarkan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pada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partisipan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lainnya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r>
              <a:rPr lang="en-ID" sz="1800" dirty="0">
                <a:latin typeface="Calibri" panose="020F050202020403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Variasinya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bisa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melalui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e-mail.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ID" dirty="0"/>
          </a:p>
        </p:txBody>
      </p:sp>
      <p:sp>
        <p:nvSpPr>
          <p:cNvPr id="4" name="Date Placeholder 3">
            <a:extLst>
              <a:ext uri="{FF2B5EF4-FFF2-40B4-BE49-F238E27FC236}">
                <a16:creationId xmlns:a16="http://schemas.microsoft.com/office/drawing/2014/main" id="{405D7B25-7D2C-4223-8A63-EEB8C499AEFF}"/>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FBDC02B1-A2E8-4391-A332-A7681946148C}"/>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01173CCA-70E1-4534-8A44-F1A4AC9A5C14}"/>
              </a:ext>
            </a:extLst>
          </p:cNvPr>
          <p:cNvSpPr>
            <a:spLocks noGrp="1"/>
          </p:cNvSpPr>
          <p:nvPr>
            <p:ph type="sldNum" sz="quarter" idx="12"/>
          </p:nvPr>
        </p:nvSpPr>
        <p:spPr/>
        <p:txBody>
          <a:bodyPr/>
          <a:lstStyle/>
          <a:p>
            <a:fld id="{74890947-6068-46AF-A634-D96B9F9313BE}" type="slidenum">
              <a:rPr lang="en-ID" smtClean="0"/>
              <a:t>149</a:t>
            </a:fld>
            <a:endParaRPr lang="en-ID"/>
          </a:p>
        </p:txBody>
      </p:sp>
    </p:spTree>
    <p:extLst>
      <p:ext uri="{BB962C8B-B14F-4D97-AF65-F5344CB8AC3E}">
        <p14:creationId xmlns:p14="http://schemas.microsoft.com/office/powerpoint/2010/main" val="5543154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27AA7-6950-4728-8E50-989A9BB60BA0}"/>
              </a:ext>
            </a:extLst>
          </p:cNvPr>
          <p:cNvSpPr>
            <a:spLocks noGrp="1"/>
          </p:cNvSpPr>
          <p:nvPr>
            <p:ph type="title"/>
          </p:nvPr>
        </p:nvSpPr>
        <p:spPr/>
        <p:txBody>
          <a:bodyPr/>
          <a:lstStyle/>
          <a:p>
            <a:r>
              <a:rPr lang="en-US" sz="3600" dirty="0">
                <a:effectLst/>
                <a:latin typeface="Arial" panose="020B0604020202020204" pitchFamily="34" charset="0"/>
                <a:ea typeface="Times New Roman" panose="02020603050405020304" pitchFamily="18" charset="0"/>
                <a:cs typeface="Times New Roman" panose="02020603050405020304" pitchFamily="18" charset="0"/>
              </a:rPr>
              <a:t>Entrepreneurship </a:t>
            </a:r>
            <a:r>
              <a:rPr lang="en-US" sz="36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berfokus</a:t>
            </a:r>
            <a:r>
              <a:rPr lang="en-US" sz="36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pada </a:t>
            </a:r>
            <a:r>
              <a:rPr lang="en-US" sz="36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inovasi</a:t>
            </a:r>
            <a:r>
              <a:rPr lang="en-US" sz="36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dan </a:t>
            </a:r>
            <a:r>
              <a:rPr lang="en-US" sz="36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kreativitas</a:t>
            </a:r>
            <a:endParaRPr lang="en-ID" dirty="0">
              <a:solidFill>
                <a:srgbClr val="FF0000"/>
              </a:solidFill>
            </a:endParaRPr>
          </a:p>
        </p:txBody>
      </p:sp>
      <p:sp>
        <p:nvSpPr>
          <p:cNvPr id="3" name="Content Placeholder 2">
            <a:extLst>
              <a:ext uri="{FF2B5EF4-FFF2-40B4-BE49-F238E27FC236}">
                <a16:creationId xmlns:a16="http://schemas.microsoft.com/office/drawing/2014/main" id="{EF76C647-EE5A-4663-AA9C-4821B417BEED}"/>
              </a:ext>
            </a:extLst>
          </p:cNvPr>
          <p:cNvSpPr>
            <a:spLocks noGrp="1"/>
          </p:cNvSpPr>
          <p:nvPr>
            <p:ph idx="1"/>
          </p:nvPr>
        </p:nvSpPr>
        <p:spPr/>
        <p:txBody>
          <a:bodyPr>
            <a:normAutofit fontScale="77500" lnSpcReduction="20000"/>
          </a:bodyPr>
          <a:lstStyle/>
          <a:p>
            <a:pPr marL="342900" lvl="0" indent="-342900" algn="just">
              <a:lnSpc>
                <a:spcPct val="150000"/>
              </a:lnSpc>
              <a:spcAft>
                <a:spcPts val="1000"/>
              </a:spcAft>
              <a:buFont typeface="Wingdings 2" panose="05020102010507070707" pitchFamily="18" charset="2"/>
              <a:buChar char=""/>
              <a:tabLst>
                <a:tab pos="45720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Entrepreneurship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berfokus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pada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inovasi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kreativitas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di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luar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lingkungan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organisasional</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Memiliki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kemampuan</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melihat</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peluang</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bisnis</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dihadapi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dapat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menanggung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tingkat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resiko</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dialaminya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Dapat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menghasilkan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modal,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membuka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lapangan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pekerjaan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membentuk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struktur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organisasi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melakukan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manajemen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operasional</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dengan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baik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1000"/>
              </a:spcAft>
              <a:buFont typeface="Wingdings 2" panose="05020102010507070707" pitchFamily="18" charset="2"/>
              <a:buChar char=""/>
              <a:tabLst>
                <a:tab pos="457200" algn="l"/>
              </a:tabLs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Kewirausahaan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merupakan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kemampuan</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dlm</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menciptakan</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sesuatu</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yg</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baru</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berbeda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Orang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yg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memiliki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kemampuan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menciptakan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sesuatu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yg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baru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berbeda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dari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yg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lain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atau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mampu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menciptakan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sesuatu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yg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berbeda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dgn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yg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sudah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ada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sebelumnya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p>
          <a:p>
            <a:pPr marL="0" lvl="0" indent="0" algn="just">
              <a:lnSpc>
                <a:spcPct val="150000"/>
              </a:lnSpc>
              <a:spcAft>
                <a:spcPts val="1000"/>
              </a:spcAft>
              <a:buNone/>
              <a:tabLst>
                <a:tab pos="457200" algn="l"/>
              </a:tabLs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Selanjutnya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menurut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Griffin &amp; Ebert (2007, p.9):</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1000"/>
              </a:spcAft>
              <a:buFont typeface="Wingdings 2" panose="05020102010507070707" pitchFamily="18" charset="2"/>
              <a:buChar char=""/>
              <a:tabLst>
                <a:tab pos="457200" algn="l"/>
              </a:tabLst>
            </a:pP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Wirausahawaan</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adalah</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individu</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melihat</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peluang</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mau</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menanggung</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resiko</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timbul</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dari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penciptaan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pengoperasiaan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usaha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bisnis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baru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Konsep</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pemasaran</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Filosofi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bahwa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agar </a:t>
            </a:r>
            <a:r>
              <a:rPr lang="en-US" sz="1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mendatangkan</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keuntungan</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bisnis</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harus</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terfokus</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pada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identifikasi</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pemuasan</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keinginan</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konsumen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ID" dirty="0"/>
          </a:p>
        </p:txBody>
      </p:sp>
      <p:sp>
        <p:nvSpPr>
          <p:cNvPr id="4" name="Date Placeholder 3">
            <a:extLst>
              <a:ext uri="{FF2B5EF4-FFF2-40B4-BE49-F238E27FC236}">
                <a16:creationId xmlns:a16="http://schemas.microsoft.com/office/drawing/2014/main" id="{FF03A55C-2841-427E-8A11-5F880693DC11}"/>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ECD69E91-D588-4063-9CA1-E844F9E8246A}"/>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FD10BFF9-82F8-4ED2-8983-6ECA2414E655}"/>
              </a:ext>
            </a:extLst>
          </p:cNvPr>
          <p:cNvSpPr>
            <a:spLocks noGrp="1"/>
          </p:cNvSpPr>
          <p:nvPr>
            <p:ph type="sldNum" sz="quarter" idx="12"/>
          </p:nvPr>
        </p:nvSpPr>
        <p:spPr/>
        <p:txBody>
          <a:bodyPr/>
          <a:lstStyle/>
          <a:p>
            <a:fld id="{74890947-6068-46AF-A634-D96B9F9313BE}" type="slidenum">
              <a:rPr lang="en-ID" smtClean="0"/>
              <a:t>15</a:t>
            </a:fld>
            <a:endParaRPr lang="en-ID"/>
          </a:p>
        </p:txBody>
      </p:sp>
    </p:spTree>
    <p:extLst>
      <p:ext uri="{BB962C8B-B14F-4D97-AF65-F5344CB8AC3E}">
        <p14:creationId xmlns:p14="http://schemas.microsoft.com/office/powerpoint/2010/main" val="293517674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C8BF5-303C-402A-B46E-B5D7B93B0F87}"/>
              </a:ext>
            </a:extLst>
          </p:cNvPr>
          <p:cNvSpPr>
            <a:spLocks noGrp="1"/>
          </p:cNvSpPr>
          <p:nvPr>
            <p:ph type="title"/>
          </p:nvPr>
        </p:nvSpPr>
        <p:spPr/>
        <p:txBody>
          <a:bodyPr/>
          <a:lstStyle/>
          <a:p>
            <a:pPr>
              <a:lnSpc>
                <a:spcPct val="150000"/>
              </a:lnSpc>
              <a:spcAft>
                <a:spcPts val="0"/>
              </a:spcAft>
            </a:pPr>
            <a:r>
              <a:rPr lang="en-US" sz="36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Metode</a:t>
            </a:r>
            <a:r>
              <a:rPr lang="en-US" sz="36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Gordon</a:t>
            </a:r>
            <a:br>
              <a:rPr lang="en-ID" sz="3600"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br>
            <a:r>
              <a:rPr lang="en-US"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br>
              <a:rPr lang="en-ID" sz="3600"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br>
            <a:endParaRPr lang="en-ID" dirty="0"/>
          </a:p>
        </p:txBody>
      </p:sp>
      <p:sp>
        <p:nvSpPr>
          <p:cNvPr id="3" name="Content Placeholder 2">
            <a:extLst>
              <a:ext uri="{FF2B5EF4-FFF2-40B4-BE49-F238E27FC236}">
                <a16:creationId xmlns:a16="http://schemas.microsoft.com/office/drawing/2014/main" id="{E564A06B-AB82-4D22-97D3-0958B9711A51}"/>
              </a:ext>
            </a:extLst>
          </p:cNvPr>
          <p:cNvSpPr>
            <a:spLocks noGrp="1"/>
          </p:cNvSpPr>
          <p:nvPr>
            <p:ph idx="1"/>
          </p:nvPr>
        </p:nvSpPr>
        <p:spPr/>
        <p:txBody>
          <a:bodyPr>
            <a:normAutofit/>
          </a:bodyPr>
          <a:lstStyle/>
          <a:p>
            <a:pPr algn="just">
              <a:lnSpc>
                <a:spcPct val="150000"/>
              </a:lnSpc>
              <a:spcAft>
                <a:spcPts val="0"/>
              </a:spcAft>
            </a:pP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Metode</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Gordon</a:t>
            </a:r>
            <a:endParaRPr lang="en-ID" sz="1800"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lgn="just">
              <a:lnSpc>
                <a:spcPct val="150000"/>
              </a:lnSpc>
              <a:spcAft>
                <a:spcPts val="0"/>
              </a:spcAft>
              <a:buNone/>
              <a:tabLst>
                <a:tab pos="457200" algn="l"/>
              </a:tabLs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Metode</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Gordon,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metode</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mengembangkan</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berbagai</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ide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baru</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ketika</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individu</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tidak</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sadar</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akan</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masalahnya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Wingdings 2" panose="05020102010507070707" pitchFamily="18" charset="2"/>
              <a:buChar char=""/>
              <a:tabLst>
                <a:tab pos="457200" algn="l"/>
              </a:tabLs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Dimulai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dengan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anggota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tidak</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mengetahui</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secara</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persis</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sifat</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masalahnya</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dihadapi</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Wingdings 2" panose="05020102010507070707" pitchFamily="18" charset="2"/>
              <a:buChar char=""/>
              <a:tabLst>
                <a:tab pos="457200" algn="l"/>
              </a:tabLs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Pengusaha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menyebutkan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konsep</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umum</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dihadapi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kelompok</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merespon</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dengan</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mengemukakani</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sejumlah</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ide</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sebuah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konsep</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dikembangkan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berkaitan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dengan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masalah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masalah</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sebenarnya</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diungkapkan</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kelompok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memberikan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usulan</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implementasi</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atau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perbaikan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solusi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ID" dirty="0"/>
          </a:p>
        </p:txBody>
      </p:sp>
      <p:sp>
        <p:nvSpPr>
          <p:cNvPr id="4" name="Date Placeholder 3">
            <a:extLst>
              <a:ext uri="{FF2B5EF4-FFF2-40B4-BE49-F238E27FC236}">
                <a16:creationId xmlns:a16="http://schemas.microsoft.com/office/drawing/2014/main" id="{5C415AF2-3998-41EA-931B-26EA616BCAF6}"/>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0069B295-9C3B-4156-B19C-3E831FB30526}"/>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C99D03E6-7CC7-4E3D-927C-28D04EF50D6E}"/>
              </a:ext>
            </a:extLst>
          </p:cNvPr>
          <p:cNvSpPr>
            <a:spLocks noGrp="1"/>
          </p:cNvSpPr>
          <p:nvPr>
            <p:ph type="sldNum" sz="quarter" idx="12"/>
          </p:nvPr>
        </p:nvSpPr>
        <p:spPr/>
        <p:txBody>
          <a:bodyPr/>
          <a:lstStyle/>
          <a:p>
            <a:fld id="{74890947-6068-46AF-A634-D96B9F9313BE}" type="slidenum">
              <a:rPr lang="en-ID" smtClean="0"/>
              <a:t>150</a:t>
            </a:fld>
            <a:endParaRPr lang="en-ID"/>
          </a:p>
        </p:txBody>
      </p:sp>
    </p:spTree>
    <p:extLst>
      <p:ext uri="{BB962C8B-B14F-4D97-AF65-F5344CB8AC3E}">
        <p14:creationId xmlns:p14="http://schemas.microsoft.com/office/powerpoint/2010/main" val="259029567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2275A-384A-4BDE-BF71-E87C31D8CC75}"/>
              </a:ext>
            </a:extLst>
          </p:cNvPr>
          <p:cNvSpPr>
            <a:spLocks noGrp="1"/>
          </p:cNvSpPr>
          <p:nvPr>
            <p:ph type="title"/>
          </p:nvPr>
        </p:nvSpPr>
        <p:spPr/>
        <p:txBody>
          <a:bodyPr/>
          <a:lstStyle/>
          <a:p>
            <a:r>
              <a:rPr lang="en-US" sz="36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Metode</a:t>
            </a:r>
            <a:r>
              <a:rPr lang="en-US" sz="36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Daftar:</a:t>
            </a:r>
            <a:br>
              <a:rPr lang="en-ID" sz="36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br>
            <a:endParaRPr lang="en-ID" dirty="0"/>
          </a:p>
        </p:txBody>
      </p:sp>
      <p:sp>
        <p:nvSpPr>
          <p:cNvPr id="3" name="Content Placeholder 2">
            <a:extLst>
              <a:ext uri="{FF2B5EF4-FFF2-40B4-BE49-F238E27FC236}">
                <a16:creationId xmlns:a16="http://schemas.microsoft.com/office/drawing/2014/main" id="{D66309FA-E633-44BD-8275-D69A7B44BE19}"/>
              </a:ext>
            </a:extLst>
          </p:cNvPr>
          <p:cNvSpPr>
            <a:spLocks noGrp="1"/>
          </p:cNvSpPr>
          <p:nvPr>
            <p:ph idx="1"/>
          </p:nvPr>
        </p:nvSpPr>
        <p:spPr/>
        <p:txBody>
          <a:bodyPr/>
          <a:lstStyle/>
          <a:p>
            <a:pPr marL="45720" indent="0" algn="just">
              <a:lnSpc>
                <a:spcPct val="150000"/>
              </a:lnSpc>
              <a:spcAft>
                <a:spcPts val="0"/>
              </a:spcAft>
              <a:buNone/>
            </a:pP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Metode</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Daftar:</a:t>
            </a:r>
            <a:endParaRPr lang="en-ID" sz="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lgn="just">
              <a:lnSpc>
                <a:spcPct val="150000"/>
              </a:lnSpc>
              <a:spcAft>
                <a:spcPts val="0"/>
              </a:spcAft>
              <a:buNone/>
              <a:tabLst>
                <a:tab pos="457200" algn="l"/>
              </a:tabLs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Dalam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metode</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daftar </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(Checklist Method),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ide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baru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dikembangkan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melalui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daftar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persoalan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atau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usulan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berkaitan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lgn="just">
              <a:lnSpc>
                <a:spcPct val="150000"/>
              </a:lnSpc>
              <a:spcAft>
                <a:spcPts val="0"/>
              </a:spcAft>
              <a:buNone/>
              <a:tabLst>
                <a:tab pos="457200" algn="l"/>
              </a:tabLs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Contoh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daftar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umum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Wingdings 2" panose="05020102010507070707" pitchFamily="18" charset="2"/>
              <a:buChar char=""/>
              <a:tabLst>
                <a:tab pos="45720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1.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Diajukan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kegunaan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lain?</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Wingdings 2" panose="05020102010507070707" pitchFamily="18" charset="2"/>
              <a:buChar char=""/>
              <a:tabLst>
                <a:tab pos="45720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2.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Menyesuaikan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Wingdings 2" panose="05020102010507070707" pitchFamily="18" charset="2"/>
              <a:buChar char=""/>
              <a:tabLst>
                <a:tab pos="45720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3.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Mengubah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memperbesar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Memperkecil</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Mengganti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Mengatur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ulang?membalik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Mengkombinasi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ID" dirty="0"/>
          </a:p>
        </p:txBody>
      </p:sp>
      <p:sp>
        <p:nvSpPr>
          <p:cNvPr id="4" name="Date Placeholder 3">
            <a:extLst>
              <a:ext uri="{FF2B5EF4-FFF2-40B4-BE49-F238E27FC236}">
                <a16:creationId xmlns:a16="http://schemas.microsoft.com/office/drawing/2014/main" id="{84DDD68B-5AA9-454D-AE0F-4C611317FFD9}"/>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94FAF1FF-9C87-4AF1-B5B7-A652DCFEA81C}"/>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23BBF872-5BCA-430A-860D-5A438BAC67CF}"/>
              </a:ext>
            </a:extLst>
          </p:cNvPr>
          <p:cNvSpPr>
            <a:spLocks noGrp="1"/>
          </p:cNvSpPr>
          <p:nvPr>
            <p:ph type="sldNum" sz="quarter" idx="12"/>
          </p:nvPr>
        </p:nvSpPr>
        <p:spPr/>
        <p:txBody>
          <a:bodyPr/>
          <a:lstStyle/>
          <a:p>
            <a:fld id="{74890947-6068-46AF-A634-D96B9F9313BE}" type="slidenum">
              <a:rPr lang="en-ID" smtClean="0"/>
              <a:t>151</a:t>
            </a:fld>
            <a:endParaRPr lang="en-ID"/>
          </a:p>
        </p:txBody>
      </p:sp>
    </p:spTree>
    <p:extLst>
      <p:ext uri="{BB962C8B-B14F-4D97-AF65-F5344CB8AC3E}">
        <p14:creationId xmlns:p14="http://schemas.microsoft.com/office/powerpoint/2010/main" val="63149118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BE1AC-CF76-45DB-8E24-E91776231B00}"/>
              </a:ext>
            </a:extLst>
          </p:cNvPr>
          <p:cNvSpPr>
            <a:spLocks noGrp="1"/>
          </p:cNvSpPr>
          <p:nvPr>
            <p:ph type="title"/>
          </p:nvPr>
        </p:nvSpPr>
        <p:spPr/>
        <p:txBody>
          <a:bodyPr/>
          <a:lstStyle/>
          <a:p>
            <a:r>
              <a:rPr lang="en-US" sz="3600" b="1" dirty="0" err="1">
                <a:effectLst/>
                <a:latin typeface="Arial" panose="020B0604020202020204" pitchFamily="34" charset="0"/>
                <a:ea typeface="Times New Roman" panose="02020603050405020304" pitchFamily="18" charset="0"/>
                <a:cs typeface="Times New Roman" panose="02020603050405020304" pitchFamily="18" charset="0"/>
              </a:rPr>
              <a:t>Metode</a:t>
            </a:r>
            <a:r>
              <a:rPr lang="en-US" sz="36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600" b="1" dirty="0" err="1">
                <a:effectLst/>
                <a:latin typeface="Arial" panose="020B0604020202020204" pitchFamily="34" charset="0"/>
                <a:ea typeface="Times New Roman" panose="02020603050405020304" pitchFamily="18" charset="0"/>
                <a:cs typeface="Times New Roman" panose="02020603050405020304" pitchFamily="18" charset="0"/>
              </a:rPr>
              <a:t>catatan</a:t>
            </a:r>
            <a:r>
              <a:rPr lang="en-US" sz="36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600" b="1" dirty="0" err="1">
                <a:effectLst/>
                <a:latin typeface="Arial" panose="020B0604020202020204" pitchFamily="34" charset="0"/>
                <a:ea typeface="Times New Roman" panose="02020603050405020304" pitchFamily="18" charset="0"/>
                <a:cs typeface="Times New Roman" panose="02020603050405020304" pitchFamily="18" charset="0"/>
              </a:rPr>
              <a:t>Kolektif</a:t>
            </a:r>
            <a:r>
              <a:rPr lang="en-US" sz="3600" b="1" dirty="0">
                <a:effectLst/>
                <a:latin typeface="Arial" panose="020B0604020202020204" pitchFamily="34" charset="0"/>
                <a:ea typeface="Times New Roman" panose="02020603050405020304" pitchFamily="18" charset="0"/>
                <a:cs typeface="Times New Roman" panose="02020603050405020304" pitchFamily="18" charset="0"/>
              </a:rPr>
              <a:t>:</a:t>
            </a:r>
            <a:br>
              <a:rPr lang="en-ID" sz="3600" dirty="0">
                <a:effectLst/>
                <a:latin typeface="Calibri" panose="020F0502020204030204" pitchFamily="34" charset="0"/>
                <a:ea typeface="Times New Roman" panose="02020603050405020304" pitchFamily="18" charset="0"/>
                <a:cs typeface="Times New Roman" panose="02020603050405020304" pitchFamily="18" charset="0"/>
              </a:rPr>
            </a:br>
            <a:endParaRPr lang="en-ID" dirty="0"/>
          </a:p>
        </p:txBody>
      </p:sp>
      <p:sp>
        <p:nvSpPr>
          <p:cNvPr id="3" name="Content Placeholder 2">
            <a:extLst>
              <a:ext uri="{FF2B5EF4-FFF2-40B4-BE49-F238E27FC236}">
                <a16:creationId xmlns:a16="http://schemas.microsoft.com/office/drawing/2014/main" id="{4913EF9C-A740-4C7F-91C9-19776AA5E758}"/>
              </a:ext>
            </a:extLst>
          </p:cNvPr>
          <p:cNvSpPr>
            <a:spLocks noGrp="1"/>
          </p:cNvSpPr>
          <p:nvPr>
            <p:ph idx="1"/>
          </p:nvPr>
        </p:nvSpPr>
        <p:spPr/>
        <p:txBody>
          <a:bodyPr>
            <a:normAutofit lnSpcReduction="10000"/>
          </a:bodyPr>
          <a:lstStyle/>
          <a:p>
            <a:pPr marL="45720" indent="0" algn="just">
              <a:lnSpc>
                <a:spcPct val="150000"/>
              </a:lnSpc>
              <a:spcAft>
                <a:spcPts val="0"/>
              </a:spcAft>
              <a:buNone/>
            </a:pP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Metode</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catatan</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Kolektif</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Wingdings 2" panose="05020102010507070707" pitchFamily="18" charset="2"/>
              <a:buChar char=""/>
              <a:tabLst>
                <a:tab pos="457200" algn="l"/>
              </a:tabLs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Dalam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metode</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buku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catatan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kolektif</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dibagikan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sebuah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buku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catatan</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kecil</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dapat</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dimasukan</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ke</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dalam</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kantung</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berisi</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penyataan</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masalah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halaman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halaman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kosong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data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latar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belakang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berkaiatan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Wingdings 2" panose="05020102010507070707" pitchFamily="18" charset="2"/>
              <a:buChar char=""/>
              <a:tabLst>
                <a:tab pos="45720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Para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partisipan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memikirkan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masalah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tsb</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setiap</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hari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mencatat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solusinya</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1-3 ide.</a:t>
            </a:r>
            <a:endParaRPr lang="en-ID" sz="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Wingdings 2" panose="05020102010507070707" pitchFamily="18" charset="2"/>
              <a:buChar char=""/>
              <a:tabLst>
                <a:tab pos="45720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Pada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akhir</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minggu</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kembangkan</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ide2 dan saran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terbaik</a:t>
            </a:r>
            <a:r>
              <a:rPr lang="en-US" sz="1800" dirty="0">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koordinator</a:t>
            </a:r>
            <a:r>
              <a:rPr lang="en-US" sz="1800" dirty="0">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frekwensi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pemunculan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ide</a:t>
            </a:r>
            <a:r>
              <a:rPr lang="en-US" sz="1800" dirty="0">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FGD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dengan</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topik</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tertentu</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ID" dirty="0"/>
          </a:p>
        </p:txBody>
      </p:sp>
      <p:sp>
        <p:nvSpPr>
          <p:cNvPr id="4" name="Date Placeholder 3">
            <a:extLst>
              <a:ext uri="{FF2B5EF4-FFF2-40B4-BE49-F238E27FC236}">
                <a16:creationId xmlns:a16="http://schemas.microsoft.com/office/drawing/2014/main" id="{F01D1F71-6D4E-4952-A1C9-C2F5277CA696}"/>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F188F343-350E-4C3A-8E23-2DA6F4A266AB}"/>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8C9B7639-81B7-44DC-94AE-58077AC900B7}"/>
              </a:ext>
            </a:extLst>
          </p:cNvPr>
          <p:cNvSpPr>
            <a:spLocks noGrp="1"/>
          </p:cNvSpPr>
          <p:nvPr>
            <p:ph type="sldNum" sz="quarter" idx="12"/>
          </p:nvPr>
        </p:nvSpPr>
        <p:spPr/>
        <p:txBody>
          <a:bodyPr/>
          <a:lstStyle/>
          <a:p>
            <a:fld id="{74890947-6068-46AF-A634-D96B9F9313BE}" type="slidenum">
              <a:rPr lang="en-ID" smtClean="0"/>
              <a:t>152</a:t>
            </a:fld>
            <a:endParaRPr lang="en-ID"/>
          </a:p>
        </p:txBody>
      </p:sp>
    </p:spTree>
    <p:extLst>
      <p:ext uri="{BB962C8B-B14F-4D97-AF65-F5344CB8AC3E}">
        <p14:creationId xmlns:p14="http://schemas.microsoft.com/office/powerpoint/2010/main" val="106081805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84A8C-97CA-4091-AD6C-224FF29D8CBB}"/>
              </a:ext>
            </a:extLst>
          </p:cNvPr>
          <p:cNvSpPr>
            <a:spLocks noGrp="1"/>
          </p:cNvSpPr>
          <p:nvPr>
            <p:ph type="title"/>
          </p:nvPr>
        </p:nvSpPr>
        <p:spPr/>
        <p:txBody>
          <a:bodyPr/>
          <a:lstStyle/>
          <a:p>
            <a:r>
              <a:rPr lang="en-US" sz="36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Pendekatan</a:t>
            </a:r>
            <a:r>
              <a:rPr lang="en-US" sz="36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6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berpikir</a:t>
            </a:r>
            <a:r>
              <a:rPr lang="en-US" sz="36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6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panjang</a:t>
            </a:r>
            <a:r>
              <a:rPr lang="en-US" sz="36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a:t>
            </a:r>
            <a:br>
              <a:rPr lang="en-ID" sz="3600"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br>
            <a:endParaRPr lang="en-ID" dirty="0"/>
          </a:p>
        </p:txBody>
      </p:sp>
      <p:sp>
        <p:nvSpPr>
          <p:cNvPr id="3" name="Content Placeholder 2">
            <a:extLst>
              <a:ext uri="{FF2B5EF4-FFF2-40B4-BE49-F238E27FC236}">
                <a16:creationId xmlns:a16="http://schemas.microsoft.com/office/drawing/2014/main" id="{1873E3FC-089E-471F-9729-7B9F892B1E38}"/>
              </a:ext>
            </a:extLst>
          </p:cNvPr>
          <p:cNvSpPr>
            <a:spLocks noGrp="1"/>
          </p:cNvSpPr>
          <p:nvPr>
            <p:ph idx="1"/>
          </p:nvPr>
        </p:nvSpPr>
        <p:spPr/>
        <p:txBody>
          <a:bodyPr/>
          <a:lstStyle/>
          <a:p>
            <a:pPr marL="45720" indent="0" algn="just">
              <a:lnSpc>
                <a:spcPct val="150000"/>
              </a:lnSpc>
              <a:spcAft>
                <a:spcPts val="0"/>
              </a:spcAft>
              <a:buNone/>
            </a:pP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Pendekatan</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berpikir</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panjang</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Wingdings 2" panose="05020102010507070707" pitchFamily="18" charset="2"/>
              <a:buChar char=""/>
              <a:tabLst>
                <a:tab pos="457200" algn="l"/>
              </a:tabLs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Mengembangan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ide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baru</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dengan</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cara</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berpikir</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tanpa</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batasan</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batasan</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Wingdings 2" panose="05020102010507070707" pitchFamily="18" charset="2"/>
              <a:buChar char=""/>
              <a:tabLst>
                <a:tab pos="457200" algn="l"/>
              </a:tabLst>
            </a:pP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Pengusaha</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berpikiran</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luas</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memikirkan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masalah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solusinya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 indent="0" algn="just">
              <a:lnSpc>
                <a:spcPct val="150000"/>
              </a:lnSpc>
              <a:spcAft>
                <a:spcPts val="0"/>
              </a:spcAft>
              <a:buNone/>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Sebuah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ide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dikembangkan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menjadi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bentuk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baru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dapat</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dilaksanakan</a:t>
            </a:r>
            <a:endParaRPr lang="en-ID" sz="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p>
            <a:endParaRPr lang="en-ID" dirty="0"/>
          </a:p>
        </p:txBody>
      </p:sp>
      <p:sp>
        <p:nvSpPr>
          <p:cNvPr id="4" name="Date Placeholder 3">
            <a:extLst>
              <a:ext uri="{FF2B5EF4-FFF2-40B4-BE49-F238E27FC236}">
                <a16:creationId xmlns:a16="http://schemas.microsoft.com/office/drawing/2014/main" id="{B378BD63-6A4E-4878-BC16-5D41ADE10D0F}"/>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4A216EC2-0333-43E5-B4B7-3B90F9955C23}"/>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39AAE672-E884-4737-B4FA-3AD2D598452A}"/>
              </a:ext>
            </a:extLst>
          </p:cNvPr>
          <p:cNvSpPr>
            <a:spLocks noGrp="1"/>
          </p:cNvSpPr>
          <p:nvPr>
            <p:ph type="sldNum" sz="quarter" idx="12"/>
          </p:nvPr>
        </p:nvSpPr>
        <p:spPr/>
        <p:txBody>
          <a:bodyPr/>
          <a:lstStyle/>
          <a:p>
            <a:fld id="{74890947-6068-46AF-A634-D96B9F9313BE}" type="slidenum">
              <a:rPr lang="en-ID" smtClean="0"/>
              <a:t>153</a:t>
            </a:fld>
            <a:endParaRPr lang="en-ID"/>
          </a:p>
        </p:txBody>
      </p:sp>
    </p:spTree>
    <p:extLst>
      <p:ext uri="{BB962C8B-B14F-4D97-AF65-F5344CB8AC3E}">
        <p14:creationId xmlns:p14="http://schemas.microsoft.com/office/powerpoint/2010/main" val="411342864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0DE00-2095-4E61-B638-218B4F8BAAF7}"/>
              </a:ext>
            </a:extLst>
          </p:cNvPr>
          <p:cNvSpPr>
            <a:spLocks noGrp="1"/>
          </p:cNvSpPr>
          <p:nvPr>
            <p:ph type="title"/>
          </p:nvPr>
        </p:nvSpPr>
        <p:spPr/>
        <p:txBody>
          <a:bodyPr/>
          <a:lstStyle/>
          <a:p>
            <a:r>
              <a:rPr lang="en-US" dirty="0"/>
              <a:t>next</a:t>
            </a:r>
            <a:endParaRPr lang="en-ID" dirty="0"/>
          </a:p>
        </p:txBody>
      </p:sp>
      <p:sp>
        <p:nvSpPr>
          <p:cNvPr id="4" name="Date Placeholder 3">
            <a:extLst>
              <a:ext uri="{FF2B5EF4-FFF2-40B4-BE49-F238E27FC236}">
                <a16:creationId xmlns:a16="http://schemas.microsoft.com/office/drawing/2014/main" id="{5DF71655-9231-4295-9493-A28A15D3A1B3}"/>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2340E3FC-2B3A-499A-B025-389015F068FE}"/>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B0C61D05-0E43-405F-8F54-04C2421615AA}"/>
              </a:ext>
            </a:extLst>
          </p:cNvPr>
          <p:cNvSpPr>
            <a:spLocks noGrp="1"/>
          </p:cNvSpPr>
          <p:nvPr>
            <p:ph type="sldNum" sz="quarter" idx="12"/>
          </p:nvPr>
        </p:nvSpPr>
        <p:spPr/>
        <p:txBody>
          <a:bodyPr/>
          <a:lstStyle/>
          <a:p>
            <a:fld id="{74890947-6068-46AF-A634-D96B9F9313BE}" type="slidenum">
              <a:rPr lang="en-ID" smtClean="0"/>
              <a:t>154</a:t>
            </a:fld>
            <a:endParaRPr lang="en-ID"/>
          </a:p>
        </p:txBody>
      </p:sp>
      <p:pic>
        <p:nvPicPr>
          <p:cNvPr id="7" name="Content Placeholder 6">
            <a:extLst>
              <a:ext uri="{FF2B5EF4-FFF2-40B4-BE49-F238E27FC236}">
                <a16:creationId xmlns:a16="http://schemas.microsoft.com/office/drawing/2014/main" id="{2771B279-CEE3-4C7C-885F-AABE47BF3FE4}"/>
              </a:ext>
            </a:extLst>
          </p:cNvPr>
          <p:cNvPicPr>
            <a:picLocks noGrp="1"/>
          </p:cNvPicPr>
          <p:nvPr>
            <p:ph idx="1"/>
          </p:nvPr>
        </p:nvPicPr>
        <p:blipFill rotWithShape="1">
          <a:blip r:embed="rId2"/>
          <a:srcRect b="22752"/>
          <a:stretch/>
        </p:blipFill>
        <p:spPr>
          <a:xfrm>
            <a:off x="2628900" y="863601"/>
            <a:ext cx="8311621" cy="4601182"/>
          </a:xfrm>
          <a:prstGeom prst="rect">
            <a:avLst/>
          </a:prstGeom>
        </p:spPr>
      </p:pic>
    </p:spTree>
    <p:extLst>
      <p:ext uri="{BB962C8B-B14F-4D97-AF65-F5344CB8AC3E}">
        <p14:creationId xmlns:p14="http://schemas.microsoft.com/office/powerpoint/2010/main" val="406324467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770AB-BC6E-4F4C-8EED-09A08FB30554}"/>
              </a:ext>
            </a:extLst>
          </p:cNvPr>
          <p:cNvSpPr>
            <a:spLocks noGrp="1"/>
          </p:cNvSpPr>
          <p:nvPr>
            <p:ph type="title"/>
          </p:nvPr>
        </p:nvSpPr>
        <p:spPr/>
        <p:txBody>
          <a:bodyPr/>
          <a:lstStyle/>
          <a:p>
            <a:r>
              <a:rPr lang="en-US" dirty="0"/>
              <a:t>Review </a:t>
            </a:r>
            <a:r>
              <a:rPr lang="en-US" dirty="0" err="1"/>
              <a:t>tugas</a:t>
            </a:r>
            <a:r>
              <a:rPr lang="en-US" dirty="0"/>
              <a:t> RENCANA BISNIS</a:t>
            </a:r>
            <a:endParaRPr lang="en-ID" dirty="0"/>
          </a:p>
        </p:txBody>
      </p:sp>
      <p:pic>
        <p:nvPicPr>
          <p:cNvPr id="8" name="Content Placeholder 7">
            <a:extLst>
              <a:ext uri="{FF2B5EF4-FFF2-40B4-BE49-F238E27FC236}">
                <a16:creationId xmlns:a16="http://schemas.microsoft.com/office/drawing/2014/main" id="{C15AAE6A-7EFE-40D1-9983-151D62E08704}"/>
              </a:ext>
            </a:extLst>
          </p:cNvPr>
          <p:cNvPicPr>
            <a:picLocks noGrp="1" noChangeAspect="1"/>
          </p:cNvPicPr>
          <p:nvPr>
            <p:ph idx="1"/>
          </p:nvPr>
        </p:nvPicPr>
        <p:blipFill rotWithShape="1">
          <a:blip r:embed="rId2"/>
          <a:srcRect l="26932" t="27199" r="29969" b="7755"/>
          <a:stretch/>
        </p:blipFill>
        <p:spPr>
          <a:xfrm>
            <a:off x="3648076" y="685800"/>
            <a:ext cx="6829424" cy="5353049"/>
          </a:xfrm>
        </p:spPr>
      </p:pic>
      <p:sp>
        <p:nvSpPr>
          <p:cNvPr id="4" name="Date Placeholder 3">
            <a:extLst>
              <a:ext uri="{FF2B5EF4-FFF2-40B4-BE49-F238E27FC236}">
                <a16:creationId xmlns:a16="http://schemas.microsoft.com/office/drawing/2014/main" id="{BA99F014-F3CE-41C8-A93D-7A4063715050}"/>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35B23A63-A0F3-4C2E-BF83-B4BEBB147352}"/>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F2E850E4-023F-49CC-99DF-DD7EFBEC9F8E}"/>
              </a:ext>
            </a:extLst>
          </p:cNvPr>
          <p:cNvSpPr>
            <a:spLocks noGrp="1"/>
          </p:cNvSpPr>
          <p:nvPr>
            <p:ph type="sldNum" sz="quarter" idx="12"/>
          </p:nvPr>
        </p:nvSpPr>
        <p:spPr/>
        <p:txBody>
          <a:bodyPr/>
          <a:lstStyle/>
          <a:p>
            <a:fld id="{74890947-6068-46AF-A634-D96B9F9313BE}" type="slidenum">
              <a:rPr lang="en-ID" smtClean="0"/>
              <a:t>155</a:t>
            </a:fld>
            <a:endParaRPr lang="en-ID"/>
          </a:p>
        </p:txBody>
      </p:sp>
    </p:spTree>
    <p:extLst>
      <p:ext uri="{BB962C8B-B14F-4D97-AF65-F5344CB8AC3E}">
        <p14:creationId xmlns:p14="http://schemas.microsoft.com/office/powerpoint/2010/main" val="302026560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0A719-C0CE-4F31-8DBA-7053A262F08F}"/>
              </a:ext>
            </a:extLst>
          </p:cNvPr>
          <p:cNvSpPr>
            <a:spLocks noGrp="1"/>
          </p:cNvSpPr>
          <p:nvPr>
            <p:ph type="title"/>
          </p:nvPr>
        </p:nvSpPr>
        <p:spPr/>
        <p:txBody>
          <a:bodyPr/>
          <a:lstStyle/>
          <a:p>
            <a:r>
              <a:rPr lang="en-US" dirty="0"/>
              <a:t>NEXT</a:t>
            </a:r>
            <a:endParaRPr lang="en-ID" dirty="0"/>
          </a:p>
        </p:txBody>
      </p:sp>
      <p:pic>
        <p:nvPicPr>
          <p:cNvPr id="8" name="Content Placeholder 7">
            <a:extLst>
              <a:ext uri="{FF2B5EF4-FFF2-40B4-BE49-F238E27FC236}">
                <a16:creationId xmlns:a16="http://schemas.microsoft.com/office/drawing/2014/main" id="{0DAE65B4-CFEC-446D-85C1-969198456FD4}"/>
              </a:ext>
            </a:extLst>
          </p:cNvPr>
          <p:cNvPicPr>
            <a:picLocks noGrp="1" noChangeAspect="1"/>
          </p:cNvPicPr>
          <p:nvPr>
            <p:ph idx="1"/>
          </p:nvPr>
        </p:nvPicPr>
        <p:blipFill rotWithShape="1">
          <a:blip r:embed="rId2"/>
          <a:srcRect l="30447" t="28588" r="31141" b="36459"/>
          <a:stretch/>
        </p:blipFill>
        <p:spPr>
          <a:xfrm>
            <a:off x="2314576" y="1257301"/>
            <a:ext cx="8143874" cy="4676774"/>
          </a:xfrm>
        </p:spPr>
      </p:pic>
      <p:sp>
        <p:nvSpPr>
          <p:cNvPr id="4" name="Date Placeholder 3">
            <a:extLst>
              <a:ext uri="{FF2B5EF4-FFF2-40B4-BE49-F238E27FC236}">
                <a16:creationId xmlns:a16="http://schemas.microsoft.com/office/drawing/2014/main" id="{01BCB729-C6B3-44FC-9979-A8ACF00C0E3E}"/>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D1854E0F-4526-4F06-986B-DB726675A811}"/>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EAEB8A28-79D1-4436-8055-C2883CB7DBB5}"/>
              </a:ext>
            </a:extLst>
          </p:cNvPr>
          <p:cNvSpPr>
            <a:spLocks noGrp="1"/>
          </p:cNvSpPr>
          <p:nvPr>
            <p:ph type="sldNum" sz="quarter" idx="12"/>
          </p:nvPr>
        </p:nvSpPr>
        <p:spPr/>
        <p:txBody>
          <a:bodyPr/>
          <a:lstStyle/>
          <a:p>
            <a:fld id="{74890947-6068-46AF-A634-D96B9F9313BE}" type="slidenum">
              <a:rPr lang="en-ID" smtClean="0"/>
              <a:t>156</a:t>
            </a:fld>
            <a:endParaRPr lang="en-ID"/>
          </a:p>
        </p:txBody>
      </p:sp>
    </p:spTree>
    <p:extLst>
      <p:ext uri="{BB962C8B-B14F-4D97-AF65-F5344CB8AC3E}">
        <p14:creationId xmlns:p14="http://schemas.microsoft.com/office/powerpoint/2010/main" val="139852313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B1DB0-324C-46F3-B16D-1E57C69D1266}"/>
              </a:ext>
            </a:extLst>
          </p:cNvPr>
          <p:cNvSpPr>
            <a:spLocks noGrp="1"/>
          </p:cNvSpPr>
          <p:nvPr>
            <p:ph type="title"/>
          </p:nvPr>
        </p:nvSpPr>
        <p:spPr/>
        <p:txBody>
          <a:bodyPr/>
          <a:lstStyle/>
          <a:p>
            <a:r>
              <a:rPr lang="en-US" dirty="0"/>
              <a:t>NEXT</a:t>
            </a:r>
            <a:endParaRPr lang="en-ID" dirty="0"/>
          </a:p>
        </p:txBody>
      </p:sp>
      <p:pic>
        <p:nvPicPr>
          <p:cNvPr id="8" name="Content Placeholder 7">
            <a:extLst>
              <a:ext uri="{FF2B5EF4-FFF2-40B4-BE49-F238E27FC236}">
                <a16:creationId xmlns:a16="http://schemas.microsoft.com/office/drawing/2014/main" id="{28BA0FE9-CCC1-45D6-B1CB-5741DF1F7D7B}"/>
              </a:ext>
            </a:extLst>
          </p:cNvPr>
          <p:cNvPicPr>
            <a:picLocks noGrp="1" noChangeAspect="1"/>
          </p:cNvPicPr>
          <p:nvPr>
            <p:ph idx="1"/>
          </p:nvPr>
        </p:nvPicPr>
        <p:blipFill rotWithShape="1">
          <a:blip r:embed="rId2"/>
          <a:srcRect l="30447" t="27399" r="31532" b="9415"/>
          <a:stretch/>
        </p:blipFill>
        <p:spPr>
          <a:xfrm>
            <a:off x="2638424" y="762000"/>
            <a:ext cx="8239125" cy="5334000"/>
          </a:xfrm>
        </p:spPr>
      </p:pic>
      <p:sp>
        <p:nvSpPr>
          <p:cNvPr id="4" name="Date Placeholder 3">
            <a:extLst>
              <a:ext uri="{FF2B5EF4-FFF2-40B4-BE49-F238E27FC236}">
                <a16:creationId xmlns:a16="http://schemas.microsoft.com/office/drawing/2014/main" id="{7033E740-D32D-4FEF-AAF2-28879C17C5EB}"/>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19BBB526-DD3E-4A9E-8C30-0F840A6B75CE}"/>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2437AA96-8E42-4910-BFC4-7474E9F27A6B}"/>
              </a:ext>
            </a:extLst>
          </p:cNvPr>
          <p:cNvSpPr>
            <a:spLocks noGrp="1"/>
          </p:cNvSpPr>
          <p:nvPr>
            <p:ph type="sldNum" sz="quarter" idx="12"/>
          </p:nvPr>
        </p:nvSpPr>
        <p:spPr/>
        <p:txBody>
          <a:bodyPr/>
          <a:lstStyle/>
          <a:p>
            <a:fld id="{74890947-6068-46AF-A634-D96B9F9313BE}" type="slidenum">
              <a:rPr lang="en-ID" smtClean="0"/>
              <a:t>157</a:t>
            </a:fld>
            <a:endParaRPr lang="en-ID"/>
          </a:p>
        </p:txBody>
      </p:sp>
    </p:spTree>
    <p:extLst>
      <p:ext uri="{BB962C8B-B14F-4D97-AF65-F5344CB8AC3E}">
        <p14:creationId xmlns:p14="http://schemas.microsoft.com/office/powerpoint/2010/main" val="77295635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1B871-A7B2-4ED1-9C1C-34D56216530B}"/>
              </a:ext>
            </a:extLst>
          </p:cNvPr>
          <p:cNvSpPr>
            <a:spLocks noGrp="1"/>
          </p:cNvSpPr>
          <p:nvPr>
            <p:ph type="title"/>
          </p:nvPr>
        </p:nvSpPr>
        <p:spPr/>
        <p:txBody>
          <a:bodyPr/>
          <a:lstStyle/>
          <a:p>
            <a:r>
              <a:rPr lang="en-US" dirty="0"/>
              <a:t>PERTEMUAN MINGGU KE 14</a:t>
            </a:r>
            <a:endParaRPr lang="en-ID" dirty="0"/>
          </a:p>
        </p:txBody>
      </p:sp>
      <p:graphicFrame>
        <p:nvGraphicFramePr>
          <p:cNvPr id="7" name="Content Placeholder 6">
            <a:extLst>
              <a:ext uri="{FF2B5EF4-FFF2-40B4-BE49-F238E27FC236}">
                <a16:creationId xmlns:a16="http://schemas.microsoft.com/office/drawing/2014/main" id="{FC84C9B1-4ED5-4051-967E-BAD33FBCD348}"/>
              </a:ext>
            </a:extLst>
          </p:cNvPr>
          <p:cNvGraphicFramePr>
            <a:graphicFrameLocks noGrp="1"/>
          </p:cNvGraphicFramePr>
          <p:nvPr>
            <p:ph idx="1"/>
            <p:extLst>
              <p:ext uri="{D42A27DB-BD31-4B8C-83A1-F6EECF244321}">
                <p14:modId xmlns:p14="http://schemas.microsoft.com/office/powerpoint/2010/main" val="1763971517"/>
              </p:ext>
            </p:extLst>
          </p:nvPr>
        </p:nvGraphicFramePr>
        <p:xfrm>
          <a:off x="4030045" y="2047875"/>
          <a:ext cx="5911516" cy="3962399"/>
        </p:xfrm>
        <a:graphic>
          <a:graphicData uri="http://schemas.openxmlformats.org/drawingml/2006/table">
            <a:tbl>
              <a:tblPr firstRow="1" firstCol="1" bandRow="1">
                <a:tableStyleId>{5C22544A-7EE6-4342-B048-85BDC9FD1C3A}</a:tableStyleId>
              </a:tblPr>
              <a:tblGrid>
                <a:gridCol w="5911516">
                  <a:extLst>
                    <a:ext uri="{9D8B030D-6E8A-4147-A177-3AD203B41FA5}">
                      <a16:colId xmlns:a16="http://schemas.microsoft.com/office/drawing/2014/main" val="3999649835"/>
                    </a:ext>
                  </a:extLst>
                </a:gridCol>
              </a:tblGrid>
              <a:tr h="3962399">
                <a:tc>
                  <a:txBody>
                    <a:bodyPr/>
                    <a:lstStyle/>
                    <a:p>
                      <a:pPr>
                        <a:lnSpc>
                          <a:spcPct val="90000"/>
                        </a:lnSpc>
                        <a:spcAft>
                          <a:spcPts val="0"/>
                        </a:spcAft>
                      </a:pPr>
                      <a:r>
                        <a:rPr lang="en-US" sz="2800" dirty="0" err="1">
                          <a:effectLst/>
                        </a:rPr>
                        <a:t>Presentasi</a:t>
                      </a:r>
                      <a:r>
                        <a:rPr lang="en-US" sz="2800" dirty="0">
                          <a:effectLst/>
                        </a:rPr>
                        <a:t> Business Plan</a:t>
                      </a:r>
                      <a:endParaRPr lang="en-ID"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3025" marR="73025" marT="0" marB="0"/>
                </a:tc>
                <a:extLst>
                  <a:ext uri="{0D108BD9-81ED-4DB2-BD59-A6C34878D82A}">
                    <a16:rowId xmlns:a16="http://schemas.microsoft.com/office/drawing/2014/main" val="917807933"/>
                  </a:ext>
                </a:extLst>
              </a:tr>
            </a:tbl>
          </a:graphicData>
        </a:graphic>
      </p:graphicFrame>
      <p:sp>
        <p:nvSpPr>
          <p:cNvPr id="4" name="Date Placeholder 3">
            <a:extLst>
              <a:ext uri="{FF2B5EF4-FFF2-40B4-BE49-F238E27FC236}">
                <a16:creationId xmlns:a16="http://schemas.microsoft.com/office/drawing/2014/main" id="{10E9E8B6-3E63-4718-926B-1FD1A1724E55}"/>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75719D06-8FCA-4142-B67C-718E4334CD4F}"/>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73D54208-2EFC-41C7-B46C-164284F1F19A}"/>
              </a:ext>
            </a:extLst>
          </p:cNvPr>
          <p:cNvSpPr>
            <a:spLocks noGrp="1"/>
          </p:cNvSpPr>
          <p:nvPr>
            <p:ph type="sldNum" sz="quarter" idx="12"/>
          </p:nvPr>
        </p:nvSpPr>
        <p:spPr/>
        <p:txBody>
          <a:bodyPr/>
          <a:lstStyle/>
          <a:p>
            <a:fld id="{74890947-6068-46AF-A634-D96B9F9313BE}" type="slidenum">
              <a:rPr lang="en-ID" smtClean="0"/>
              <a:t>158</a:t>
            </a:fld>
            <a:endParaRPr lang="en-ID"/>
          </a:p>
        </p:txBody>
      </p:sp>
    </p:spTree>
    <p:extLst>
      <p:ext uri="{BB962C8B-B14F-4D97-AF65-F5344CB8AC3E}">
        <p14:creationId xmlns:p14="http://schemas.microsoft.com/office/powerpoint/2010/main" val="82765810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DF80F-D8CE-49D1-87D0-08B8443A57B8}"/>
              </a:ext>
            </a:extLst>
          </p:cNvPr>
          <p:cNvSpPr>
            <a:spLocks noGrp="1"/>
          </p:cNvSpPr>
          <p:nvPr>
            <p:ph type="title"/>
          </p:nvPr>
        </p:nvSpPr>
        <p:spPr/>
        <p:txBody>
          <a:bodyPr/>
          <a:lstStyle/>
          <a:p>
            <a:r>
              <a:rPr lang="en-US" dirty="0"/>
              <a:t>next</a:t>
            </a:r>
            <a:endParaRPr lang="en-ID" dirty="0"/>
          </a:p>
        </p:txBody>
      </p:sp>
      <p:sp>
        <p:nvSpPr>
          <p:cNvPr id="3" name="Content Placeholder 2">
            <a:extLst>
              <a:ext uri="{FF2B5EF4-FFF2-40B4-BE49-F238E27FC236}">
                <a16:creationId xmlns:a16="http://schemas.microsoft.com/office/drawing/2014/main" id="{C79A6C39-E1C1-450E-B555-A8D2B3507969}"/>
              </a:ext>
            </a:extLst>
          </p:cNvPr>
          <p:cNvSpPr>
            <a:spLocks noGrp="1"/>
          </p:cNvSpPr>
          <p:nvPr>
            <p:ph idx="1"/>
          </p:nvPr>
        </p:nvSpPr>
        <p:spPr/>
        <p:txBody>
          <a:bodyPr/>
          <a:lstStyle/>
          <a:p>
            <a:endParaRPr lang="en-ID"/>
          </a:p>
        </p:txBody>
      </p:sp>
      <p:sp>
        <p:nvSpPr>
          <p:cNvPr id="4" name="Date Placeholder 3">
            <a:extLst>
              <a:ext uri="{FF2B5EF4-FFF2-40B4-BE49-F238E27FC236}">
                <a16:creationId xmlns:a16="http://schemas.microsoft.com/office/drawing/2014/main" id="{FBBF65A6-1E5A-4D19-8193-D1CA820ABABF}"/>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9620A50A-34CF-46F2-A10E-0EE917C707DD}"/>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DFB5DBC1-022B-4B06-A3DC-4F20A5321308}"/>
              </a:ext>
            </a:extLst>
          </p:cNvPr>
          <p:cNvSpPr>
            <a:spLocks noGrp="1"/>
          </p:cNvSpPr>
          <p:nvPr>
            <p:ph type="sldNum" sz="quarter" idx="12"/>
          </p:nvPr>
        </p:nvSpPr>
        <p:spPr/>
        <p:txBody>
          <a:bodyPr/>
          <a:lstStyle/>
          <a:p>
            <a:fld id="{74890947-6068-46AF-A634-D96B9F9313BE}" type="slidenum">
              <a:rPr lang="en-ID" smtClean="0"/>
              <a:t>159</a:t>
            </a:fld>
            <a:endParaRPr lang="en-ID"/>
          </a:p>
        </p:txBody>
      </p:sp>
      <p:pic>
        <p:nvPicPr>
          <p:cNvPr id="7" name="Picture 6">
            <a:extLst>
              <a:ext uri="{FF2B5EF4-FFF2-40B4-BE49-F238E27FC236}">
                <a16:creationId xmlns:a16="http://schemas.microsoft.com/office/drawing/2014/main" id="{689F8655-2FB8-4782-8529-28A6CC0C3221}"/>
              </a:ext>
            </a:extLst>
          </p:cNvPr>
          <p:cNvPicPr/>
          <p:nvPr/>
        </p:nvPicPr>
        <p:blipFill>
          <a:blip r:embed="rId2"/>
          <a:stretch>
            <a:fillRect/>
          </a:stretch>
        </p:blipFill>
        <p:spPr>
          <a:xfrm>
            <a:off x="3371849" y="1257300"/>
            <a:ext cx="7262285" cy="4467720"/>
          </a:xfrm>
          <a:prstGeom prst="rect">
            <a:avLst/>
          </a:prstGeom>
        </p:spPr>
      </p:pic>
    </p:spTree>
    <p:extLst>
      <p:ext uri="{BB962C8B-B14F-4D97-AF65-F5344CB8AC3E}">
        <p14:creationId xmlns:p14="http://schemas.microsoft.com/office/powerpoint/2010/main" val="33981153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BBD4D-8C95-4169-8D34-AAA738334A40}"/>
              </a:ext>
            </a:extLst>
          </p:cNvPr>
          <p:cNvSpPr>
            <a:spLocks noGrp="1"/>
          </p:cNvSpPr>
          <p:nvPr>
            <p:ph type="title"/>
          </p:nvPr>
        </p:nvSpPr>
        <p:spPr/>
        <p:txBody>
          <a:bodyPr>
            <a:normAutofit/>
          </a:bodyPr>
          <a:lstStyle/>
          <a:p>
            <a:r>
              <a:rPr lang="en-US" sz="2800" i="1" dirty="0">
                <a:solidFill>
                  <a:srgbClr val="FF0000"/>
                </a:solidFill>
                <a:highlight>
                  <a:srgbClr val="FFFF00"/>
                </a:highlight>
                <a:latin typeface="Arial" panose="020B0604020202020204" pitchFamily="34" charset="0"/>
                <a:ea typeface="Times New Roman" panose="02020603050405020304" pitchFamily="18" charset="0"/>
                <a:cs typeface="Times New Roman" panose="02020603050405020304" pitchFamily="18" charset="0"/>
              </a:rPr>
              <a:t>E</a:t>
            </a:r>
            <a:r>
              <a:rPr lang="en-US" sz="2800" i="1" dirty="0">
                <a:solidFill>
                  <a:srgbClr val="FF0000"/>
                </a:solidFill>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ntrepreneurship</a:t>
            </a:r>
            <a:endParaRPr lang="en-ID" sz="2800" dirty="0">
              <a:solidFill>
                <a:srgbClr val="FF0000"/>
              </a:solidFill>
              <a:highlight>
                <a:srgbClr val="FFFF00"/>
              </a:highlight>
            </a:endParaRPr>
          </a:p>
        </p:txBody>
      </p:sp>
      <p:sp>
        <p:nvSpPr>
          <p:cNvPr id="3" name="Content Placeholder 2">
            <a:extLst>
              <a:ext uri="{FF2B5EF4-FFF2-40B4-BE49-F238E27FC236}">
                <a16:creationId xmlns:a16="http://schemas.microsoft.com/office/drawing/2014/main" id="{E4BDA0C1-ACFA-454E-BF54-14D93350C3A0}"/>
              </a:ext>
            </a:extLst>
          </p:cNvPr>
          <p:cNvSpPr>
            <a:spLocks noGrp="1"/>
          </p:cNvSpPr>
          <p:nvPr>
            <p:ph idx="1"/>
          </p:nvPr>
        </p:nvSpPr>
        <p:spPr>
          <a:xfrm>
            <a:off x="3869268" y="768858"/>
            <a:ext cx="7315200" cy="5120640"/>
          </a:xfrm>
        </p:spPr>
        <p:txBody>
          <a:bodyPr>
            <a:normAutofit fontScale="92500" lnSpcReduction="10000"/>
          </a:bodyPr>
          <a:lstStyle/>
          <a:p>
            <a:pPr marL="342900" lvl="0" indent="-342900" algn="just">
              <a:lnSpc>
                <a:spcPct val="150000"/>
              </a:lnSpc>
              <a:spcAft>
                <a:spcPts val="1000"/>
              </a:spcAft>
              <a:buFont typeface="Wingdings 2" panose="05020102010507070707" pitchFamily="18" charset="2"/>
              <a:buChar char=""/>
              <a:tabLst>
                <a:tab pos="457200" algn="l"/>
              </a:tabLs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Selanjutnya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menurut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Pearce and Robinson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(2013, pp.414) </a:t>
            </a:r>
            <a:r>
              <a:rPr lang="en-US" sz="1800" i="1" dirty="0">
                <a:effectLst/>
                <a:latin typeface="Arial" panose="020B0604020202020204" pitchFamily="34" charset="0"/>
                <a:ea typeface="Times New Roman" panose="02020603050405020304" pitchFamily="18" charset="0"/>
                <a:cs typeface="Times New Roman" panose="02020603050405020304" pitchFamily="18" charset="0"/>
              </a:rPr>
              <a:t>said that entrepreneurship is the process of bringing together </a:t>
            </a:r>
            <a:r>
              <a:rPr lang="en-US" sz="1800" b="1" i="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creative and innovative ideas and actions </a:t>
            </a:r>
            <a:r>
              <a:rPr lang="en-US" sz="1800" i="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with the </a:t>
            </a:r>
            <a:r>
              <a:rPr lang="en-US" sz="1800" b="1" i="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management and organizational skill</a:t>
            </a:r>
            <a:r>
              <a:rPr lang="en-US" sz="1800" i="1" dirty="0">
                <a:effectLst/>
                <a:latin typeface="Arial" panose="020B0604020202020204" pitchFamily="34" charset="0"/>
                <a:ea typeface="Times New Roman" panose="02020603050405020304" pitchFamily="18" charset="0"/>
                <a:cs typeface="Times New Roman" panose="02020603050405020304" pitchFamily="18" charset="0"/>
              </a:rPr>
              <a:t> necessary to mobilize the </a:t>
            </a:r>
            <a:r>
              <a:rPr lang="en-US" sz="1800" b="1" i="1" dirty="0">
                <a:effectLst/>
                <a:latin typeface="Arial" panose="020B0604020202020204" pitchFamily="34" charset="0"/>
                <a:ea typeface="Times New Roman" panose="02020603050405020304" pitchFamily="18" charset="0"/>
                <a:cs typeface="Times New Roman" panose="02020603050405020304" pitchFamily="18" charset="0"/>
              </a:rPr>
              <a:t>appropriate people , money and operating resources </a:t>
            </a:r>
            <a:r>
              <a:rPr lang="en-US" sz="1800" i="1" dirty="0">
                <a:effectLst/>
                <a:latin typeface="Arial" panose="020B0604020202020204" pitchFamily="34" charset="0"/>
                <a:ea typeface="Times New Roman" panose="02020603050405020304" pitchFamily="18" charset="0"/>
                <a:cs typeface="Times New Roman" panose="02020603050405020304" pitchFamily="18" charset="0"/>
              </a:rPr>
              <a:t>to meet an  identifiable  </a:t>
            </a:r>
            <a:r>
              <a:rPr lang="en-US" sz="1800" b="1" i="1" dirty="0">
                <a:effectLst/>
                <a:latin typeface="Arial" panose="020B0604020202020204" pitchFamily="34" charset="0"/>
                <a:ea typeface="Times New Roman" panose="02020603050405020304" pitchFamily="18" charset="0"/>
                <a:cs typeface="Times New Roman" panose="02020603050405020304" pitchFamily="18" charset="0"/>
              </a:rPr>
              <a:t>need and create wealth </a:t>
            </a:r>
            <a:r>
              <a:rPr lang="en-US" sz="1800" i="1" dirty="0">
                <a:effectLst/>
                <a:latin typeface="Arial" panose="020B0604020202020204" pitchFamily="34" charset="0"/>
                <a:ea typeface="Times New Roman" panose="02020603050405020304" pitchFamily="18" charset="0"/>
                <a:cs typeface="Times New Roman" panose="02020603050405020304" pitchFamily="18" charset="0"/>
              </a:rPr>
              <a:t>in the process.</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1000"/>
              </a:spcAft>
              <a:buFont typeface="Wingdings 2" panose="05020102010507070707" pitchFamily="18" charset="2"/>
              <a:buChar char=""/>
              <a:tabLst>
                <a:tab pos="457200" algn="l"/>
              </a:tabLs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Kewirausahaan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sebagai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suatu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proses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penerapan</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kreativitas</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inovasi</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dlm</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memecahkan</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persoalan</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menemukan</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peluang</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memperbaiki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kehidupan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usaha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menciptakan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sesuatu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diperlukan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suatu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kretivitas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jiwa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inovator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yg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tinggi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Seorang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yg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memiliki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kreativitas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jiwa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inovator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tentu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berfikir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mencari</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menciptakan</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peluang</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yg</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baru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agar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lebih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baik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dari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sebelumnya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buNone/>
            </a:pPr>
            <a:endParaRPr lang="en-ID" dirty="0"/>
          </a:p>
        </p:txBody>
      </p:sp>
      <p:sp>
        <p:nvSpPr>
          <p:cNvPr id="4" name="Date Placeholder 3">
            <a:extLst>
              <a:ext uri="{FF2B5EF4-FFF2-40B4-BE49-F238E27FC236}">
                <a16:creationId xmlns:a16="http://schemas.microsoft.com/office/drawing/2014/main" id="{97AECB48-F6F0-4F8F-B3EF-FFFCB3DA5EBD}"/>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F85B689E-EB05-489F-AF2B-562FC24E3948}"/>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2CA413A5-A269-476A-8E10-D944CD4B62D7}"/>
              </a:ext>
            </a:extLst>
          </p:cNvPr>
          <p:cNvSpPr>
            <a:spLocks noGrp="1"/>
          </p:cNvSpPr>
          <p:nvPr>
            <p:ph type="sldNum" sz="quarter" idx="12"/>
          </p:nvPr>
        </p:nvSpPr>
        <p:spPr/>
        <p:txBody>
          <a:bodyPr/>
          <a:lstStyle/>
          <a:p>
            <a:fld id="{74890947-6068-46AF-A634-D96B9F9313BE}" type="slidenum">
              <a:rPr lang="en-ID" smtClean="0"/>
              <a:t>16</a:t>
            </a:fld>
            <a:endParaRPr lang="en-ID"/>
          </a:p>
        </p:txBody>
      </p:sp>
    </p:spTree>
    <p:extLst>
      <p:ext uri="{BB962C8B-B14F-4D97-AF65-F5344CB8AC3E}">
        <p14:creationId xmlns:p14="http://schemas.microsoft.com/office/powerpoint/2010/main" val="361411254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CC51A-128C-4555-A39E-EBDCA365B66E}"/>
              </a:ext>
            </a:extLst>
          </p:cNvPr>
          <p:cNvSpPr>
            <a:spLocks noGrp="1"/>
          </p:cNvSpPr>
          <p:nvPr>
            <p:ph type="title"/>
          </p:nvPr>
        </p:nvSpPr>
        <p:spPr/>
        <p:txBody>
          <a:bodyPr/>
          <a:lstStyle/>
          <a:p>
            <a:r>
              <a:rPr lang="en-US" dirty="0"/>
              <a:t>PENILAIAN</a:t>
            </a:r>
            <a:endParaRPr lang="en-ID" dirty="0"/>
          </a:p>
        </p:txBody>
      </p:sp>
      <p:sp>
        <p:nvSpPr>
          <p:cNvPr id="4" name="Date Placeholder 3">
            <a:extLst>
              <a:ext uri="{FF2B5EF4-FFF2-40B4-BE49-F238E27FC236}">
                <a16:creationId xmlns:a16="http://schemas.microsoft.com/office/drawing/2014/main" id="{8A5F4606-A28F-44BE-A0EE-5D76E8E60C3F}"/>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5CAB94AA-0867-49FE-8879-9A056FA9F44C}"/>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931A3300-A44D-47EC-BD53-8DECFC8C344D}"/>
              </a:ext>
            </a:extLst>
          </p:cNvPr>
          <p:cNvSpPr>
            <a:spLocks noGrp="1"/>
          </p:cNvSpPr>
          <p:nvPr>
            <p:ph type="sldNum" sz="quarter" idx="12"/>
          </p:nvPr>
        </p:nvSpPr>
        <p:spPr/>
        <p:txBody>
          <a:bodyPr/>
          <a:lstStyle/>
          <a:p>
            <a:fld id="{74890947-6068-46AF-A634-D96B9F9313BE}" type="slidenum">
              <a:rPr lang="en-ID" smtClean="0"/>
              <a:t>160</a:t>
            </a:fld>
            <a:endParaRPr lang="en-ID"/>
          </a:p>
        </p:txBody>
      </p:sp>
      <p:pic>
        <p:nvPicPr>
          <p:cNvPr id="7" name="Content Placeholder 6">
            <a:extLst>
              <a:ext uri="{FF2B5EF4-FFF2-40B4-BE49-F238E27FC236}">
                <a16:creationId xmlns:a16="http://schemas.microsoft.com/office/drawing/2014/main" id="{A52FC073-2F6E-4747-96D7-E34B5374111E}"/>
              </a:ext>
            </a:extLst>
          </p:cNvPr>
          <p:cNvPicPr>
            <a:picLocks noGrp="1"/>
          </p:cNvPicPr>
          <p:nvPr>
            <p:ph idx="1"/>
          </p:nvPr>
        </p:nvPicPr>
        <p:blipFill>
          <a:blip r:embed="rId2"/>
          <a:stretch>
            <a:fillRect/>
          </a:stretch>
        </p:blipFill>
        <p:spPr>
          <a:xfrm>
            <a:off x="3114675" y="863600"/>
            <a:ext cx="7825846" cy="5121275"/>
          </a:xfrm>
          <a:prstGeom prst="rect">
            <a:avLst/>
          </a:prstGeom>
        </p:spPr>
      </p:pic>
    </p:spTree>
    <p:extLst>
      <p:ext uri="{BB962C8B-B14F-4D97-AF65-F5344CB8AC3E}">
        <p14:creationId xmlns:p14="http://schemas.microsoft.com/office/powerpoint/2010/main" val="21907627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D6F98-7355-4A3C-9926-40A43319F514}"/>
              </a:ext>
            </a:extLst>
          </p:cNvPr>
          <p:cNvSpPr>
            <a:spLocks noGrp="1"/>
          </p:cNvSpPr>
          <p:nvPr>
            <p:ph type="title"/>
          </p:nvPr>
        </p:nvSpPr>
        <p:spPr/>
        <p:txBody>
          <a:bodyPr/>
          <a:lstStyle/>
          <a:p>
            <a:r>
              <a:rPr lang="en-US" dirty="0"/>
              <a:t>CONTOH</a:t>
            </a:r>
            <a:endParaRPr lang="en-ID" dirty="0"/>
          </a:p>
        </p:txBody>
      </p:sp>
      <p:pic>
        <p:nvPicPr>
          <p:cNvPr id="8" name="Content Placeholder 7">
            <a:extLst>
              <a:ext uri="{FF2B5EF4-FFF2-40B4-BE49-F238E27FC236}">
                <a16:creationId xmlns:a16="http://schemas.microsoft.com/office/drawing/2014/main" id="{70A2CA59-8D81-4F21-A388-C6D9B0AC0D81}"/>
              </a:ext>
            </a:extLst>
          </p:cNvPr>
          <p:cNvPicPr>
            <a:picLocks noGrp="1" noChangeAspect="1"/>
          </p:cNvPicPr>
          <p:nvPr>
            <p:ph idx="1"/>
          </p:nvPr>
        </p:nvPicPr>
        <p:blipFill rotWithShape="1">
          <a:blip r:embed="rId2"/>
          <a:srcRect l="15734" t="24190" r="16167" b="9144"/>
          <a:stretch/>
        </p:blipFill>
        <p:spPr>
          <a:xfrm>
            <a:off x="2295525" y="1219200"/>
            <a:ext cx="8953500" cy="4601183"/>
          </a:xfrm>
        </p:spPr>
      </p:pic>
      <p:sp>
        <p:nvSpPr>
          <p:cNvPr id="4" name="Date Placeholder 3">
            <a:extLst>
              <a:ext uri="{FF2B5EF4-FFF2-40B4-BE49-F238E27FC236}">
                <a16:creationId xmlns:a16="http://schemas.microsoft.com/office/drawing/2014/main" id="{C714732B-3D0B-4EFF-BAAB-5FF77BA267C4}"/>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85511579-D6BF-4376-92E2-4F68FF90F835}"/>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7DE1FC09-A282-4D71-9080-AF735469AE6F}"/>
              </a:ext>
            </a:extLst>
          </p:cNvPr>
          <p:cNvSpPr>
            <a:spLocks noGrp="1"/>
          </p:cNvSpPr>
          <p:nvPr>
            <p:ph type="sldNum" sz="quarter" idx="12"/>
          </p:nvPr>
        </p:nvSpPr>
        <p:spPr/>
        <p:txBody>
          <a:bodyPr/>
          <a:lstStyle/>
          <a:p>
            <a:fld id="{74890947-6068-46AF-A634-D96B9F9313BE}" type="slidenum">
              <a:rPr lang="en-ID" smtClean="0"/>
              <a:t>161</a:t>
            </a:fld>
            <a:endParaRPr lang="en-ID"/>
          </a:p>
        </p:txBody>
      </p:sp>
    </p:spTree>
    <p:extLst>
      <p:ext uri="{BB962C8B-B14F-4D97-AF65-F5344CB8AC3E}">
        <p14:creationId xmlns:p14="http://schemas.microsoft.com/office/powerpoint/2010/main" val="141742224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82946-AA3B-489D-9433-8654B924A634}"/>
              </a:ext>
            </a:extLst>
          </p:cNvPr>
          <p:cNvSpPr>
            <a:spLocks noGrp="1"/>
          </p:cNvSpPr>
          <p:nvPr>
            <p:ph type="title"/>
          </p:nvPr>
        </p:nvSpPr>
        <p:spPr/>
        <p:txBody>
          <a:bodyPr/>
          <a:lstStyle/>
          <a:p>
            <a:r>
              <a:rPr lang="en-US" dirty="0"/>
              <a:t>RINGKASAN EKSEKUTIF</a:t>
            </a:r>
            <a:endParaRPr lang="en-ID" dirty="0"/>
          </a:p>
        </p:txBody>
      </p:sp>
      <p:sp>
        <p:nvSpPr>
          <p:cNvPr id="3" name="Content Placeholder 2">
            <a:extLst>
              <a:ext uri="{FF2B5EF4-FFF2-40B4-BE49-F238E27FC236}">
                <a16:creationId xmlns:a16="http://schemas.microsoft.com/office/drawing/2014/main" id="{ADABFAE4-3B99-4819-98C1-F3DE74DE482A}"/>
              </a:ext>
            </a:extLst>
          </p:cNvPr>
          <p:cNvSpPr>
            <a:spLocks noGrp="1"/>
          </p:cNvSpPr>
          <p:nvPr>
            <p:ph idx="1"/>
          </p:nvPr>
        </p:nvSpPr>
        <p:spPr/>
        <p:txBody>
          <a:bodyPr>
            <a:normAutofit fontScale="85000" lnSpcReduction="10000"/>
          </a:bodyPr>
          <a:lstStyle/>
          <a:p>
            <a:pPr marL="457200" indent="0" algn="just">
              <a:lnSpc>
                <a:spcPct val="150000"/>
              </a:lnSpc>
              <a:spcAft>
                <a:spcPts val="0"/>
              </a:spcAft>
              <a:buNone/>
            </a:pP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Makanan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adalah</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kebutuhan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pokok</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bagi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makhluk</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hidup</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selain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sandang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pakaian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dan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papan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rumah</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Manusia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membutuhkan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makanan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berat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rata-rata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tiga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kali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sehari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demi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mencukupi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kebutuhan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energinya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untuk</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beraktivitas</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Dan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kadangkala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masyarakat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tidak</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berada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di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rumah</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pada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saat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mereka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merasa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lapar</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dan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memilih</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untuk</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makan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di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luar</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seperti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di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kedai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di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pinggir</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jalan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warteg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atau</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restoran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ID" sz="1800" dirty="0">
                <a:latin typeface="Calibri" panose="020F0502020204030204" pitchFamily="34"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Selain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makanan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berat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manusia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juga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membutuhkan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makanan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ringan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untuk</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menahan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lapar</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misalnya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ketika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mereka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berada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di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saat-saat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tidak</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dalam</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jam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makan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Biasanya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yang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dipilih</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untuk</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menahan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lapar</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tersebut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adalah</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roti, snack,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atau</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cemilan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yang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bisa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dinikmati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rasanya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ID" sz="1800" dirty="0">
                <a:latin typeface="Calibri" panose="020F0502020204030204" pitchFamily="34" charset="0"/>
                <a:ea typeface="Times New Roman" panose="02020603050405020304" pitchFamily="18" charset="0"/>
                <a:cs typeface="Times New Roman" panose="02020603050405020304" pitchFamily="18" charset="0"/>
              </a:rPr>
              <a:t> </a:t>
            </a: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Kedai</a:t>
            </a: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cemilaNasta</a:t>
            </a: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adalah</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konsep</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kedai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yang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menyediakan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produk</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utama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yaitu</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cemilan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‘home-made’</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sebagai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santap</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sore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bersama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keluarga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atau</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teman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dan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sahabat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Dilengkapi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dengan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fasilitas</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free hot spot/</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Wifi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yang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akan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membuat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pengunjung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betah</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berlama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-lama di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kedai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Kedai</a:t>
            </a: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cemilaNasta</a:t>
            </a: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menawarkan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pengalaman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makan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makanan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ringan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ala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rumahan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dengan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harga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lokal</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dilengkapi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suasana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santai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dipinggir</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kolam</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renang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dengan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udara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sejuk</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Jakarta. Dan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adanya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perpustakaan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mini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lengkap</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dengan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kursi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santai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untuk</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lesehan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sambil</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baca-baca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ID" dirty="0"/>
          </a:p>
        </p:txBody>
      </p:sp>
      <p:sp>
        <p:nvSpPr>
          <p:cNvPr id="4" name="Date Placeholder 3">
            <a:extLst>
              <a:ext uri="{FF2B5EF4-FFF2-40B4-BE49-F238E27FC236}">
                <a16:creationId xmlns:a16="http://schemas.microsoft.com/office/drawing/2014/main" id="{F200C989-391A-4268-A42B-C83F6A680F2F}"/>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E6128E3D-DE00-4A3A-9EB7-3DE40FEC90A4}"/>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B2FCF692-D3D2-4EEA-A4B0-281023AC33E2}"/>
              </a:ext>
            </a:extLst>
          </p:cNvPr>
          <p:cNvSpPr>
            <a:spLocks noGrp="1"/>
          </p:cNvSpPr>
          <p:nvPr>
            <p:ph type="sldNum" sz="quarter" idx="12"/>
          </p:nvPr>
        </p:nvSpPr>
        <p:spPr/>
        <p:txBody>
          <a:bodyPr/>
          <a:lstStyle/>
          <a:p>
            <a:fld id="{74890947-6068-46AF-A634-D96B9F9313BE}" type="slidenum">
              <a:rPr lang="en-ID" smtClean="0"/>
              <a:t>162</a:t>
            </a:fld>
            <a:endParaRPr lang="en-ID"/>
          </a:p>
        </p:txBody>
      </p:sp>
    </p:spTree>
    <p:extLst>
      <p:ext uri="{BB962C8B-B14F-4D97-AF65-F5344CB8AC3E}">
        <p14:creationId xmlns:p14="http://schemas.microsoft.com/office/powerpoint/2010/main" val="57540788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FE510-BDD1-4239-91C0-EE3B0404D912}"/>
              </a:ext>
            </a:extLst>
          </p:cNvPr>
          <p:cNvSpPr>
            <a:spLocks noGrp="1"/>
          </p:cNvSpPr>
          <p:nvPr>
            <p:ph type="title"/>
          </p:nvPr>
        </p:nvSpPr>
        <p:spPr/>
        <p:txBody>
          <a:bodyPr/>
          <a:lstStyle/>
          <a:p>
            <a:r>
              <a:rPr lang="en-US" dirty="0"/>
              <a:t>NEXT</a:t>
            </a:r>
            <a:endParaRPr lang="en-ID" dirty="0"/>
          </a:p>
        </p:txBody>
      </p:sp>
      <p:sp>
        <p:nvSpPr>
          <p:cNvPr id="3" name="Content Placeholder 2">
            <a:extLst>
              <a:ext uri="{FF2B5EF4-FFF2-40B4-BE49-F238E27FC236}">
                <a16:creationId xmlns:a16="http://schemas.microsoft.com/office/drawing/2014/main" id="{29D9B75E-A080-4C54-A80B-408442371C0A}"/>
              </a:ext>
            </a:extLst>
          </p:cNvPr>
          <p:cNvSpPr>
            <a:spLocks noGrp="1"/>
          </p:cNvSpPr>
          <p:nvPr>
            <p:ph idx="1"/>
          </p:nvPr>
        </p:nvSpPr>
        <p:spPr/>
        <p:txBody>
          <a:bodyPr>
            <a:normAutofit/>
          </a:bodyPr>
          <a:lstStyle/>
          <a:p>
            <a:pPr marL="457200" indent="0" algn="just">
              <a:lnSpc>
                <a:spcPct val="150000"/>
              </a:lnSpc>
              <a:spcAft>
                <a:spcPts val="0"/>
              </a:spcAft>
              <a:buNone/>
            </a:pP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Peluang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membuka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kedai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makanan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ringan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di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sekitar</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kampus</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masih</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sangat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tebuka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karena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tempat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sekitar</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kampus</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merupakan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populasi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tempat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tinggal</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mahasiswa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yang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notabene</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menyukai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aktivitas</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tongkrongan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dan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berkumpul</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bersama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kawan-kawan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mereka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sambil</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menyantap</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makanan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ringan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disertai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minuman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Kedai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juga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bisa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menjadi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tempat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untuk</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janjian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menunggu</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orang, chatting dan browsing internet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maupun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diskusi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Karena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dilengkapi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fasilitas</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free hot spot dan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harga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makanan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dan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minuman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yang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sangat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terjangkau</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bagi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kalangan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mahasiswa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ID" sz="1800" dirty="0">
                <a:latin typeface="Calibri" panose="020F0502020204030204" pitchFamily="34" charset="0"/>
                <a:ea typeface="Times New Roman" panose="02020603050405020304" pitchFamily="18" charset="0"/>
                <a:cs typeface="Times New Roman" panose="02020603050405020304" pitchFamily="18" charset="0"/>
              </a:rPr>
              <a:t> </a:t>
            </a:r>
            <a:r>
              <a:rPr lang="en-US" sz="1800" dirty="0">
                <a:solidFill>
                  <a:srgbClr val="000000"/>
                </a:solidFill>
                <a:effectLst/>
                <a:latin typeface="Times New Roman" panose="02020603050405020304" pitchFamily="18" charset="0"/>
                <a:ea typeface="Times New Roman" panose="02020603050405020304" pitchFamily="18" charset="0"/>
              </a:rPr>
              <a:t>Adapun </a:t>
            </a:r>
            <a:r>
              <a:rPr lang="en-US" sz="1800" dirty="0" err="1">
                <a:solidFill>
                  <a:srgbClr val="000000"/>
                </a:solidFill>
                <a:effectLst/>
                <a:latin typeface="Times New Roman" panose="02020603050405020304" pitchFamily="18" charset="0"/>
                <a:ea typeface="Times New Roman" panose="02020603050405020304" pitchFamily="18" charset="0"/>
              </a:rPr>
              <a:t>hal-hal</a:t>
            </a:r>
            <a:r>
              <a:rPr lang="en-US" sz="1800" dirty="0">
                <a:solidFill>
                  <a:srgbClr val="000000"/>
                </a:solidFill>
                <a:effectLst/>
                <a:latin typeface="Times New Roman" panose="02020603050405020304" pitchFamily="18" charset="0"/>
                <a:ea typeface="Times New Roman" panose="02020603050405020304" pitchFamily="18" charset="0"/>
              </a:rPr>
              <a:t> yang </a:t>
            </a:r>
            <a:r>
              <a:rPr lang="en-US" sz="1800" dirty="0" err="1">
                <a:solidFill>
                  <a:srgbClr val="000000"/>
                </a:solidFill>
                <a:effectLst/>
                <a:latin typeface="Times New Roman" panose="02020603050405020304" pitchFamily="18" charset="0"/>
                <a:ea typeface="Times New Roman" panose="02020603050405020304" pitchFamily="18" charset="0"/>
              </a:rPr>
              <a:t>ditawarkan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untuk</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membedakan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antara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b="1" dirty="0">
                <a:solidFill>
                  <a:srgbClr val="000000"/>
                </a:solidFill>
                <a:effectLst/>
                <a:latin typeface="Times New Roman" panose="02020603050405020304" pitchFamily="18" charset="0"/>
                <a:ea typeface="Times New Roman" panose="02020603050405020304" pitchFamily="18" charset="0"/>
              </a:rPr>
              <a:t>“</a:t>
            </a:r>
            <a:r>
              <a:rPr lang="en-US" sz="1800" b="1" dirty="0" err="1">
                <a:solidFill>
                  <a:srgbClr val="000000"/>
                </a:solidFill>
                <a:effectLst/>
                <a:latin typeface="Times New Roman" panose="02020603050405020304" pitchFamily="18" charset="0"/>
                <a:ea typeface="Times New Roman" panose="02020603050405020304" pitchFamily="18" charset="0"/>
              </a:rPr>
              <a:t>Kedai</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cemilaNasta</a:t>
            </a:r>
            <a:r>
              <a:rPr lang="en-US" sz="1800" b="1" dirty="0">
                <a:solidFill>
                  <a:srgbClr val="000000"/>
                </a:solidFill>
                <a:effectLst/>
                <a:latin typeface="Times New Roman" panose="02020603050405020304" pitchFamily="18" charset="0"/>
                <a:ea typeface="Times New Roman" panose="02020603050405020304" pitchFamily="18" charset="0"/>
              </a:rPr>
              <a: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dengan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kedai-kedai</a:t>
            </a:r>
            <a:r>
              <a:rPr lang="en-US" sz="1800" dirty="0">
                <a:solidFill>
                  <a:srgbClr val="000000"/>
                </a:solidFill>
                <a:effectLst/>
                <a:latin typeface="Times New Roman" panose="02020603050405020304" pitchFamily="18" charset="0"/>
                <a:ea typeface="Times New Roman" panose="02020603050405020304" pitchFamily="18" charset="0"/>
              </a:rPr>
              <a:t> pada </a:t>
            </a:r>
            <a:r>
              <a:rPr lang="en-US" sz="1800" dirty="0" err="1">
                <a:solidFill>
                  <a:srgbClr val="000000"/>
                </a:solidFill>
                <a:effectLst/>
                <a:latin typeface="Times New Roman" panose="02020603050405020304" pitchFamily="18" charset="0"/>
                <a:ea typeface="Times New Roman" panose="02020603050405020304" pitchFamily="18" charset="0"/>
              </a:rPr>
              <a:t>umumnya</a:t>
            </a:r>
            <a:r>
              <a:rPr lang="en-US" sz="1800" dirty="0">
                <a:solidFill>
                  <a:srgbClr val="000000"/>
                </a:solidFill>
                <a:effectLst/>
                <a:latin typeface="Times New Roman" panose="02020603050405020304" pitchFamily="18" charset="0"/>
                <a:ea typeface="Times New Roman" panose="02020603050405020304" pitchFamily="18" charset="0"/>
              </a:rPr>
              <a:t> .</a:t>
            </a:r>
            <a:endParaRPr lang="en-ID" dirty="0"/>
          </a:p>
        </p:txBody>
      </p:sp>
      <p:sp>
        <p:nvSpPr>
          <p:cNvPr id="4" name="Date Placeholder 3">
            <a:extLst>
              <a:ext uri="{FF2B5EF4-FFF2-40B4-BE49-F238E27FC236}">
                <a16:creationId xmlns:a16="http://schemas.microsoft.com/office/drawing/2014/main" id="{FBDBEFD2-2120-4E24-83CD-0229E845DB92}"/>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E0640A46-D57D-47BE-9499-0EB49D05B711}"/>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220C4CAF-BFA0-45F0-9AC6-B23A7BB317F7}"/>
              </a:ext>
            </a:extLst>
          </p:cNvPr>
          <p:cNvSpPr>
            <a:spLocks noGrp="1"/>
          </p:cNvSpPr>
          <p:nvPr>
            <p:ph type="sldNum" sz="quarter" idx="12"/>
          </p:nvPr>
        </p:nvSpPr>
        <p:spPr/>
        <p:txBody>
          <a:bodyPr/>
          <a:lstStyle/>
          <a:p>
            <a:fld id="{74890947-6068-46AF-A634-D96B9F9313BE}" type="slidenum">
              <a:rPr lang="en-ID" smtClean="0"/>
              <a:t>163</a:t>
            </a:fld>
            <a:endParaRPr lang="en-ID"/>
          </a:p>
        </p:txBody>
      </p:sp>
    </p:spTree>
    <p:extLst>
      <p:ext uri="{BB962C8B-B14F-4D97-AF65-F5344CB8AC3E}">
        <p14:creationId xmlns:p14="http://schemas.microsoft.com/office/powerpoint/2010/main" val="183882733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DA124-9439-47D3-B7C9-A7B4D1E3F327}"/>
              </a:ext>
            </a:extLst>
          </p:cNvPr>
          <p:cNvSpPr>
            <a:spLocks noGrp="1"/>
          </p:cNvSpPr>
          <p:nvPr>
            <p:ph type="title"/>
          </p:nvPr>
        </p:nvSpPr>
        <p:spPr/>
        <p:txBody>
          <a:bodyPr/>
          <a:lstStyle/>
          <a:p>
            <a:pPr marL="342900" lvl="0" indent="-342900" fontAlgn="base">
              <a:lnSpc>
                <a:spcPct val="150000"/>
              </a:lnSpc>
              <a:spcAft>
                <a:spcPts val="0"/>
              </a:spcAft>
            </a:pPr>
            <a:r>
              <a:rPr lang="en-US" sz="3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ANALISA SWOT</a:t>
            </a:r>
            <a:br>
              <a:rPr lang="en-ID" sz="3600" dirty="0">
                <a:effectLst/>
                <a:latin typeface="Calibri" panose="020F0502020204030204" pitchFamily="34" charset="0"/>
                <a:ea typeface="Times New Roman" panose="02020603050405020304" pitchFamily="18" charset="0"/>
                <a:cs typeface="Times New Roman" panose="02020603050405020304" pitchFamily="18" charset="0"/>
              </a:rPr>
            </a:b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br>
              <a:rPr lang="en-ID" sz="3600" dirty="0">
                <a:effectLst/>
                <a:latin typeface="Calibri" panose="020F0502020204030204" pitchFamily="34" charset="0"/>
                <a:ea typeface="Times New Roman" panose="02020603050405020304" pitchFamily="18" charset="0"/>
                <a:cs typeface="Times New Roman" panose="02020603050405020304" pitchFamily="18" charset="0"/>
              </a:rPr>
            </a:br>
            <a:endParaRPr lang="en-ID" dirty="0"/>
          </a:p>
        </p:txBody>
      </p:sp>
      <p:sp>
        <p:nvSpPr>
          <p:cNvPr id="3" name="Content Placeholder 2">
            <a:extLst>
              <a:ext uri="{FF2B5EF4-FFF2-40B4-BE49-F238E27FC236}">
                <a16:creationId xmlns:a16="http://schemas.microsoft.com/office/drawing/2014/main" id="{8F6ABE52-AA75-4068-8BC9-D8ABD16AEDEC}"/>
              </a:ext>
            </a:extLst>
          </p:cNvPr>
          <p:cNvSpPr>
            <a:spLocks noGrp="1"/>
          </p:cNvSpPr>
          <p:nvPr>
            <p:ph idx="1"/>
          </p:nvPr>
        </p:nvSpPr>
        <p:spPr/>
        <p:txBody>
          <a:bodyPr>
            <a:normAutofit/>
          </a:bodyPr>
          <a:lstStyle/>
          <a:p>
            <a:pPr marL="0" lvl="0" indent="0" algn="just" fontAlgn="base">
              <a:lnSpc>
                <a:spcPct val="150000"/>
              </a:lnSpc>
              <a:spcAft>
                <a:spcPts val="0"/>
              </a:spcAft>
              <a:buNone/>
            </a:pP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Setiap</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kegiatan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untuk</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memulai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usaha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kita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harus</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mengukur</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kemampuan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terhadap</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lingkungan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atau</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pesaing,yaitu</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melalui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analisis</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SWOT :</a:t>
            </a:r>
            <a:endParaRPr lang="en-ID"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gn="just" fontAlgn="base">
              <a:lnSpc>
                <a:spcPct val="150000"/>
              </a:lnSpc>
              <a:spcAft>
                <a:spcPts val="0"/>
              </a:spcAft>
              <a:buNone/>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Strength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kekuatan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Kekuatan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dari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produk</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ialah</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Menjual</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produk</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untuk</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semua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kalangan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masyarakat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terdiri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dari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beberapa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macam</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bentuk</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dan rasa,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bahan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produk</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yang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terjamin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dan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higienis</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karena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dibuat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langsung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dari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rumah</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sehingga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terjamin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kebersihannya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gn="just" fontAlgn="base">
              <a:lnSpc>
                <a:spcPct val="150000"/>
              </a:lnSpc>
              <a:spcAft>
                <a:spcPts val="0"/>
              </a:spcAft>
              <a:buNone/>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 Weakness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kelemahan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Kelemahan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dari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produk</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ialah</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Tidak</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dapat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tahan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lama, Opportunity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peluang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 Opportunity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Peluang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ialah</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Tempat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strategis</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Fasilitas</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yang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cukup</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memadai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Suasana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yang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santai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dan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musik</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yang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bagus</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 Threat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ancaman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Adanya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pesaing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yang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menjual</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produk</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dengan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harga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yang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tidak</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terlalu</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mahal.</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ID" dirty="0"/>
          </a:p>
        </p:txBody>
      </p:sp>
      <p:sp>
        <p:nvSpPr>
          <p:cNvPr id="4" name="Date Placeholder 3">
            <a:extLst>
              <a:ext uri="{FF2B5EF4-FFF2-40B4-BE49-F238E27FC236}">
                <a16:creationId xmlns:a16="http://schemas.microsoft.com/office/drawing/2014/main" id="{E0F6E93A-8130-4FA6-B7AC-09430A3C936C}"/>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22FA465F-B2EB-4075-A1EF-50725B15261D}"/>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210AFFE7-280D-4D9D-820A-2B6629854399}"/>
              </a:ext>
            </a:extLst>
          </p:cNvPr>
          <p:cNvSpPr>
            <a:spLocks noGrp="1"/>
          </p:cNvSpPr>
          <p:nvPr>
            <p:ph type="sldNum" sz="quarter" idx="12"/>
          </p:nvPr>
        </p:nvSpPr>
        <p:spPr/>
        <p:txBody>
          <a:bodyPr/>
          <a:lstStyle/>
          <a:p>
            <a:fld id="{74890947-6068-46AF-A634-D96B9F9313BE}" type="slidenum">
              <a:rPr lang="en-ID" smtClean="0"/>
              <a:t>164</a:t>
            </a:fld>
            <a:endParaRPr lang="en-ID"/>
          </a:p>
        </p:txBody>
      </p:sp>
    </p:spTree>
    <p:extLst>
      <p:ext uri="{BB962C8B-B14F-4D97-AF65-F5344CB8AC3E}">
        <p14:creationId xmlns:p14="http://schemas.microsoft.com/office/powerpoint/2010/main" val="335940394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47986-EB78-44AA-BD77-E63156EF81CE}"/>
              </a:ext>
            </a:extLst>
          </p:cNvPr>
          <p:cNvSpPr>
            <a:spLocks noGrp="1"/>
          </p:cNvSpPr>
          <p:nvPr>
            <p:ph type="title"/>
          </p:nvPr>
        </p:nvSpPr>
        <p:spPr/>
        <p:txBody>
          <a:bodyPr/>
          <a:lstStyle/>
          <a:p>
            <a:r>
              <a:rPr lang="en-US" dirty="0"/>
              <a:t>PERTEMUAN MINGGU KE 15</a:t>
            </a:r>
            <a:endParaRPr lang="en-ID" dirty="0"/>
          </a:p>
        </p:txBody>
      </p:sp>
      <p:sp>
        <p:nvSpPr>
          <p:cNvPr id="3" name="Content Placeholder 2">
            <a:extLst>
              <a:ext uri="{FF2B5EF4-FFF2-40B4-BE49-F238E27FC236}">
                <a16:creationId xmlns:a16="http://schemas.microsoft.com/office/drawing/2014/main" id="{CB2726B1-E18E-43B9-AABA-4F22FC9F3893}"/>
              </a:ext>
            </a:extLst>
          </p:cNvPr>
          <p:cNvSpPr>
            <a:spLocks noGrp="1"/>
          </p:cNvSpPr>
          <p:nvPr>
            <p:ph idx="1"/>
          </p:nvPr>
        </p:nvSpPr>
        <p:spPr/>
        <p:txBody>
          <a:bodyPr/>
          <a:lstStyle/>
          <a:p>
            <a:r>
              <a:rPr lang="en-US" sz="1800" dirty="0" err="1">
                <a:solidFill>
                  <a:srgbClr val="FF0000"/>
                </a:solidFill>
                <a:effectLst/>
                <a:latin typeface="Franklin Gothic Book" panose="020B0503020102020204" pitchFamily="34" charset="0"/>
                <a:ea typeface="Times New Roman" panose="02020603050405020304" pitchFamily="18" charset="0"/>
                <a:cs typeface="Calibri" panose="020F0502020204030204" pitchFamily="34" charset="0"/>
              </a:rPr>
              <a:t>Bisnis</a:t>
            </a:r>
            <a:r>
              <a:rPr lang="en-US" sz="1800" dirty="0">
                <a:solidFill>
                  <a:srgbClr val="FF0000"/>
                </a:solidFill>
                <a:effectLst/>
                <a:latin typeface="Franklin Gothic Book" panose="020B0503020102020204" pitchFamily="34" charset="0"/>
                <a:ea typeface="Times New Roman" panose="02020603050405020304" pitchFamily="18" charset="0"/>
                <a:cs typeface="Calibri" panose="020F0502020204030204" pitchFamily="34" charset="0"/>
              </a:rPr>
              <a:t> </a:t>
            </a:r>
            <a:r>
              <a:rPr lang="en-US" sz="1800" i="1" dirty="0">
                <a:solidFill>
                  <a:srgbClr val="FF0000"/>
                </a:solidFill>
                <a:effectLst/>
                <a:latin typeface="Franklin Gothic Book" panose="020B0503020102020204" pitchFamily="34" charset="0"/>
                <a:ea typeface="Times New Roman" panose="02020603050405020304" pitchFamily="18" charset="0"/>
                <a:cs typeface="Calibri" panose="020F0502020204030204" pitchFamily="34" charset="0"/>
              </a:rPr>
              <a:t>Plan Design</a:t>
            </a:r>
          </a:p>
          <a:p>
            <a:pPr>
              <a:lnSpc>
                <a:spcPct val="115000"/>
              </a:lnSpc>
              <a:spcAft>
                <a:spcPts val="1000"/>
              </a:spcAft>
            </a:pP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Pengertian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Business Plan</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Format Business Plan</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nSpc>
                <a:spcPct val="115000"/>
              </a:lnSpc>
              <a:spcAft>
                <a:spcPts val="1000"/>
              </a:spcAft>
              <a:buNone/>
            </a:pP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Date Placeholder 3">
            <a:extLst>
              <a:ext uri="{FF2B5EF4-FFF2-40B4-BE49-F238E27FC236}">
                <a16:creationId xmlns:a16="http://schemas.microsoft.com/office/drawing/2014/main" id="{2E689FD5-533E-4196-B605-896710892D17}"/>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7B5229A3-875F-4D10-B6C7-C68A881085D7}"/>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465EB18B-E861-448A-BA3E-9CE2E94301EE}"/>
              </a:ext>
            </a:extLst>
          </p:cNvPr>
          <p:cNvSpPr>
            <a:spLocks noGrp="1"/>
          </p:cNvSpPr>
          <p:nvPr>
            <p:ph type="sldNum" sz="quarter" idx="12"/>
          </p:nvPr>
        </p:nvSpPr>
        <p:spPr/>
        <p:txBody>
          <a:bodyPr/>
          <a:lstStyle/>
          <a:p>
            <a:fld id="{74890947-6068-46AF-A634-D96B9F9313BE}" type="slidenum">
              <a:rPr lang="en-ID" smtClean="0"/>
              <a:t>165</a:t>
            </a:fld>
            <a:endParaRPr lang="en-ID"/>
          </a:p>
        </p:txBody>
      </p:sp>
    </p:spTree>
    <p:extLst>
      <p:ext uri="{BB962C8B-B14F-4D97-AF65-F5344CB8AC3E}">
        <p14:creationId xmlns:p14="http://schemas.microsoft.com/office/powerpoint/2010/main" val="33946465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4373A-7E25-4081-906C-1C6C0657673D}"/>
              </a:ext>
            </a:extLst>
          </p:cNvPr>
          <p:cNvSpPr>
            <a:spLocks noGrp="1"/>
          </p:cNvSpPr>
          <p:nvPr>
            <p:ph type="title"/>
          </p:nvPr>
        </p:nvSpPr>
        <p:spPr/>
        <p:txBody>
          <a:bodyPr/>
          <a:lstStyle/>
          <a:p>
            <a:r>
              <a:rPr lang="en-US" dirty="0"/>
              <a:t>NEXT</a:t>
            </a:r>
            <a:endParaRPr lang="en-ID" dirty="0"/>
          </a:p>
        </p:txBody>
      </p:sp>
      <p:sp>
        <p:nvSpPr>
          <p:cNvPr id="4" name="Date Placeholder 3">
            <a:extLst>
              <a:ext uri="{FF2B5EF4-FFF2-40B4-BE49-F238E27FC236}">
                <a16:creationId xmlns:a16="http://schemas.microsoft.com/office/drawing/2014/main" id="{E66CE147-E227-44E9-A828-1963CA58CA9B}"/>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53D2AFC8-8D7C-4497-9F16-D142ADA8CD87}"/>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D7DACB21-BBA3-4ABB-8F9D-ACE794F6AD82}"/>
              </a:ext>
            </a:extLst>
          </p:cNvPr>
          <p:cNvSpPr>
            <a:spLocks noGrp="1"/>
          </p:cNvSpPr>
          <p:nvPr>
            <p:ph type="sldNum" sz="quarter" idx="12"/>
          </p:nvPr>
        </p:nvSpPr>
        <p:spPr/>
        <p:txBody>
          <a:bodyPr/>
          <a:lstStyle/>
          <a:p>
            <a:fld id="{74890947-6068-46AF-A634-D96B9F9313BE}" type="slidenum">
              <a:rPr lang="en-ID" smtClean="0"/>
              <a:t>166</a:t>
            </a:fld>
            <a:endParaRPr lang="en-ID"/>
          </a:p>
        </p:txBody>
      </p:sp>
      <p:pic>
        <p:nvPicPr>
          <p:cNvPr id="7" name="Content Placeholder 6">
            <a:extLst>
              <a:ext uri="{FF2B5EF4-FFF2-40B4-BE49-F238E27FC236}">
                <a16:creationId xmlns:a16="http://schemas.microsoft.com/office/drawing/2014/main" id="{3D607CAE-B941-436E-B3A8-F656CA3323EF}"/>
              </a:ext>
            </a:extLst>
          </p:cNvPr>
          <p:cNvPicPr>
            <a:picLocks noGrp="1"/>
          </p:cNvPicPr>
          <p:nvPr>
            <p:ph idx="1"/>
          </p:nvPr>
        </p:nvPicPr>
        <p:blipFill>
          <a:blip r:embed="rId2"/>
          <a:stretch>
            <a:fillRect/>
          </a:stretch>
        </p:blipFill>
        <p:spPr>
          <a:xfrm>
            <a:off x="1962150" y="863600"/>
            <a:ext cx="8978371" cy="5121275"/>
          </a:xfrm>
          <a:prstGeom prst="rect">
            <a:avLst/>
          </a:prstGeom>
        </p:spPr>
      </p:pic>
    </p:spTree>
    <p:extLst>
      <p:ext uri="{BB962C8B-B14F-4D97-AF65-F5344CB8AC3E}">
        <p14:creationId xmlns:p14="http://schemas.microsoft.com/office/powerpoint/2010/main" val="2874959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68869-BE9F-4BA4-A79E-E86B3C6B9263}"/>
              </a:ext>
            </a:extLst>
          </p:cNvPr>
          <p:cNvSpPr>
            <a:spLocks noGrp="1"/>
          </p:cNvSpPr>
          <p:nvPr>
            <p:ph type="title"/>
          </p:nvPr>
        </p:nvSpPr>
        <p:spPr/>
        <p:txBody>
          <a:bodyPr/>
          <a:lstStyle/>
          <a:p>
            <a:r>
              <a:rPr lang="en-US" sz="3600" b="1" u="sng" dirty="0" err="1">
                <a:effectLst/>
                <a:latin typeface="Arial" panose="020B0604020202020204" pitchFamily="34" charset="0"/>
                <a:ea typeface="Times New Roman" panose="02020603050405020304" pitchFamily="18" charset="0"/>
                <a:cs typeface="Times New Roman" panose="02020603050405020304" pitchFamily="18" charset="0"/>
              </a:rPr>
              <a:t>Perencanaan</a:t>
            </a:r>
            <a:r>
              <a:rPr lang="en-US" sz="36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600" b="1" u="sng" dirty="0" err="1">
                <a:effectLst/>
                <a:latin typeface="Arial" panose="020B0604020202020204" pitchFamily="34" charset="0"/>
                <a:ea typeface="Times New Roman" panose="02020603050405020304" pitchFamily="18" charset="0"/>
                <a:cs typeface="Times New Roman" panose="02020603050405020304" pitchFamily="18" charset="0"/>
              </a:rPr>
              <a:t>Sebagai</a:t>
            </a:r>
            <a:r>
              <a:rPr lang="en-US" sz="3600" b="1" u="sng" dirty="0">
                <a:effectLst/>
                <a:latin typeface="Arial" panose="020B0604020202020204" pitchFamily="34" charset="0"/>
                <a:ea typeface="Times New Roman" panose="02020603050405020304" pitchFamily="18" charset="0"/>
                <a:cs typeface="Times New Roman" panose="02020603050405020304" pitchFamily="18" charset="0"/>
              </a:rPr>
              <a:t> Bagian </a:t>
            </a:r>
            <a:r>
              <a:rPr lang="en-US" sz="3600" b="1" u="sng" dirty="0" err="1">
                <a:effectLst/>
                <a:latin typeface="Arial" panose="020B0604020202020204" pitchFamily="34" charset="0"/>
                <a:ea typeface="Times New Roman" panose="02020603050405020304" pitchFamily="18" charset="0"/>
                <a:cs typeface="Times New Roman" panose="02020603050405020304" pitchFamily="18" charset="0"/>
              </a:rPr>
              <a:t>dari</a:t>
            </a:r>
            <a:r>
              <a:rPr lang="en-US" sz="36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600" b="1" u="sng" dirty="0" err="1">
                <a:effectLst/>
                <a:latin typeface="Arial" panose="020B0604020202020204" pitchFamily="34" charset="0"/>
                <a:ea typeface="Times New Roman" panose="02020603050405020304" pitchFamily="18" charset="0"/>
                <a:cs typeface="Times New Roman" panose="02020603050405020304" pitchFamily="18" charset="0"/>
              </a:rPr>
              <a:t>Operasi</a:t>
            </a:r>
            <a:r>
              <a:rPr lang="en-US" sz="36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600" b="1" u="sng" dirty="0" err="1">
                <a:effectLst/>
                <a:latin typeface="Arial" panose="020B0604020202020204" pitchFamily="34" charset="0"/>
                <a:ea typeface="Times New Roman" panose="02020603050405020304" pitchFamily="18" charset="0"/>
                <a:cs typeface="Times New Roman" panose="02020603050405020304" pitchFamily="18" charset="0"/>
              </a:rPr>
              <a:t>Bisnis</a:t>
            </a:r>
            <a:r>
              <a:rPr lang="en-US" sz="3600" b="1" u="sng" dirty="0">
                <a:effectLst/>
                <a:latin typeface="Arial" panose="020B0604020202020204" pitchFamily="34" charset="0"/>
                <a:ea typeface="Times New Roman" panose="02020603050405020304" pitchFamily="18" charset="0"/>
                <a:cs typeface="Times New Roman" panose="02020603050405020304" pitchFamily="18" charset="0"/>
              </a:rPr>
              <a:t>.</a:t>
            </a:r>
            <a:br>
              <a:rPr lang="en-ID" sz="3600" dirty="0">
                <a:effectLst/>
                <a:latin typeface="Calibri" panose="020F0502020204030204" pitchFamily="34" charset="0"/>
                <a:ea typeface="Times New Roman" panose="02020603050405020304" pitchFamily="18" charset="0"/>
                <a:cs typeface="Times New Roman" panose="02020603050405020304" pitchFamily="18" charset="0"/>
              </a:rPr>
            </a:br>
            <a:endParaRPr lang="en-ID" dirty="0"/>
          </a:p>
        </p:txBody>
      </p:sp>
      <p:sp>
        <p:nvSpPr>
          <p:cNvPr id="3" name="Content Placeholder 2">
            <a:extLst>
              <a:ext uri="{FF2B5EF4-FFF2-40B4-BE49-F238E27FC236}">
                <a16:creationId xmlns:a16="http://schemas.microsoft.com/office/drawing/2014/main" id="{6A58F772-F82B-48DD-8270-F0835F704648}"/>
              </a:ext>
            </a:extLst>
          </p:cNvPr>
          <p:cNvSpPr>
            <a:spLocks noGrp="1"/>
          </p:cNvSpPr>
          <p:nvPr>
            <p:ph idx="1"/>
          </p:nvPr>
        </p:nvSpPr>
        <p:spPr/>
        <p:txBody>
          <a:bodyPr>
            <a:normAutofit fontScale="92500" lnSpcReduction="20000"/>
          </a:bodyPr>
          <a:lstStyle/>
          <a:p>
            <a:pPr>
              <a:lnSpc>
                <a:spcPct val="150000"/>
              </a:lnSpc>
              <a:spcAft>
                <a:spcPts val="1000"/>
              </a:spcAft>
            </a:pP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Perencanaan</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Sebagai</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Bagian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dari</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Operasi</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Bisnis</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algn="just">
              <a:lnSpc>
                <a:spcPct val="150000"/>
              </a:lnSpc>
              <a:spcAft>
                <a:spcPts val="0"/>
              </a:spcAf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Perencanaan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merupakan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suatu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proses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tidak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pernah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berakhi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bagi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sebuah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bisnis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sangat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penting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bagi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tingkat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awal</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dari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suatu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perusahaan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baru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ketika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seorang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pengusha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harus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mempersiapkan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rencana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bisnis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permulaan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Rencana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menjadi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matang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ketika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pengusha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dapat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memiliki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instink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tentang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pasar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lebih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baik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produk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jasa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dipasarkan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tim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manajemen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serta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kebutuhan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finasial</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suatu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perusahaan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dikembangkan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dalam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menghadapi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persaingan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pasar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ketat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indent="457200" algn="just">
              <a:lnSpc>
                <a:spcPct val="150000"/>
              </a:lnSpc>
              <a:spcAft>
                <a:spcPts val="100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Ketika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perusahaan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terus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berkembang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menjadi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binis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dewasa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perencanaan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terus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digunakan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tujuan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bisnis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jangka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pendek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jangka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panjang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dalam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operasi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bisnis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mengahadi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perusahaan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bersaing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pada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produk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jasa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sejenis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ID" dirty="0"/>
          </a:p>
        </p:txBody>
      </p:sp>
      <p:sp>
        <p:nvSpPr>
          <p:cNvPr id="4" name="Date Placeholder 3">
            <a:extLst>
              <a:ext uri="{FF2B5EF4-FFF2-40B4-BE49-F238E27FC236}">
                <a16:creationId xmlns:a16="http://schemas.microsoft.com/office/drawing/2014/main" id="{8CF64E64-15C1-4868-B33C-44E655B76015}"/>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E665B154-5167-45A1-9B85-7717F8F3C4DE}"/>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597B10E1-FE77-4BBA-A4F0-FC0BCEC63B04}"/>
              </a:ext>
            </a:extLst>
          </p:cNvPr>
          <p:cNvSpPr>
            <a:spLocks noGrp="1"/>
          </p:cNvSpPr>
          <p:nvPr>
            <p:ph type="sldNum" sz="quarter" idx="12"/>
          </p:nvPr>
        </p:nvSpPr>
        <p:spPr/>
        <p:txBody>
          <a:bodyPr/>
          <a:lstStyle/>
          <a:p>
            <a:fld id="{74890947-6068-46AF-A634-D96B9F9313BE}" type="slidenum">
              <a:rPr lang="en-ID" smtClean="0"/>
              <a:t>167</a:t>
            </a:fld>
            <a:endParaRPr lang="en-ID"/>
          </a:p>
        </p:txBody>
      </p:sp>
    </p:spTree>
    <p:extLst>
      <p:ext uri="{BB962C8B-B14F-4D97-AF65-F5344CB8AC3E}">
        <p14:creationId xmlns:p14="http://schemas.microsoft.com/office/powerpoint/2010/main" val="2298942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DB773-5281-48D4-A52F-FEB167E05B15}"/>
              </a:ext>
            </a:extLst>
          </p:cNvPr>
          <p:cNvSpPr>
            <a:spLocks noGrp="1"/>
          </p:cNvSpPr>
          <p:nvPr>
            <p:ph type="title"/>
          </p:nvPr>
        </p:nvSpPr>
        <p:spPr/>
        <p:txBody>
          <a:bodyPr/>
          <a:lstStyle/>
          <a:p>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Pengertian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Rencana</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Bisnis</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Business Plan.</a:t>
            </a:r>
            <a:br>
              <a:rPr lang="en-ID" sz="1800" dirty="0">
                <a:effectLst/>
                <a:latin typeface="Calibri" panose="020F0502020204030204" pitchFamily="34" charset="0"/>
                <a:ea typeface="Times New Roman" panose="02020603050405020304" pitchFamily="18" charset="0"/>
                <a:cs typeface="Times New Roman" panose="02020603050405020304" pitchFamily="18" charset="0"/>
              </a:rPr>
            </a:br>
            <a:endParaRPr lang="en-ID" dirty="0"/>
          </a:p>
        </p:txBody>
      </p:sp>
      <p:sp>
        <p:nvSpPr>
          <p:cNvPr id="3" name="Content Placeholder 2">
            <a:extLst>
              <a:ext uri="{FF2B5EF4-FFF2-40B4-BE49-F238E27FC236}">
                <a16:creationId xmlns:a16="http://schemas.microsoft.com/office/drawing/2014/main" id="{71EF3C70-B722-4810-BDBD-2DA94BBD19E1}"/>
              </a:ext>
            </a:extLst>
          </p:cNvPr>
          <p:cNvSpPr>
            <a:spLocks noGrp="1"/>
          </p:cNvSpPr>
          <p:nvPr>
            <p:ph idx="1"/>
          </p:nvPr>
        </p:nvSpPr>
        <p:spPr/>
        <p:txBody>
          <a:bodyPr/>
          <a:lstStyle/>
          <a:p>
            <a:pPr marL="457200" algn="just">
              <a:lnSpc>
                <a:spcPct val="150000"/>
              </a:lnSpc>
              <a:spcAft>
                <a:spcPts val="0"/>
              </a:spcAf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Rencana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bisnis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merupakan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dokumen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tertulis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dipersiapan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oleh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seorang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pengusaha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mendeskripsikan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seluruh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elemen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eksternal</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maupun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elmen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internal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relevan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terlibat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dalam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pembentukan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suatu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perusahaan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baru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Selanjutnya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juga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merupakan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gabungan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rencana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rencana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fungsional</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meliputi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Pemasaran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keuangan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manufackur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sumber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manusia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indent="0" algn="just">
              <a:lnSpc>
                <a:spcPct val="150000"/>
              </a:lnSpc>
              <a:spcAft>
                <a:spcPts val="1000"/>
              </a:spcAft>
              <a:buNone/>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Selanjutnya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suatu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rencana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bisnis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merupakan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dokumen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dibuat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oleh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wirausahawan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merangkum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strategi</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bisnis</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usulan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perusahaan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baru</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cara</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strategi</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tersebut</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diimplementasikan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ID" dirty="0"/>
          </a:p>
        </p:txBody>
      </p:sp>
      <p:sp>
        <p:nvSpPr>
          <p:cNvPr id="4" name="Date Placeholder 3">
            <a:extLst>
              <a:ext uri="{FF2B5EF4-FFF2-40B4-BE49-F238E27FC236}">
                <a16:creationId xmlns:a16="http://schemas.microsoft.com/office/drawing/2014/main" id="{6FF952FA-2A10-41BA-A7E4-49A573A2C39A}"/>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B4B975C5-0B93-4CC2-8BCF-CCF947561C4E}"/>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9CB862DD-0BFE-4306-8BFC-99502D88EFB9}"/>
              </a:ext>
            </a:extLst>
          </p:cNvPr>
          <p:cNvSpPr>
            <a:spLocks noGrp="1"/>
          </p:cNvSpPr>
          <p:nvPr>
            <p:ph type="sldNum" sz="quarter" idx="12"/>
          </p:nvPr>
        </p:nvSpPr>
        <p:spPr/>
        <p:txBody>
          <a:bodyPr/>
          <a:lstStyle/>
          <a:p>
            <a:fld id="{74890947-6068-46AF-A634-D96B9F9313BE}" type="slidenum">
              <a:rPr lang="en-ID" smtClean="0"/>
              <a:t>168</a:t>
            </a:fld>
            <a:endParaRPr lang="en-ID"/>
          </a:p>
        </p:txBody>
      </p:sp>
    </p:spTree>
    <p:extLst>
      <p:ext uri="{BB962C8B-B14F-4D97-AF65-F5344CB8AC3E}">
        <p14:creationId xmlns:p14="http://schemas.microsoft.com/office/powerpoint/2010/main" val="193998343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341B5-DD72-4A1C-A33A-8ACDF8B06E85}"/>
              </a:ext>
            </a:extLst>
          </p:cNvPr>
          <p:cNvSpPr>
            <a:spLocks noGrp="1"/>
          </p:cNvSpPr>
          <p:nvPr>
            <p:ph type="title"/>
          </p:nvPr>
        </p:nvSpPr>
        <p:spPr/>
        <p:txBody>
          <a:bodyPr/>
          <a:lstStyle/>
          <a:p>
            <a:r>
              <a:rPr lang="en-US" dirty="0"/>
              <a:t>NEXT</a:t>
            </a:r>
            <a:endParaRPr lang="en-ID" dirty="0"/>
          </a:p>
        </p:txBody>
      </p:sp>
      <p:sp>
        <p:nvSpPr>
          <p:cNvPr id="4" name="Date Placeholder 3">
            <a:extLst>
              <a:ext uri="{FF2B5EF4-FFF2-40B4-BE49-F238E27FC236}">
                <a16:creationId xmlns:a16="http://schemas.microsoft.com/office/drawing/2014/main" id="{C920EFDD-4E01-4D48-9376-9B802F3788B2}"/>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E3DCED30-7FCA-4BEE-8025-B2A3EC492CA0}"/>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7D3162AC-37EA-4151-A6F2-CED4BC60870E}"/>
              </a:ext>
            </a:extLst>
          </p:cNvPr>
          <p:cNvSpPr>
            <a:spLocks noGrp="1"/>
          </p:cNvSpPr>
          <p:nvPr>
            <p:ph type="sldNum" sz="quarter" idx="12"/>
          </p:nvPr>
        </p:nvSpPr>
        <p:spPr/>
        <p:txBody>
          <a:bodyPr/>
          <a:lstStyle/>
          <a:p>
            <a:fld id="{74890947-6068-46AF-A634-D96B9F9313BE}" type="slidenum">
              <a:rPr lang="en-ID" smtClean="0"/>
              <a:t>169</a:t>
            </a:fld>
            <a:endParaRPr lang="en-ID"/>
          </a:p>
        </p:txBody>
      </p:sp>
      <p:pic>
        <p:nvPicPr>
          <p:cNvPr id="7" name="Content Placeholder 6">
            <a:extLst>
              <a:ext uri="{FF2B5EF4-FFF2-40B4-BE49-F238E27FC236}">
                <a16:creationId xmlns:a16="http://schemas.microsoft.com/office/drawing/2014/main" id="{9E18A27B-9C73-4B2D-A00C-379041B015F9}"/>
              </a:ext>
            </a:extLst>
          </p:cNvPr>
          <p:cNvPicPr>
            <a:picLocks noGrp="1"/>
          </p:cNvPicPr>
          <p:nvPr>
            <p:ph idx="1"/>
          </p:nvPr>
        </p:nvPicPr>
        <p:blipFill>
          <a:blip r:embed="rId2"/>
          <a:stretch>
            <a:fillRect/>
          </a:stretch>
        </p:blipFill>
        <p:spPr>
          <a:xfrm>
            <a:off x="2790825" y="863600"/>
            <a:ext cx="8149696" cy="5121275"/>
          </a:xfrm>
          <a:prstGeom prst="rect">
            <a:avLst/>
          </a:prstGeom>
        </p:spPr>
      </p:pic>
    </p:spTree>
    <p:extLst>
      <p:ext uri="{BB962C8B-B14F-4D97-AF65-F5344CB8AC3E}">
        <p14:creationId xmlns:p14="http://schemas.microsoft.com/office/powerpoint/2010/main" val="2906960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C5094-0768-406F-A409-80EC646D5C2E}"/>
              </a:ext>
            </a:extLst>
          </p:cNvPr>
          <p:cNvSpPr>
            <a:spLocks noGrp="1"/>
          </p:cNvSpPr>
          <p:nvPr>
            <p:ph type="title"/>
          </p:nvPr>
        </p:nvSpPr>
        <p:spPr/>
        <p:txBody>
          <a:bodyPr/>
          <a:lstStyle/>
          <a:p>
            <a:r>
              <a:rPr lang="en-US" sz="2400" b="1" dirty="0">
                <a:effectLst/>
                <a:latin typeface="Arial" panose="020B0604020202020204" pitchFamily="34" charset="0"/>
                <a:ea typeface="Times New Roman" panose="02020603050405020304" pitchFamily="18" charset="0"/>
                <a:cs typeface="Times New Roman" panose="02020603050405020304" pitchFamily="18" charset="0"/>
              </a:rPr>
              <a:t>Entrepreneurship</a:t>
            </a:r>
            <a:r>
              <a:rPr lang="en-US" sz="36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600" b="1" dirty="0" err="1">
                <a:effectLst/>
                <a:latin typeface="Arial" panose="020B0604020202020204" pitchFamily="34" charset="0"/>
                <a:ea typeface="Times New Roman" panose="02020603050405020304" pitchFamily="18" charset="0"/>
                <a:cs typeface="Times New Roman" panose="02020603050405020304" pitchFamily="18" charset="0"/>
              </a:rPr>
              <a:t>sebagai</a:t>
            </a:r>
            <a:r>
              <a:rPr lang="en-US" sz="36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600" b="1" dirty="0" err="1">
                <a:effectLst/>
                <a:latin typeface="Arial" panose="020B0604020202020204" pitchFamily="34" charset="0"/>
                <a:ea typeface="Times New Roman" panose="02020603050405020304" pitchFamily="18" charset="0"/>
                <a:cs typeface="Times New Roman" panose="02020603050405020304" pitchFamily="18" charset="0"/>
              </a:rPr>
              <a:t>pola</a:t>
            </a:r>
            <a:r>
              <a:rPr lang="en-US" sz="36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600" b="1" dirty="0" err="1">
                <a:effectLst/>
                <a:latin typeface="Arial" panose="020B0604020202020204" pitchFamily="34" charset="0"/>
                <a:ea typeface="Times New Roman" panose="02020603050405020304" pitchFamily="18" charset="0"/>
                <a:cs typeface="Times New Roman" panose="02020603050405020304" pitchFamily="18" charset="0"/>
              </a:rPr>
              <a:t>Pikir</a:t>
            </a:r>
            <a:r>
              <a:rPr lang="en-US" sz="3600" b="1" dirty="0">
                <a:effectLst/>
                <a:latin typeface="Arial" panose="020B0604020202020204" pitchFamily="34" charset="0"/>
                <a:ea typeface="Times New Roman" panose="02020603050405020304" pitchFamily="18" charset="0"/>
                <a:cs typeface="Times New Roman" panose="02020603050405020304" pitchFamily="18" charset="0"/>
              </a:rPr>
              <a:t>.</a:t>
            </a:r>
            <a:br>
              <a:rPr lang="en-ID" sz="3600" dirty="0">
                <a:effectLst/>
                <a:latin typeface="Calibri" panose="020F0502020204030204" pitchFamily="34" charset="0"/>
                <a:ea typeface="Times New Roman" panose="02020603050405020304" pitchFamily="18" charset="0"/>
                <a:cs typeface="Times New Roman" panose="02020603050405020304" pitchFamily="18" charset="0"/>
              </a:rPr>
            </a:br>
            <a:endParaRPr lang="en-ID" dirty="0"/>
          </a:p>
        </p:txBody>
      </p:sp>
      <p:sp>
        <p:nvSpPr>
          <p:cNvPr id="3" name="Content Placeholder 2">
            <a:extLst>
              <a:ext uri="{FF2B5EF4-FFF2-40B4-BE49-F238E27FC236}">
                <a16:creationId xmlns:a16="http://schemas.microsoft.com/office/drawing/2014/main" id="{BAA627E6-5631-4CA2-8516-27626F2F0FF5}"/>
              </a:ext>
            </a:extLst>
          </p:cNvPr>
          <p:cNvSpPr>
            <a:spLocks noGrp="1"/>
          </p:cNvSpPr>
          <p:nvPr>
            <p:ph idx="1"/>
          </p:nvPr>
        </p:nvSpPr>
        <p:spPr/>
        <p:txBody>
          <a:bodyPr/>
          <a:lstStyle/>
          <a:p>
            <a:pPr marL="45720" indent="0">
              <a:lnSpc>
                <a:spcPct val="150000"/>
              </a:lnSpc>
              <a:spcAft>
                <a:spcPts val="0"/>
              </a:spcAft>
              <a:buNone/>
            </a:pP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algn="just">
              <a:lnSpc>
                <a:spcPct val="150000"/>
              </a:lnSpc>
              <a:spcAft>
                <a:spcPts val="0"/>
              </a:spcAf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Generasi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muda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sdh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saatnya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mengubah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pola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pandang,jangan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hanya</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berfikir</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menjadi</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pegawai</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setelah</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lulus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dari</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Lembaga Pendidikan Tinggi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apalagi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Pegawai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Negeri,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menjadi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Wirausaha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perlu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difikirkan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sebagai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pilihan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memajukan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perekonomian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kesejahteraan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Indonesia </a:t>
            </a:r>
            <a:r>
              <a:rPr lang="en-US" sz="1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butuh</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4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juta</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wirausaha</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terutama</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yg</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Inovatif,di</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Indonesia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baru</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ada</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400.000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atau</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0,18%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sebaiknya</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2%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dari</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populasi</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Ciputra</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ID" dirty="0"/>
          </a:p>
        </p:txBody>
      </p:sp>
      <p:sp>
        <p:nvSpPr>
          <p:cNvPr id="4" name="Date Placeholder 3">
            <a:extLst>
              <a:ext uri="{FF2B5EF4-FFF2-40B4-BE49-F238E27FC236}">
                <a16:creationId xmlns:a16="http://schemas.microsoft.com/office/drawing/2014/main" id="{4C2B4B7D-226B-488E-AAA6-4EB2F02FFD3D}"/>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CF99DCF7-D67D-4D7D-B86D-7AA6ABE6BB30}"/>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E87FBEDD-7BCD-447F-B1AC-71FB7AE3AA79}"/>
              </a:ext>
            </a:extLst>
          </p:cNvPr>
          <p:cNvSpPr>
            <a:spLocks noGrp="1"/>
          </p:cNvSpPr>
          <p:nvPr>
            <p:ph type="sldNum" sz="quarter" idx="12"/>
          </p:nvPr>
        </p:nvSpPr>
        <p:spPr/>
        <p:txBody>
          <a:bodyPr/>
          <a:lstStyle/>
          <a:p>
            <a:fld id="{74890947-6068-46AF-A634-D96B9F9313BE}" type="slidenum">
              <a:rPr lang="en-ID" smtClean="0"/>
              <a:t>17</a:t>
            </a:fld>
            <a:endParaRPr lang="en-ID"/>
          </a:p>
        </p:txBody>
      </p:sp>
    </p:spTree>
    <p:extLst>
      <p:ext uri="{BB962C8B-B14F-4D97-AF65-F5344CB8AC3E}">
        <p14:creationId xmlns:p14="http://schemas.microsoft.com/office/powerpoint/2010/main" val="2812937203"/>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05DE6-215E-435E-BAFD-B6D61FA7F8D8}"/>
              </a:ext>
            </a:extLst>
          </p:cNvPr>
          <p:cNvSpPr>
            <a:spLocks noGrp="1"/>
          </p:cNvSpPr>
          <p:nvPr>
            <p:ph type="title"/>
          </p:nvPr>
        </p:nvSpPr>
        <p:spPr/>
        <p:txBody>
          <a:bodyPr/>
          <a:lstStyle/>
          <a:p>
            <a:r>
              <a:rPr lang="en-US" sz="36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Siapa</a:t>
            </a:r>
            <a:r>
              <a:rPr lang="en-US" sz="36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yang </a:t>
            </a:r>
            <a:r>
              <a:rPr lang="en-US" sz="36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harus</a:t>
            </a:r>
            <a:r>
              <a:rPr lang="en-US" sz="36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6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membuat</a:t>
            </a:r>
            <a:r>
              <a:rPr lang="en-US" sz="36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6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rencana</a:t>
            </a:r>
            <a:r>
              <a:rPr lang="en-US" sz="36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6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bisnis</a:t>
            </a:r>
            <a:r>
              <a:rPr lang="en-US" sz="36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a:t>
            </a:r>
            <a:br>
              <a:rPr lang="en-ID" sz="3600" dirty="0">
                <a:effectLst/>
                <a:latin typeface="Calibri" panose="020F0502020204030204" pitchFamily="34" charset="0"/>
                <a:ea typeface="Times New Roman" panose="02020603050405020304" pitchFamily="18" charset="0"/>
                <a:cs typeface="Times New Roman" panose="02020603050405020304" pitchFamily="18" charset="0"/>
              </a:rPr>
            </a:br>
            <a:endParaRPr lang="en-ID" dirty="0"/>
          </a:p>
        </p:txBody>
      </p:sp>
      <p:sp>
        <p:nvSpPr>
          <p:cNvPr id="3" name="Content Placeholder 2">
            <a:extLst>
              <a:ext uri="{FF2B5EF4-FFF2-40B4-BE49-F238E27FC236}">
                <a16:creationId xmlns:a16="http://schemas.microsoft.com/office/drawing/2014/main" id="{41F1CAAF-E091-43D0-8C88-A5FAC4B2DF43}"/>
              </a:ext>
            </a:extLst>
          </p:cNvPr>
          <p:cNvSpPr>
            <a:spLocks noGrp="1"/>
          </p:cNvSpPr>
          <p:nvPr>
            <p:ph idx="1"/>
          </p:nvPr>
        </p:nvSpPr>
        <p:spPr/>
        <p:txBody>
          <a:bodyPr/>
          <a:lstStyle/>
          <a:p>
            <a:pPr marL="274320" indent="0" algn="just">
              <a:lnSpc>
                <a:spcPct val="150000"/>
              </a:lnSpc>
              <a:spcAft>
                <a:spcPts val="1000"/>
              </a:spcAft>
              <a:buNone/>
            </a:pP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Siapa</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harus</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membuat</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rencana</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bisnis</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274320" indent="0" algn="just">
              <a:lnSpc>
                <a:spcPct val="150000"/>
              </a:lnSpc>
              <a:spcAft>
                <a:spcPts val="1000"/>
              </a:spcAft>
              <a:buNone/>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Rencana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bisnis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harus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disiapkan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oleh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seorang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pengusaha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dapat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berkonsultasi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dengan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berbagai</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nara</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sumber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terkait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keahlian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khsusu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diperlukan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dalam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pengembangan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bisnis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di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jalankannya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Misalnya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pada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profesi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Pengacara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Insinyur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akuntan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konsultan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pemasaran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sangat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membantu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dalam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proses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penyelesaiaan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rencana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bisnis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ID" dirty="0"/>
          </a:p>
        </p:txBody>
      </p:sp>
      <p:sp>
        <p:nvSpPr>
          <p:cNvPr id="4" name="Date Placeholder 3">
            <a:extLst>
              <a:ext uri="{FF2B5EF4-FFF2-40B4-BE49-F238E27FC236}">
                <a16:creationId xmlns:a16="http://schemas.microsoft.com/office/drawing/2014/main" id="{5378551D-04B6-45E2-8889-CB7E120ED05C}"/>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4512D5AE-6596-40FF-8673-49BD47747BC5}"/>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6B826D2E-3F1B-46FA-9375-18FEA3A14807}"/>
              </a:ext>
            </a:extLst>
          </p:cNvPr>
          <p:cNvSpPr>
            <a:spLocks noGrp="1"/>
          </p:cNvSpPr>
          <p:nvPr>
            <p:ph type="sldNum" sz="quarter" idx="12"/>
          </p:nvPr>
        </p:nvSpPr>
        <p:spPr/>
        <p:txBody>
          <a:bodyPr/>
          <a:lstStyle/>
          <a:p>
            <a:fld id="{74890947-6068-46AF-A634-D96B9F9313BE}" type="slidenum">
              <a:rPr lang="en-ID" smtClean="0"/>
              <a:t>170</a:t>
            </a:fld>
            <a:endParaRPr lang="en-ID"/>
          </a:p>
        </p:txBody>
      </p:sp>
    </p:spTree>
    <p:extLst>
      <p:ext uri="{BB962C8B-B14F-4D97-AF65-F5344CB8AC3E}">
        <p14:creationId xmlns:p14="http://schemas.microsoft.com/office/powerpoint/2010/main" val="3292039672"/>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6AF1A-7537-4BEB-B409-1E9E5D652692}"/>
              </a:ext>
            </a:extLst>
          </p:cNvPr>
          <p:cNvSpPr>
            <a:spLocks noGrp="1"/>
          </p:cNvSpPr>
          <p:nvPr>
            <p:ph type="title"/>
          </p:nvPr>
        </p:nvSpPr>
        <p:spPr/>
        <p:txBody>
          <a:bodyPr>
            <a:normAutofit fontScale="90000"/>
          </a:bodyPr>
          <a:lstStyle/>
          <a:p>
            <a:r>
              <a:rPr lang="en-US" sz="3600" b="1" u="sng" dirty="0" err="1">
                <a:effectLst/>
                <a:latin typeface="Arial" panose="020B0604020202020204" pitchFamily="34" charset="0"/>
                <a:ea typeface="Times New Roman" panose="02020603050405020304" pitchFamily="18" charset="0"/>
                <a:cs typeface="Times New Roman" panose="02020603050405020304" pitchFamily="18" charset="0"/>
              </a:rPr>
              <a:t>Lingkup</a:t>
            </a:r>
            <a:r>
              <a:rPr lang="en-US" sz="3600" b="1" u="sng" dirty="0">
                <a:effectLst/>
                <a:latin typeface="Arial" panose="020B0604020202020204" pitchFamily="34" charset="0"/>
                <a:ea typeface="Times New Roman" panose="02020603050405020304" pitchFamily="18" charset="0"/>
                <a:cs typeface="Times New Roman" panose="02020603050405020304" pitchFamily="18" charset="0"/>
              </a:rPr>
              <a:t> dan Nilai </a:t>
            </a:r>
            <a:r>
              <a:rPr lang="en-US" sz="3600" b="1" u="sng" dirty="0" err="1">
                <a:effectLst/>
                <a:latin typeface="Arial" panose="020B0604020202020204" pitchFamily="34" charset="0"/>
                <a:ea typeface="Times New Roman" panose="02020603050405020304" pitchFamily="18" charset="0"/>
                <a:cs typeface="Times New Roman" panose="02020603050405020304" pitchFamily="18" charset="0"/>
              </a:rPr>
              <a:t>Rencana</a:t>
            </a:r>
            <a:r>
              <a:rPr lang="en-US" sz="36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600" b="1" u="sng" dirty="0" err="1">
                <a:effectLst/>
                <a:latin typeface="Arial" panose="020B0604020202020204" pitchFamily="34" charset="0"/>
                <a:ea typeface="Times New Roman" panose="02020603050405020304" pitchFamily="18" charset="0"/>
                <a:cs typeface="Times New Roman" panose="02020603050405020304" pitchFamily="18" charset="0"/>
              </a:rPr>
              <a:t>Bisnis</a:t>
            </a:r>
            <a:r>
              <a:rPr lang="en-US" sz="3600" b="1" u="sng" dirty="0">
                <a:effectLst/>
                <a:latin typeface="Arial" panose="020B0604020202020204" pitchFamily="34" charset="0"/>
                <a:ea typeface="Times New Roman" panose="02020603050405020304" pitchFamily="18" charset="0"/>
                <a:cs typeface="Times New Roman" panose="02020603050405020304" pitchFamily="18" charset="0"/>
              </a:rPr>
              <a:t> – </a:t>
            </a:r>
            <a:r>
              <a:rPr lang="en-US" sz="3600" b="1" u="sng" dirty="0" err="1">
                <a:effectLst/>
                <a:latin typeface="Arial" panose="020B0604020202020204" pitchFamily="34" charset="0"/>
                <a:ea typeface="Times New Roman" panose="02020603050405020304" pitchFamily="18" charset="0"/>
                <a:cs typeface="Times New Roman" panose="02020603050405020304" pitchFamily="18" charset="0"/>
              </a:rPr>
              <a:t>Siapakah</a:t>
            </a:r>
            <a:r>
              <a:rPr lang="en-US" sz="3600" b="1" u="sng"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3600" b="1" u="sng" dirty="0" err="1">
                <a:effectLst/>
                <a:latin typeface="Arial" panose="020B0604020202020204" pitchFamily="34" charset="0"/>
                <a:ea typeface="Times New Roman" panose="02020603050405020304" pitchFamily="18" charset="0"/>
                <a:cs typeface="Times New Roman" panose="02020603050405020304" pitchFamily="18" charset="0"/>
              </a:rPr>
              <a:t>Membaca</a:t>
            </a:r>
            <a:r>
              <a:rPr lang="en-US" sz="36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600" b="1" u="sng" dirty="0" err="1">
                <a:effectLst/>
                <a:latin typeface="Arial" panose="020B0604020202020204" pitchFamily="34" charset="0"/>
                <a:ea typeface="Times New Roman" panose="02020603050405020304" pitchFamily="18" charset="0"/>
                <a:cs typeface="Times New Roman" panose="02020603050405020304" pitchFamily="18" charset="0"/>
              </a:rPr>
              <a:t>Rencana</a:t>
            </a:r>
            <a:r>
              <a:rPr lang="en-US" sz="36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600" b="1" u="sng" dirty="0" err="1">
                <a:effectLst/>
                <a:latin typeface="Arial" panose="020B0604020202020204" pitchFamily="34" charset="0"/>
                <a:ea typeface="Times New Roman" panose="02020603050405020304" pitchFamily="18" charset="0"/>
                <a:cs typeface="Times New Roman" panose="02020603050405020304" pitchFamily="18" charset="0"/>
              </a:rPr>
              <a:t>tersebut</a:t>
            </a:r>
            <a:r>
              <a:rPr lang="en-US" sz="3600" b="1" u="sng" dirty="0">
                <a:effectLst/>
                <a:latin typeface="Arial" panose="020B0604020202020204" pitchFamily="34" charset="0"/>
                <a:ea typeface="Times New Roman" panose="02020603050405020304" pitchFamily="18" charset="0"/>
                <a:cs typeface="Times New Roman" panose="02020603050405020304" pitchFamily="18" charset="0"/>
              </a:rPr>
              <a:t>?</a:t>
            </a:r>
            <a:br>
              <a:rPr lang="en-ID" sz="3600" dirty="0">
                <a:effectLst/>
                <a:latin typeface="Calibri" panose="020F0502020204030204" pitchFamily="34" charset="0"/>
                <a:ea typeface="Times New Roman" panose="02020603050405020304" pitchFamily="18" charset="0"/>
                <a:cs typeface="Times New Roman" panose="02020603050405020304" pitchFamily="18" charset="0"/>
              </a:rPr>
            </a:br>
            <a:endParaRPr lang="en-ID" dirty="0"/>
          </a:p>
        </p:txBody>
      </p:sp>
      <p:sp>
        <p:nvSpPr>
          <p:cNvPr id="3" name="Content Placeholder 2">
            <a:extLst>
              <a:ext uri="{FF2B5EF4-FFF2-40B4-BE49-F238E27FC236}">
                <a16:creationId xmlns:a16="http://schemas.microsoft.com/office/drawing/2014/main" id="{AADB3870-85D7-4635-A430-B33AD9651E8B}"/>
              </a:ext>
            </a:extLst>
          </p:cNvPr>
          <p:cNvSpPr>
            <a:spLocks noGrp="1"/>
          </p:cNvSpPr>
          <p:nvPr>
            <p:ph idx="1"/>
          </p:nvPr>
        </p:nvSpPr>
        <p:spPr/>
        <p:txBody>
          <a:bodyPr>
            <a:normAutofit fontScale="85000" lnSpcReduction="20000"/>
          </a:bodyPr>
          <a:lstStyle/>
          <a:p>
            <a:pPr marL="0" indent="0" algn="just">
              <a:lnSpc>
                <a:spcPct val="150000"/>
              </a:lnSpc>
              <a:spcAft>
                <a:spcPts val="1000"/>
              </a:spcAft>
              <a:buNone/>
            </a:pP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Lingkup</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dan Nilai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Rencana</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Bisnis</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Siapakah</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Membaca</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Rencana</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tersebut</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1000"/>
              </a:spcAf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Rencana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bisnis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di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baca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oleh para stakeholder/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pemangku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kepentingan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meliputi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karyawan</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investor, banker,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kapitalis</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perusahaan</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pemasok</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pelanggan</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penasehat</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konsultan</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bisnis</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Rencana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bisnis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diharapkan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dapat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memenuhi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kebutuhan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semua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orang ,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selanjutnya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dalam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Pasar yang actual ,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produk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memenuhi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pangsa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pasar,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kebutuhan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dari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pelanggan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pilihan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sebagai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sasaran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target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konsumen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tepat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Wingdings 2" panose="05020102010507070707" pitchFamily="18" charset="2"/>
              <a:buChar char=""/>
              <a:tabLst>
                <a:tab pos="457200" algn="l"/>
              </a:tabLst>
            </a:pP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Manfaat</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rencana</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bisnis</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fakta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bahwa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dalam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kegiatan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mempersiapkannya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calon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wirausahawan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harus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mengembangkan</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gagasan</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bisnis</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di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atas</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kertas</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dan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mengukuhkan</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pemikiran</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tentang</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cara</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meluncurkannya</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sebelum</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menginvestasikan</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waktu</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uang</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endParaRPr>
          </a:p>
          <a:p>
            <a:pPr marL="457200" algn="just">
              <a:lnSpc>
                <a:spcPct val="150000"/>
              </a:lnSpc>
              <a:spcAft>
                <a:spcPts val="1000"/>
              </a:spcAft>
            </a:pP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Rencana</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bisnis</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spesifik</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kreditor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investor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menuntut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sebagai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alat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memutuskan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ID" dirty="0"/>
          </a:p>
        </p:txBody>
      </p:sp>
      <p:sp>
        <p:nvSpPr>
          <p:cNvPr id="4" name="Date Placeholder 3">
            <a:extLst>
              <a:ext uri="{FF2B5EF4-FFF2-40B4-BE49-F238E27FC236}">
                <a16:creationId xmlns:a16="http://schemas.microsoft.com/office/drawing/2014/main" id="{88D05942-889D-41C9-809C-F611D035FE69}"/>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B1B6CE2B-0C79-450E-8E64-6DF8DA1A5792}"/>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CE0E905C-6CDC-4500-BF42-EDAA35DE2A1D}"/>
              </a:ext>
            </a:extLst>
          </p:cNvPr>
          <p:cNvSpPr>
            <a:spLocks noGrp="1"/>
          </p:cNvSpPr>
          <p:nvPr>
            <p:ph type="sldNum" sz="quarter" idx="12"/>
          </p:nvPr>
        </p:nvSpPr>
        <p:spPr/>
        <p:txBody>
          <a:bodyPr/>
          <a:lstStyle/>
          <a:p>
            <a:fld id="{74890947-6068-46AF-A634-D96B9F9313BE}" type="slidenum">
              <a:rPr lang="en-ID" smtClean="0"/>
              <a:t>171</a:t>
            </a:fld>
            <a:endParaRPr lang="en-ID"/>
          </a:p>
        </p:txBody>
      </p:sp>
    </p:spTree>
    <p:extLst>
      <p:ext uri="{BB962C8B-B14F-4D97-AF65-F5344CB8AC3E}">
        <p14:creationId xmlns:p14="http://schemas.microsoft.com/office/powerpoint/2010/main" val="203335695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EA492-CCC2-4838-A476-075B04CD02A4}"/>
              </a:ext>
            </a:extLst>
          </p:cNvPr>
          <p:cNvSpPr>
            <a:spLocks noGrp="1"/>
          </p:cNvSpPr>
          <p:nvPr>
            <p:ph type="title"/>
          </p:nvPr>
        </p:nvSpPr>
        <p:spPr/>
        <p:txBody>
          <a:bodyPr>
            <a:normAutofit/>
          </a:bodyPr>
          <a:lstStyle/>
          <a:p>
            <a:r>
              <a:rPr lang="en-US" sz="2800" dirty="0" err="1"/>
              <a:t>memperiapkan</a:t>
            </a:r>
            <a:endParaRPr lang="en-ID" sz="2800" dirty="0"/>
          </a:p>
        </p:txBody>
      </p:sp>
      <p:sp>
        <p:nvSpPr>
          <p:cNvPr id="4" name="Date Placeholder 3">
            <a:extLst>
              <a:ext uri="{FF2B5EF4-FFF2-40B4-BE49-F238E27FC236}">
                <a16:creationId xmlns:a16="http://schemas.microsoft.com/office/drawing/2014/main" id="{901BE2F5-D304-49ED-BA1C-8BC28A0AE340}"/>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93876A0C-AC34-4689-809F-DD0D723F7B16}"/>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6D97CCC8-3BEF-4C8E-9A7D-C574B5302BFB}"/>
              </a:ext>
            </a:extLst>
          </p:cNvPr>
          <p:cNvSpPr>
            <a:spLocks noGrp="1"/>
          </p:cNvSpPr>
          <p:nvPr>
            <p:ph type="sldNum" sz="quarter" idx="12"/>
          </p:nvPr>
        </p:nvSpPr>
        <p:spPr/>
        <p:txBody>
          <a:bodyPr/>
          <a:lstStyle/>
          <a:p>
            <a:fld id="{74890947-6068-46AF-A634-D96B9F9313BE}" type="slidenum">
              <a:rPr lang="en-ID" smtClean="0"/>
              <a:t>172</a:t>
            </a:fld>
            <a:endParaRPr lang="en-ID"/>
          </a:p>
        </p:txBody>
      </p:sp>
      <p:pic>
        <p:nvPicPr>
          <p:cNvPr id="7" name="Content Placeholder 6">
            <a:extLst>
              <a:ext uri="{FF2B5EF4-FFF2-40B4-BE49-F238E27FC236}">
                <a16:creationId xmlns:a16="http://schemas.microsoft.com/office/drawing/2014/main" id="{4900EA1A-E917-4D60-B9BA-D39DA7365539}"/>
              </a:ext>
            </a:extLst>
          </p:cNvPr>
          <p:cNvPicPr>
            <a:picLocks noGrp="1"/>
          </p:cNvPicPr>
          <p:nvPr>
            <p:ph idx="1"/>
          </p:nvPr>
        </p:nvPicPr>
        <p:blipFill rotWithShape="1">
          <a:blip r:embed="rId2"/>
          <a:srcRect l="11958" t="12556" r="15907" b="6555"/>
          <a:stretch/>
        </p:blipFill>
        <p:spPr bwMode="auto">
          <a:xfrm>
            <a:off x="2562225" y="1009650"/>
            <a:ext cx="8972550" cy="4715370"/>
          </a:xfrm>
          <a:prstGeom prst="rect">
            <a:avLst/>
          </a:prstGeom>
          <a:ln>
            <a:noFill/>
          </a:ln>
          <a:effectLst>
            <a:softEdge rad="112500"/>
          </a:effectLst>
        </p:spPr>
      </p:pic>
    </p:spTree>
    <p:extLst>
      <p:ext uri="{BB962C8B-B14F-4D97-AF65-F5344CB8AC3E}">
        <p14:creationId xmlns:p14="http://schemas.microsoft.com/office/powerpoint/2010/main" val="195459308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C965F-240F-457C-B2EE-A0FE0744890D}"/>
              </a:ext>
            </a:extLst>
          </p:cNvPr>
          <p:cNvSpPr>
            <a:spLocks noGrp="1"/>
          </p:cNvSpPr>
          <p:nvPr>
            <p:ph type="title"/>
          </p:nvPr>
        </p:nvSpPr>
        <p:spPr/>
        <p:txBody>
          <a:bodyPr/>
          <a:lstStyle/>
          <a:p>
            <a:r>
              <a:rPr lang="en-US" dirty="0" err="1"/>
              <a:t>Rencana</a:t>
            </a:r>
            <a:r>
              <a:rPr lang="en-US" dirty="0"/>
              <a:t> </a:t>
            </a:r>
            <a:r>
              <a:rPr lang="en-US" dirty="0" err="1"/>
              <a:t>bisnis</a:t>
            </a:r>
            <a:endParaRPr lang="en-ID" dirty="0"/>
          </a:p>
        </p:txBody>
      </p:sp>
      <p:sp>
        <p:nvSpPr>
          <p:cNvPr id="4" name="Date Placeholder 3">
            <a:extLst>
              <a:ext uri="{FF2B5EF4-FFF2-40B4-BE49-F238E27FC236}">
                <a16:creationId xmlns:a16="http://schemas.microsoft.com/office/drawing/2014/main" id="{51BB4655-8C1A-46AE-AF71-15DA98077302}"/>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96D04B20-A539-4D05-B37F-DE0CA2249D02}"/>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4B0E52D4-AB37-4082-9DBE-1BEB9953A1F9}"/>
              </a:ext>
            </a:extLst>
          </p:cNvPr>
          <p:cNvSpPr>
            <a:spLocks noGrp="1"/>
          </p:cNvSpPr>
          <p:nvPr>
            <p:ph type="sldNum" sz="quarter" idx="12"/>
          </p:nvPr>
        </p:nvSpPr>
        <p:spPr/>
        <p:txBody>
          <a:bodyPr/>
          <a:lstStyle/>
          <a:p>
            <a:fld id="{74890947-6068-46AF-A634-D96B9F9313BE}" type="slidenum">
              <a:rPr lang="en-ID" smtClean="0"/>
              <a:t>173</a:t>
            </a:fld>
            <a:endParaRPr lang="en-ID"/>
          </a:p>
        </p:txBody>
      </p:sp>
      <p:pic>
        <p:nvPicPr>
          <p:cNvPr id="7" name="Content Placeholder 6">
            <a:extLst>
              <a:ext uri="{FF2B5EF4-FFF2-40B4-BE49-F238E27FC236}">
                <a16:creationId xmlns:a16="http://schemas.microsoft.com/office/drawing/2014/main" id="{BE283267-FDB1-4DAF-AA20-B4B636DE923B}"/>
              </a:ext>
            </a:extLst>
          </p:cNvPr>
          <p:cNvPicPr>
            <a:picLocks noGrp="1"/>
          </p:cNvPicPr>
          <p:nvPr>
            <p:ph idx="1"/>
          </p:nvPr>
        </p:nvPicPr>
        <p:blipFill rotWithShape="1">
          <a:blip r:embed="rId2"/>
          <a:srcRect l="19182" t="16004" r="12138" b="8440"/>
          <a:stretch/>
        </p:blipFill>
        <p:spPr bwMode="auto">
          <a:xfrm>
            <a:off x="3438525" y="1028700"/>
            <a:ext cx="8229599" cy="46011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1460932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AB7AA-B38F-4804-A529-1BB324CCAA55}"/>
              </a:ext>
            </a:extLst>
          </p:cNvPr>
          <p:cNvSpPr>
            <a:spLocks noGrp="1"/>
          </p:cNvSpPr>
          <p:nvPr>
            <p:ph type="title"/>
          </p:nvPr>
        </p:nvSpPr>
        <p:spPr/>
        <p:txBody>
          <a:bodyPr/>
          <a:lstStyle/>
          <a:p>
            <a:r>
              <a:rPr lang="en-US" dirty="0" err="1"/>
              <a:t>siang</a:t>
            </a:r>
            <a:endParaRPr lang="en-ID" dirty="0"/>
          </a:p>
        </p:txBody>
      </p:sp>
      <p:sp>
        <p:nvSpPr>
          <p:cNvPr id="4" name="Date Placeholder 3">
            <a:extLst>
              <a:ext uri="{FF2B5EF4-FFF2-40B4-BE49-F238E27FC236}">
                <a16:creationId xmlns:a16="http://schemas.microsoft.com/office/drawing/2014/main" id="{360D01E6-1F1C-474B-8D13-D74D03C0AB1F}"/>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C7ED5E4B-D400-43DB-8C44-7A24C1F9031E}"/>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FD8C4904-4A48-4F00-854B-77F96A78DB34}"/>
              </a:ext>
            </a:extLst>
          </p:cNvPr>
          <p:cNvSpPr>
            <a:spLocks noGrp="1"/>
          </p:cNvSpPr>
          <p:nvPr>
            <p:ph type="sldNum" sz="quarter" idx="12"/>
          </p:nvPr>
        </p:nvSpPr>
        <p:spPr/>
        <p:txBody>
          <a:bodyPr/>
          <a:lstStyle/>
          <a:p>
            <a:fld id="{74890947-6068-46AF-A634-D96B9F9313BE}" type="slidenum">
              <a:rPr lang="en-ID" smtClean="0"/>
              <a:t>174</a:t>
            </a:fld>
            <a:endParaRPr lang="en-ID"/>
          </a:p>
        </p:txBody>
      </p:sp>
      <p:pic>
        <p:nvPicPr>
          <p:cNvPr id="8" name="Content Placeholder 7">
            <a:extLst>
              <a:ext uri="{FF2B5EF4-FFF2-40B4-BE49-F238E27FC236}">
                <a16:creationId xmlns:a16="http://schemas.microsoft.com/office/drawing/2014/main" id="{8EB0EEBE-3DAB-4B7E-B834-94A5D625A92A}"/>
              </a:ext>
            </a:extLst>
          </p:cNvPr>
          <p:cNvPicPr>
            <a:picLocks noGrp="1"/>
          </p:cNvPicPr>
          <p:nvPr>
            <p:ph idx="1"/>
          </p:nvPr>
        </p:nvPicPr>
        <p:blipFill rotWithShape="1">
          <a:blip r:embed="rId2"/>
          <a:srcRect l="19540" t="19672" r="18263" b="11749"/>
          <a:stretch/>
        </p:blipFill>
        <p:spPr bwMode="auto">
          <a:xfrm>
            <a:off x="3005666" y="1464592"/>
            <a:ext cx="7553896" cy="391929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1130456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8E2CE-E1EB-4F9F-AF9E-E02D0D7AF180}"/>
              </a:ext>
            </a:extLst>
          </p:cNvPr>
          <p:cNvSpPr>
            <a:spLocks noGrp="1"/>
          </p:cNvSpPr>
          <p:nvPr>
            <p:ph type="title"/>
          </p:nvPr>
        </p:nvSpPr>
        <p:spPr/>
        <p:txBody>
          <a:bodyPr/>
          <a:lstStyle/>
          <a:p>
            <a:r>
              <a:rPr lang="en-US" dirty="0" err="1"/>
              <a:t>malam</a:t>
            </a:r>
            <a:endParaRPr lang="en-ID" dirty="0"/>
          </a:p>
        </p:txBody>
      </p:sp>
      <p:sp>
        <p:nvSpPr>
          <p:cNvPr id="4" name="Date Placeholder 3">
            <a:extLst>
              <a:ext uri="{FF2B5EF4-FFF2-40B4-BE49-F238E27FC236}">
                <a16:creationId xmlns:a16="http://schemas.microsoft.com/office/drawing/2014/main" id="{29A09ED2-F525-4114-BD91-A00F8A37F303}"/>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61117F5C-FFD7-4905-A152-7EE12E300F4B}"/>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21302D86-01B9-4BA2-862C-CB6D9DA6EC7D}"/>
              </a:ext>
            </a:extLst>
          </p:cNvPr>
          <p:cNvSpPr>
            <a:spLocks noGrp="1"/>
          </p:cNvSpPr>
          <p:nvPr>
            <p:ph type="sldNum" sz="quarter" idx="12"/>
          </p:nvPr>
        </p:nvSpPr>
        <p:spPr/>
        <p:txBody>
          <a:bodyPr/>
          <a:lstStyle/>
          <a:p>
            <a:fld id="{74890947-6068-46AF-A634-D96B9F9313BE}" type="slidenum">
              <a:rPr lang="en-ID" smtClean="0"/>
              <a:t>175</a:t>
            </a:fld>
            <a:endParaRPr lang="en-ID"/>
          </a:p>
        </p:txBody>
      </p:sp>
      <p:pic>
        <p:nvPicPr>
          <p:cNvPr id="7" name="Content Placeholder 6">
            <a:extLst>
              <a:ext uri="{FF2B5EF4-FFF2-40B4-BE49-F238E27FC236}">
                <a16:creationId xmlns:a16="http://schemas.microsoft.com/office/drawing/2014/main" id="{F8EECA32-4B54-4D00-98F1-D45CD8E9039B}"/>
              </a:ext>
            </a:extLst>
          </p:cNvPr>
          <p:cNvPicPr>
            <a:picLocks noGrp="1"/>
          </p:cNvPicPr>
          <p:nvPr>
            <p:ph idx="1"/>
          </p:nvPr>
        </p:nvPicPr>
        <p:blipFill rotWithShape="1">
          <a:blip r:embed="rId2"/>
          <a:srcRect l="19074" t="13661" r="18403" b="14026"/>
          <a:stretch/>
        </p:blipFill>
        <p:spPr bwMode="auto">
          <a:xfrm>
            <a:off x="2200276" y="819150"/>
            <a:ext cx="9229724" cy="530542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6484472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A05C7-5832-4987-88D7-96DD15D40EF0}"/>
              </a:ext>
            </a:extLst>
          </p:cNvPr>
          <p:cNvSpPr>
            <a:spLocks noGrp="1"/>
          </p:cNvSpPr>
          <p:nvPr>
            <p:ph type="title"/>
          </p:nvPr>
        </p:nvSpPr>
        <p:spPr/>
        <p:txBody>
          <a:bodyPr/>
          <a:lstStyle/>
          <a:p>
            <a:r>
              <a:rPr lang="en-US" dirty="0"/>
              <a:t>framework</a:t>
            </a:r>
            <a:endParaRPr lang="en-ID" dirty="0"/>
          </a:p>
        </p:txBody>
      </p:sp>
      <p:sp>
        <p:nvSpPr>
          <p:cNvPr id="4" name="Date Placeholder 3">
            <a:extLst>
              <a:ext uri="{FF2B5EF4-FFF2-40B4-BE49-F238E27FC236}">
                <a16:creationId xmlns:a16="http://schemas.microsoft.com/office/drawing/2014/main" id="{E60D576D-0FF5-448B-AC04-9A0915C0D74B}"/>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FD35BF38-7F46-403C-819C-F7691A8743B5}"/>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BA7FFE18-6087-42C5-BD67-6817C31B3BFF}"/>
              </a:ext>
            </a:extLst>
          </p:cNvPr>
          <p:cNvSpPr>
            <a:spLocks noGrp="1"/>
          </p:cNvSpPr>
          <p:nvPr>
            <p:ph type="sldNum" sz="quarter" idx="12"/>
          </p:nvPr>
        </p:nvSpPr>
        <p:spPr/>
        <p:txBody>
          <a:bodyPr/>
          <a:lstStyle/>
          <a:p>
            <a:fld id="{74890947-6068-46AF-A634-D96B9F9313BE}" type="slidenum">
              <a:rPr lang="en-ID" smtClean="0"/>
              <a:t>176</a:t>
            </a:fld>
            <a:endParaRPr lang="en-ID"/>
          </a:p>
        </p:txBody>
      </p:sp>
      <p:pic>
        <p:nvPicPr>
          <p:cNvPr id="7" name="Content Placeholder 6">
            <a:extLst>
              <a:ext uri="{FF2B5EF4-FFF2-40B4-BE49-F238E27FC236}">
                <a16:creationId xmlns:a16="http://schemas.microsoft.com/office/drawing/2014/main" id="{DCFD45DD-8F59-410F-968E-977703C22E85}"/>
              </a:ext>
            </a:extLst>
          </p:cNvPr>
          <p:cNvPicPr>
            <a:picLocks noGrp="1"/>
          </p:cNvPicPr>
          <p:nvPr>
            <p:ph idx="1"/>
          </p:nvPr>
        </p:nvPicPr>
        <p:blipFill rotWithShape="1">
          <a:blip r:embed="rId2"/>
          <a:srcRect l="19188" t="8777" r="19182" b="8777"/>
          <a:stretch/>
        </p:blipFill>
        <p:spPr bwMode="auto">
          <a:xfrm>
            <a:off x="2828925" y="847725"/>
            <a:ext cx="8743949" cy="53149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6150574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82ED7-1FD5-4372-B140-BC08A938C2DE}"/>
              </a:ext>
            </a:extLst>
          </p:cNvPr>
          <p:cNvSpPr>
            <a:spLocks noGrp="1"/>
          </p:cNvSpPr>
          <p:nvPr>
            <p:ph type="title"/>
          </p:nvPr>
        </p:nvSpPr>
        <p:spPr/>
        <p:txBody>
          <a:bodyPr/>
          <a:lstStyle/>
          <a:p>
            <a:r>
              <a:rPr lang="en-US"/>
              <a:t>The end</a:t>
            </a:r>
            <a:endParaRPr lang="en-ID" dirty="0"/>
          </a:p>
        </p:txBody>
      </p:sp>
      <p:sp>
        <p:nvSpPr>
          <p:cNvPr id="3" name="Content Placeholder 2">
            <a:extLst>
              <a:ext uri="{FF2B5EF4-FFF2-40B4-BE49-F238E27FC236}">
                <a16:creationId xmlns:a16="http://schemas.microsoft.com/office/drawing/2014/main" id="{F04C69EF-B070-4CE3-A8F9-CBE21F131E3D}"/>
              </a:ext>
            </a:extLst>
          </p:cNvPr>
          <p:cNvSpPr>
            <a:spLocks noGrp="1"/>
          </p:cNvSpPr>
          <p:nvPr>
            <p:ph idx="1"/>
          </p:nvPr>
        </p:nvSpPr>
        <p:spPr/>
        <p:txBody>
          <a:bodyPr>
            <a:normAutofit/>
          </a:bodyPr>
          <a:lstStyle/>
          <a:p>
            <a:r>
              <a:rPr lang="en-US" sz="6000" dirty="0" err="1">
                <a:solidFill>
                  <a:schemeClr val="accent1"/>
                </a:solidFill>
              </a:rPr>
              <a:t>Selalu</a:t>
            </a:r>
            <a:r>
              <a:rPr lang="en-US" sz="6000" dirty="0">
                <a:solidFill>
                  <a:schemeClr val="accent1"/>
                </a:solidFill>
              </a:rPr>
              <a:t> </a:t>
            </a:r>
            <a:r>
              <a:rPr lang="en-US" sz="6000" dirty="0" err="1">
                <a:solidFill>
                  <a:schemeClr val="accent1"/>
                </a:solidFill>
              </a:rPr>
              <a:t>sukses</a:t>
            </a:r>
            <a:r>
              <a:rPr lang="en-US" sz="6000" dirty="0">
                <a:solidFill>
                  <a:schemeClr val="accent1"/>
                </a:solidFill>
              </a:rPr>
              <a:t> dan </a:t>
            </a:r>
            <a:r>
              <a:rPr lang="en-US" sz="6000" dirty="0" err="1">
                <a:solidFill>
                  <a:schemeClr val="accent1"/>
                </a:solidFill>
              </a:rPr>
              <a:t>sehat</a:t>
            </a:r>
            <a:endParaRPr lang="en-ID" sz="6000" dirty="0">
              <a:solidFill>
                <a:schemeClr val="accent1"/>
              </a:solidFill>
            </a:endParaRPr>
          </a:p>
        </p:txBody>
      </p:sp>
      <p:sp>
        <p:nvSpPr>
          <p:cNvPr id="4" name="Date Placeholder 3">
            <a:extLst>
              <a:ext uri="{FF2B5EF4-FFF2-40B4-BE49-F238E27FC236}">
                <a16:creationId xmlns:a16="http://schemas.microsoft.com/office/drawing/2014/main" id="{98093CC9-695F-4183-B8C3-55F0A67CC75B}"/>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60FBAB13-A3C1-403B-A6E6-388E6F9DD2BE}"/>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F28C1436-7FEE-4D45-A1C4-9F800BC5D06D}"/>
              </a:ext>
            </a:extLst>
          </p:cNvPr>
          <p:cNvSpPr>
            <a:spLocks noGrp="1"/>
          </p:cNvSpPr>
          <p:nvPr>
            <p:ph type="sldNum" sz="quarter" idx="12"/>
          </p:nvPr>
        </p:nvSpPr>
        <p:spPr/>
        <p:txBody>
          <a:bodyPr/>
          <a:lstStyle/>
          <a:p>
            <a:fld id="{74890947-6068-46AF-A634-D96B9F9313BE}" type="slidenum">
              <a:rPr lang="en-ID" smtClean="0"/>
              <a:t>177</a:t>
            </a:fld>
            <a:endParaRPr lang="en-ID"/>
          </a:p>
        </p:txBody>
      </p:sp>
    </p:spTree>
    <p:extLst>
      <p:ext uri="{BB962C8B-B14F-4D97-AF65-F5344CB8AC3E}">
        <p14:creationId xmlns:p14="http://schemas.microsoft.com/office/powerpoint/2010/main" val="42859255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4EB49-FC3F-4A10-9E94-F085224F9328}"/>
              </a:ext>
            </a:extLst>
          </p:cNvPr>
          <p:cNvSpPr>
            <a:spLocks noGrp="1"/>
          </p:cNvSpPr>
          <p:nvPr>
            <p:ph type="title"/>
          </p:nvPr>
        </p:nvSpPr>
        <p:spPr/>
        <p:txBody>
          <a:bodyPr>
            <a:normAutofit/>
          </a:bodyPr>
          <a:lstStyle/>
          <a:p>
            <a:r>
              <a:rPr lang="en-US" sz="6600" dirty="0">
                <a:solidFill>
                  <a:srgbClr val="FF0000"/>
                </a:solidFill>
              </a:rPr>
              <a:t>Who?</a:t>
            </a:r>
            <a:endParaRPr lang="en-ID" sz="6600" dirty="0">
              <a:solidFill>
                <a:srgbClr val="FF0000"/>
              </a:solidFill>
            </a:endParaRPr>
          </a:p>
        </p:txBody>
      </p:sp>
      <p:sp>
        <p:nvSpPr>
          <p:cNvPr id="4" name="Date Placeholder 3">
            <a:extLst>
              <a:ext uri="{FF2B5EF4-FFF2-40B4-BE49-F238E27FC236}">
                <a16:creationId xmlns:a16="http://schemas.microsoft.com/office/drawing/2014/main" id="{59317419-33FF-404F-A714-49B7C0E53AC2}"/>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063E0077-DD44-47F2-A060-B85C13A71BF1}"/>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8F312ECF-DB1E-43FD-B309-7D38FF8369C7}"/>
              </a:ext>
            </a:extLst>
          </p:cNvPr>
          <p:cNvSpPr>
            <a:spLocks noGrp="1"/>
          </p:cNvSpPr>
          <p:nvPr>
            <p:ph type="sldNum" sz="quarter" idx="12"/>
          </p:nvPr>
        </p:nvSpPr>
        <p:spPr/>
        <p:txBody>
          <a:bodyPr/>
          <a:lstStyle/>
          <a:p>
            <a:fld id="{74890947-6068-46AF-A634-D96B9F9313BE}" type="slidenum">
              <a:rPr lang="en-ID" smtClean="0"/>
              <a:t>18</a:t>
            </a:fld>
            <a:endParaRPr lang="en-ID"/>
          </a:p>
        </p:txBody>
      </p:sp>
      <p:pic>
        <p:nvPicPr>
          <p:cNvPr id="7" name="Content Placeholder 6">
            <a:extLst>
              <a:ext uri="{FF2B5EF4-FFF2-40B4-BE49-F238E27FC236}">
                <a16:creationId xmlns:a16="http://schemas.microsoft.com/office/drawing/2014/main" id="{AA425BA4-F690-4109-93DA-2101D7723E3E}"/>
              </a:ext>
            </a:extLst>
          </p:cNvPr>
          <p:cNvPicPr>
            <a:picLocks noGrp="1"/>
          </p:cNvPicPr>
          <p:nvPr>
            <p:ph idx="1"/>
          </p:nvPr>
        </p:nvPicPr>
        <p:blipFill rotWithShape="1">
          <a:blip r:embed="rId2"/>
          <a:srcRect l="21455" t="20551" r="21513" b="19449"/>
          <a:stretch/>
        </p:blipFill>
        <p:spPr bwMode="auto">
          <a:xfrm>
            <a:off x="3629025" y="714376"/>
            <a:ext cx="8115299" cy="54006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458726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25EF7-A75E-4326-9CEF-9CC2D9C0D7B7}"/>
              </a:ext>
            </a:extLst>
          </p:cNvPr>
          <p:cNvSpPr>
            <a:spLocks noGrp="1"/>
          </p:cNvSpPr>
          <p:nvPr>
            <p:ph type="title"/>
          </p:nvPr>
        </p:nvSpPr>
        <p:spPr/>
        <p:txBody>
          <a:bodyPr/>
          <a:lstStyle/>
          <a:p>
            <a:r>
              <a:rPr lang="en-US" dirty="0">
                <a:latin typeface="Arial" panose="020B0604020202020204" pitchFamily="34" charset="0"/>
                <a:ea typeface="Times New Roman" panose="02020603050405020304" pitchFamily="18" charset="0"/>
                <a:cs typeface="Times New Roman" panose="02020603050405020304" pitchFamily="18" charset="0"/>
              </a:rPr>
              <a:t>F</a:t>
            </a:r>
            <a:r>
              <a:rPr lang="en-US" sz="3600" dirty="0">
                <a:effectLst/>
                <a:latin typeface="Arial" panose="020B0604020202020204" pitchFamily="34" charset="0"/>
                <a:ea typeface="Times New Roman" panose="02020603050405020304" pitchFamily="18" charset="0"/>
                <a:cs typeface="Times New Roman" panose="02020603050405020304" pitchFamily="18" charset="0"/>
              </a:rPr>
              <a:t>undamental </a:t>
            </a:r>
            <a:r>
              <a:rPr lang="en-US" sz="3600" dirty="0" err="1">
                <a:effectLst/>
                <a:latin typeface="Arial" panose="020B0604020202020204" pitchFamily="34" charset="0"/>
                <a:ea typeface="Times New Roman" panose="02020603050405020304" pitchFamily="18" charset="0"/>
                <a:cs typeface="Times New Roman" panose="02020603050405020304" pitchFamily="18" charset="0"/>
              </a:rPr>
              <a:t>dari</a:t>
            </a:r>
            <a:r>
              <a:rPr lang="en-US" sz="36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600" dirty="0" err="1">
                <a:effectLst/>
                <a:latin typeface="Arial" panose="020B0604020202020204" pitchFamily="34" charset="0"/>
                <a:ea typeface="Times New Roman" panose="02020603050405020304" pitchFamily="18" charset="0"/>
                <a:cs typeface="Times New Roman" panose="02020603050405020304" pitchFamily="18" charset="0"/>
              </a:rPr>
              <a:t>pola</a:t>
            </a:r>
            <a:r>
              <a:rPr lang="en-US" sz="36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600" dirty="0" err="1">
                <a:effectLst/>
                <a:latin typeface="Arial" panose="020B0604020202020204" pitchFamily="34" charset="0"/>
                <a:ea typeface="Times New Roman" panose="02020603050405020304" pitchFamily="18" charset="0"/>
                <a:cs typeface="Times New Roman" panose="02020603050405020304" pitchFamily="18" charset="0"/>
              </a:rPr>
              <a:t>pikir</a:t>
            </a:r>
            <a:r>
              <a:rPr lang="en-US" sz="36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600" dirty="0" err="1">
                <a:effectLst/>
                <a:latin typeface="Arial" panose="020B0604020202020204" pitchFamily="34" charset="0"/>
                <a:ea typeface="Times New Roman" panose="02020603050405020304" pitchFamily="18" charset="0"/>
                <a:cs typeface="Times New Roman" panose="02020603050405020304" pitchFamily="18" charset="0"/>
              </a:rPr>
              <a:t>pengusaha</a:t>
            </a:r>
            <a:r>
              <a:rPr lang="en-US" sz="36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600" dirty="0" err="1">
                <a:effectLst/>
                <a:latin typeface="Arial" panose="020B0604020202020204" pitchFamily="34" charset="0"/>
                <a:ea typeface="Times New Roman" panose="02020603050405020304" pitchFamily="18" charset="0"/>
                <a:cs typeface="Times New Roman" panose="02020603050405020304" pitchFamily="18" charset="0"/>
              </a:rPr>
              <a:t>meliputi</a:t>
            </a:r>
            <a:r>
              <a:rPr lang="en-US" sz="36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600" dirty="0" err="1">
                <a:effectLst/>
                <a:latin typeface="Arial" panose="020B0604020202020204" pitchFamily="34" charset="0"/>
                <a:ea typeface="Times New Roman" panose="02020603050405020304" pitchFamily="18" charset="0"/>
                <a:cs typeface="Times New Roman" panose="02020603050405020304" pitchFamily="18" charset="0"/>
              </a:rPr>
              <a:t>kreativitas</a:t>
            </a:r>
            <a:r>
              <a:rPr lang="en-US" sz="36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3600" dirty="0" err="1">
                <a:effectLst/>
                <a:latin typeface="Arial" panose="020B0604020202020204" pitchFamily="34" charset="0"/>
                <a:ea typeface="Times New Roman" panose="02020603050405020304" pitchFamily="18" charset="0"/>
                <a:cs typeface="Times New Roman" panose="02020603050405020304" pitchFamily="18" charset="0"/>
              </a:rPr>
              <a:t>inovasi</a:t>
            </a:r>
            <a:endParaRPr lang="en-ID" dirty="0"/>
          </a:p>
        </p:txBody>
      </p:sp>
      <p:sp>
        <p:nvSpPr>
          <p:cNvPr id="3" name="Content Placeholder 2">
            <a:extLst>
              <a:ext uri="{FF2B5EF4-FFF2-40B4-BE49-F238E27FC236}">
                <a16:creationId xmlns:a16="http://schemas.microsoft.com/office/drawing/2014/main" id="{FD903115-7C77-4519-A926-8054879283DA}"/>
              </a:ext>
            </a:extLst>
          </p:cNvPr>
          <p:cNvSpPr>
            <a:spLocks noGrp="1"/>
          </p:cNvSpPr>
          <p:nvPr>
            <p:ph idx="1"/>
          </p:nvPr>
        </p:nvSpPr>
        <p:spPr/>
        <p:txBody>
          <a:bodyPr>
            <a:normAutofit fontScale="70000" lnSpcReduction="20000"/>
          </a:bodyPr>
          <a:lstStyle/>
          <a:p>
            <a:pPr>
              <a:lnSpc>
                <a:spcPct val="150000"/>
              </a:lnSpc>
              <a:spcAft>
                <a:spcPts val="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Hal yang paling fundamental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dari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pola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pikir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pengusaha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meliputi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kreativitas</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inovasi</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dengan</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level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tinggi</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serta</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memiliki</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kemampuan</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manajemen</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skli</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pengetahuan</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bisnis</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mumpuni</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1000"/>
              </a:spcAft>
              <a:buFont typeface="Wingdings 2" panose="05020102010507070707" pitchFamily="18" charset="2"/>
              <a:buChar char=""/>
              <a:tabLst>
                <a:tab pos="45720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Common to the vocabulary of most business executives is a </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distinction between invention and innovation.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Invention of the jet engine </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was patented in 1930,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yet the first commercial jet airplane </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did not fly until 1957</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p>
          <a:p>
            <a:pPr marL="342900" lvl="0" indent="-342900" algn="just">
              <a:lnSpc>
                <a:spcPct val="150000"/>
              </a:lnSpc>
              <a:spcAft>
                <a:spcPts val="1000"/>
              </a:spcAft>
              <a:buFont typeface="Wingdings 2" panose="05020102010507070707" pitchFamily="18" charset="2"/>
              <a:buChar char=""/>
              <a:tabLst>
                <a:tab pos="457200" algn="l"/>
              </a:tabLst>
            </a:pP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Innovation is the initial commercialization of invention by producing and selling new product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as executive across each of surveys  summarized earlier  typically put it, </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innovation is turning ideas into profit. </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The </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creation of new product </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or processes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throught</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the development of new knowledge or from  new combinations of knowledge. (Pearce and Robinson, 2013, pp. 399) The initial </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commercialization  of invention </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by producing and selling a new product, service or process.</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1000"/>
              </a:spcAft>
              <a:buFont typeface="Wingdings 2" panose="05020102010507070707" pitchFamily="18" charset="2"/>
              <a:buChar char=""/>
              <a:tabLst>
                <a:tab pos="45720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Jika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pelaku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usaha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dapat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mengidentifikasi</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kebutuhan</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konsumen</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tidak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terpenuhi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ataupun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cara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lebih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baik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u="sng" dirty="0" err="1">
                <a:effectLst/>
                <a:latin typeface="Arial" panose="020B0604020202020204" pitchFamily="34" charset="0"/>
                <a:ea typeface="Times New Roman" panose="02020603050405020304" pitchFamily="18" charset="0"/>
                <a:cs typeface="Times New Roman" panose="02020603050405020304" pitchFamily="18" charset="0"/>
              </a:rPr>
              <a:t>memenuhi</a:t>
            </a:r>
            <a:r>
              <a:rPr lang="en-US" sz="1800"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u="sng" dirty="0" err="1">
                <a:effectLst/>
                <a:latin typeface="Arial" panose="020B0604020202020204" pitchFamily="34" charset="0"/>
                <a:ea typeface="Times New Roman" panose="02020603050405020304" pitchFamily="18" charset="0"/>
                <a:cs typeface="Times New Roman" panose="02020603050405020304" pitchFamily="18" charset="0"/>
              </a:rPr>
              <a:t>kepuasan</a:t>
            </a:r>
            <a:r>
              <a:rPr lang="en-US" sz="1800"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u="sng" dirty="0" err="1">
                <a:effectLst/>
                <a:latin typeface="Arial" panose="020B0604020202020204" pitchFamily="34" charset="0"/>
                <a:ea typeface="Times New Roman" panose="02020603050405020304" pitchFamily="18" charset="0"/>
                <a:cs typeface="Times New Roman" panose="02020603050405020304" pitchFamily="18" charset="0"/>
              </a:rPr>
              <a:t>kebutuhan</a:t>
            </a:r>
            <a:r>
              <a:rPr lang="en-US" sz="1800"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u="sng" dirty="0" err="1">
                <a:effectLst/>
                <a:latin typeface="Arial" panose="020B0604020202020204" pitchFamily="34" charset="0"/>
                <a:ea typeface="Times New Roman" panose="02020603050405020304" pitchFamily="18" charset="0"/>
                <a:cs typeface="Times New Roman" panose="02020603050405020304" pitchFamily="18" charset="0"/>
              </a:rPr>
              <a:t>konsumen</a:t>
            </a:r>
            <a:r>
              <a:rPr lang="en-US" sz="1800"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Maka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sesorang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dapat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menemukan</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adanya</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suatu</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Peluang</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menjanjikan</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kemudian</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membuat</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suatu</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Rencana</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baik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berinvestasi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pada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peluang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tersebut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ID" dirty="0"/>
          </a:p>
        </p:txBody>
      </p:sp>
      <p:sp>
        <p:nvSpPr>
          <p:cNvPr id="4" name="Date Placeholder 3">
            <a:extLst>
              <a:ext uri="{FF2B5EF4-FFF2-40B4-BE49-F238E27FC236}">
                <a16:creationId xmlns:a16="http://schemas.microsoft.com/office/drawing/2014/main" id="{A066BB30-9DFE-4B73-8752-66F558C8F483}"/>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D686FAAA-2439-4EE3-9566-E41E63C92755}"/>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B6609EEE-9F34-4909-BC7A-B4BA513F9349}"/>
              </a:ext>
            </a:extLst>
          </p:cNvPr>
          <p:cNvSpPr>
            <a:spLocks noGrp="1"/>
          </p:cNvSpPr>
          <p:nvPr>
            <p:ph type="sldNum" sz="quarter" idx="12"/>
          </p:nvPr>
        </p:nvSpPr>
        <p:spPr/>
        <p:txBody>
          <a:bodyPr/>
          <a:lstStyle/>
          <a:p>
            <a:fld id="{74890947-6068-46AF-A634-D96B9F9313BE}" type="slidenum">
              <a:rPr lang="en-ID" smtClean="0"/>
              <a:t>19</a:t>
            </a:fld>
            <a:endParaRPr lang="en-ID"/>
          </a:p>
        </p:txBody>
      </p:sp>
    </p:spTree>
    <p:extLst>
      <p:ext uri="{BB962C8B-B14F-4D97-AF65-F5344CB8AC3E}">
        <p14:creationId xmlns:p14="http://schemas.microsoft.com/office/powerpoint/2010/main" val="15138601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1EA5C-5D36-4D22-8535-9664C6577320}"/>
              </a:ext>
            </a:extLst>
          </p:cNvPr>
          <p:cNvSpPr>
            <a:spLocks noGrp="1"/>
          </p:cNvSpPr>
          <p:nvPr>
            <p:ph type="title"/>
          </p:nvPr>
        </p:nvSpPr>
        <p:spPr/>
        <p:txBody>
          <a:bodyPr/>
          <a:lstStyle/>
          <a:p>
            <a:r>
              <a:rPr lang="en-US" dirty="0"/>
              <a:t>PERTEMUAN MINGGU 01</a:t>
            </a:r>
            <a:endParaRPr lang="en-ID" dirty="0"/>
          </a:p>
        </p:txBody>
      </p:sp>
      <p:pic>
        <p:nvPicPr>
          <p:cNvPr id="5" name="Content Placeholder 4">
            <a:extLst>
              <a:ext uri="{FF2B5EF4-FFF2-40B4-BE49-F238E27FC236}">
                <a16:creationId xmlns:a16="http://schemas.microsoft.com/office/drawing/2014/main" id="{3AFFB887-810E-4166-B376-5B39588C01DA}"/>
              </a:ext>
            </a:extLst>
          </p:cNvPr>
          <p:cNvPicPr>
            <a:picLocks noGrp="1" noChangeAspect="1"/>
          </p:cNvPicPr>
          <p:nvPr>
            <p:ph idx="1"/>
          </p:nvPr>
        </p:nvPicPr>
        <p:blipFill rotWithShape="1">
          <a:blip r:embed="rId2"/>
          <a:srcRect l="38158" t="30190" r="25636" b="24943"/>
          <a:stretch/>
        </p:blipFill>
        <p:spPr>
          <a:xfrm>
            <a:off x="3733800" y="1123837"/>
            <a:ext cx="7905750" cy="4352925"/>
          </a:xfrm>
        </p:spPr>
      </p:pic>
      <p:sp>
        <p:nvSpPr>
          <p:cNvPr id="6" name="Date Placeholder 5">
            <a:extLst>
              <a:ext uri="{FF2B5EF4-FFF2-40B4-BE49-F238E27FC236}">
                <a16:creationId xmlns:a16="http://schemas.microsoft.com/office/drawing/2014/main" id="{03E72DC6-81D5-40DC-8564-758E9174B442}"/>
              </a:ext>
            </a:extLst>
          </p:cNvPr>
          <p:cNvSpPr>
            <a:spLocks noGrp="1"/>
          </p:cNvSpPr>
          <p:nvPr>
            <p:ph type="dt" sz="half" idx="10"/>
          </p:nvPr>
        </p:nvSpPr>
        <p:spPr/>
        <p:txBody>
          <a:bodyPr/>
          <a:lstStyle/>
          <a:p>
            <a:fld id="{3C0850BA-B5C2-471A-953E-64A3041D1385}" type="datetime1">
              <a:rPr lang="en-ID" smtClean="0"/>
              <a:t>06/02/2022</a:t>
            </a:fld>
            <a:endParaRPr lang="en-ID"/>
          </a:p>
        </p:txBody>
      </p:sp>
      <p:sp>
        <p:nvSpPr>
          <p:cNvPr id="7" name="Footer Placeholder 6">
            <a:extLst>
              <a:ext uri="{FF2B5EF4-FFF2-40B4-BE49-F238E27FC236}">
                <a16:creationId xmlns:a16="http://schemas.microsoft.com/office/drawing/2014/main" id="{AFBA6C02-07E9-4F48-9B86-633B5DAE43EC}"/>
              </a:ext>
            </a:extLst>
          </p:cNvPr>
          <p:cNvSpPr>
            <a:spLocks noGrp="1"/>
          </p:cNvSpPr>
          <p:nvPr>
            <p:ph type="ftr" sz="quarter" idx="11"/>
          </p:nvPr>
        </p:nvSpPr>
        <p:spPr/>
        <p:txBody>
          <a:bodyPr/>
          <a:lstStyle/>
          <a:p>
            <a:r>
              <a:rPr lang="en-US"/>
              <a:t>Dr WILHELMUS HARY SUSILO 2022</a:t>
            </a:r>
            <a:endParaRPr lang="en-ID"/>
          </a:p>
        </p:txBody>
      </p:sp>
      <p:sp>
        <p:nvSpPr>
          <p:cNvPr id="8" name="Slide Number Placeholder 7">
            <a:extLst>
              <a:ext uri="{FF2B5EF4-FFF2-40B4-BE49-F238E27FC236}">
                <a16:creationId xmlns:a16="http://schemas.microsoft.com/office/drawing/2014/main" id="{8201946B-99A8-427F-B4EF-E7DB96F064BA}"/>
              </a:ext>
            </a:extLst>
          </p:cNvPr>
          <p:cNvSpPr>
            <a:spLocks noGrp="1"/>
          </p:cNvSpPr>
          <p:nvPr>
            <p:ph type="sldNum" sz="quarter" idx="12"/>
          </p:nvPr>
        </p:nvSpPr>
        <p:spPr/>
        <p:txBody>
          <a:bodyPr/>
          <a:lstStyle/>
          <a:p>
            <a:fld id="{74890947-6068-46AF-A634-D96B9F9313BE}" type="slidenum">
              <a:rPr lang="en-ID" smtClean="0"/>
              <a:t>2</a:t>
            </a:fld>
            <a:endParaRPr lang="en-ID"/>
          </a:p>
        </p:txBody>
      </p:sp>
    </p:spTree>
    <p:extLst>
      <p:ext uri="{BB962C8B-B14F-4D97-AF65-F5344CB8AC3E}">
        <p14:creationId xmlns:p14="http://schemas.microsoft.com/office/powerpoint/2010/main" val="2460521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02917-030E-456B-852B-B2A40FDD1F8E}"/>
              </a:ext>
            </a:extLst>
          </p:cNvPr>
          <p:cNvSpPr>
            <a:spLocks noGrp="1"/>
          </p:cNvSpPr>
          <p:nvPr>
            <p:ph type="title"/>
          </p:nvPr>
        </p:nvSpPr>
        <p:spPr/>
        <p:txBody>
          <a:bodyPr/>
          <a:lstStyle/>
          <a:p>
            <a:r>
              <a:rPr lang="en-US" sz="3600" b="1" dirty="0" err="1">
                <a:effectLst/>
                <a:latin typeface="Arial" panose="020B0604020202020204" pitchFamily="34" charset="0"/>
                <a:ea typeface="Times New Roman" panose="02020603050405020304" pitchFamily="18" charset="0"/>
                <a:cs typeface="Times New Roman" panose="02020603050405020304" pitchFamily="18" charset="0"/>
              </a:rPr>
              <a:t>Mengapa</a:t>
            </a:r>
            <a:r>
              <a:rPr lang="en-US" sz="36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600" b="1" dirty="0" err="1">
                <a:effectLst/>
                <a:latin typeface="Arial" panose="020B0604020202020204" pitchFamily="34" charset="0"/>
                <a:ea typeface="Times New Roman" panose="02020603050405020304" pitchFamily="18" charset="0"/>
                <a:cs typeface="Times New Roman" panose="02020603050405020304" pitchFamily="18" charset="0"/>
              </a:rPr>
              <a:t>menjadi</a:t>
            </a:r>
            <a:r>
              <a:rPr lang="en-US" sz="36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600" b="1" dirty="0" err="1">
                <a:effectLst/>
                <a:latin typeface="Arial" panose="020B0604020202020204" pitchFamily="34" charset="0"/>
                <a:ea typeface="Times New Roman" panose="02020603050405020304" pitchFamily="18" charset="0"/>
                <a:cs typeface="Times New Roman" panose="02020603050405020304" pitchFamily="18" charset="0"/>
              </a:rPr>
              <a:t>Pengusaha</a:t>
            </a:r>
            <a:r>
              <a:rPr lang="en-US" sz="3600" b="1"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dirty="0"/>
          </a:p>
        </p:txBody>
      </p:sp>
      <p:sp>
        <p:nvSpPr>
          <p:cNvPr id="3" name="Content Placeholder 2">
            <a:extLst>
              <a:ext uri="{FF2B5EF4-FFF2-40B4-BE49-F238E27FC236}">
                <a16:creationId xmlns:a16="http://schemas.microsoft.com/office/drawing/2014/main" id="{2D1DF012-096F-4D83-97F1-26FCB3E30D65}"/>
              </a:ext>
            </a:extLst>
          </p:cNvPr>
          <p:cNvSpPr>
            <a:spLocks noGrp="1"/>
          </p:cNvSpPr>
          <p:nvPr>
            <p:ph idx="1"/>
          </p:nvPr>
        </p:nvSpPr>
        <p:spPr/>
        <p:txBody>
          <a:bodyPr>
            <a:normAutofit fontScale="85000" lnSpcReduction="10000"/>
          </a:bodyPr>
          <a:lstStyle/>
          <a:p>
            <a:pPr marL="0" lvl="0" indent="0">
              <a:lnSpc>
                <a:spcPct val="150000"/>
              </a:lnSpc>
              <a:spcAft>
                <a:spcPts val="0"/>
              </a:spcAft>
              <a:buNone/>
            </a:pP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Mengapa</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menjadi</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Pengusaha</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nSpc>
                <a:spcPct val="150000"/>
              </a:lnSpc>
              <a:spcAft>
                <a:spcPts val="0"/>
              </a:spcAft>
              <a:buNone/>
            </a:pP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Memperhatikan</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perkembangan</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zaman pada Era Global</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50000"/>
              </a:lnSpc>
              <a:spcAft>
                <a:spcPts val="0"/>
              </a:spcAft>
              <a:buFont typeface="Wingdings 2" panose="05020102010507070707" pitchFamily="18" charset="2"/>
              <a:buChar char=""/>
              <a:tabLst>
                <a:tab pos="457200" algn="l"/>
              </a:tabLs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Tahun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1980 </a:t>
            </a:r>
            <a:r>
              <a:rPr lang="en-US" sz="1800" dirty="0">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kemajuan</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teknologi</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produksi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komputer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sistem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informasi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kemampuan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alat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komunikasi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50000"/>
              </a:lnSpc>
              <a:spcAft>
                <a:spcPts val="0"/>
              </a:spcAft>
              <a:buFont typeface="Wingdings 2" panose="05020102010507070707" pitchFamily="18" charset="2"/>
              <a:buChar char=""/>
              <a:tabLst>
                <a:tab pos="457200" algn="l"/>
              </a:tabLs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Munculnya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perekonomian</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g</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lobal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nyata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50000"/>
              </a:lnSpc>
              <a:spcAft>
                <a:spcPts val="0"/>
              </a:spcAft>
              <a:buFont typeface="Wingdings 2" panose="05020102010507070707" pitchFamily="18" charset="2"/>
              <a:buChar char=""/>
              <a:tabLst>
                <a:tab pos="457200" algn="l"/>
              </a:tabLst>
            </a:pPr>
            <a:r>
              <a:rPr lang="en-US" sz="1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Produk</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suatu</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negara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banyak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digunakan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pada negara lain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bb di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ind</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honda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di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usa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Wingdings 2" panose="05020102010507070707" pitchFamily="18" charset="2"/>
              <a:buChar char=""/>
              <a:tabLst>
                <a:tab pos="457200" algn="l"/>
              </a:tabLs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Globalisasi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adalah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fakta</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kehidupan</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bagi</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kebanyakan</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bisnis</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dewasa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ini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p>
          <a:p>
            <a:pPr marL="342900" lvl="0" indent="-342900" algn="just">
              <a:lnSpc>
                <a:spcPct val="150000"/>
              </a:lnSpc>
              <a:spcAft>
                <a:spcPts val="0"/>
              </a:spcAft>
              <a:buFont typeface="Wingdings 2" panose="05020102010507070707" pitchFamily="18" charset="2"/>
              <a:buChar char=""/>
              <a:tabLst>
                <a:tab pos="457200" algn="l"/>
              </a:tabLst>
            </a:pP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Komunikasi</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transportasi</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semakin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membaik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efisiensi</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metode-metode</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internasional</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pembiayaan</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produksi</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distribusi</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serta</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pemasaran</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produk</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jasa</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telah</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berpadu</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sehingga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membuka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kesempatan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bagi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dunia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meraih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tempat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pasar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jauh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ID" dirty="0"/>
          </a:p>
        </p:txBody>
      </p:sp>
      <p:sp>
        <p:nvSpPr>
          <p:cNvPr id="4" name="Date Placeholder 3">
            <a:extLst>
              <a:ext uri="{FF2B5EF4-FFF2-40B4-BE49-F238E27FC236}">
                <a16:creationId xmlns:a16="http://schemas.microsoft.com/office/drawing/2014/main" id="{E4124716-496B-4E2F-B9EE-F5A744A9DC82}"/>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F95135AB-9952-4BA2-B21A-0A9875851776}"/>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9F72455D-F1EC-4606-8302-11EC8A3E827D}"/>
              </a:ext>
            </a:extLst>
          </p:cNvPr>
          <p:cNvSpPr>
            <a:spLocks noGrp="1"/>
          </p:cNvSpPr>
          <p:nvPr>
            <p:ph type="sldNum" sz="quarter" idx="12"/>
          </p:nvPr>
        </p:nvSpPr>
        <p:spPr/>
        <p:txBody>
          <a:bodyPr/>
          <a:lstStyle/>
          <a:p>
            <a:fld id="{74890947-6068-46AF-A634-D96B9F9313BE}" type="slidenum">
              <a:rPr lang="en-ID" smtClean="0"/>
              <a:t>20</a:t>
            </a:fld>
            <a:endParaRPr lang="en-ID"/>
          </a:p>
        </p:txBody>
      </p:sp>
    </p:spTree>
    <p:extLst>
      <p:ext uri="{BB962C8B-B14F-4D97-AF65-F5344CB8AC3E}">
        <p14:creationId xmlns:p14="http://schemas.microsoft.com/office/powerpoint/2010/main" val="11819007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ADBCA-FAC2-40AE-B106-A7B5892C8125}"/>
              </a:ext>
            </a:extLst>
          </p:cNvPr>
          <p:cNvSpPr>
            <a:spLocks noGrp="1"/>
          </p:cNvSpPr>
          <p:nvPr>
            <p:ph type="title"/>
          </p:nvPr>
        </p:nvSpPr>
        <p:spPr/>
        <p:txBody>
          <a:bodyPr/>
          <a:lstStyle/>
          <a:p>
            <a:r>
              <a:rPr lang="en-US" sz="3600" dirty="0" err="1">
                <a:effectLst/>
                <a:latin typeface="Arial" panose="020B0604020202020204" pitchFamily="34" charset="0"/>
                <a:ea typeface="Times New Roman" panose="02020603050405020304" pitchFamily="18" charset="0"/>
                <a:cs typeface="Times New Roman" panose="02020603050405020304" pitchFamily="18" charset="0"/>
              </a:rPr>
              <a:t>pandangan</a:t>
            </a:r>
            <a:r>
              <a:rPr lang="en-US" sz="36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600" b="1" dirty="0" err="1">
                <a:effectLst/>
                <a:latin typeface="Arial" panose="020B0604020202020204" pitchFamily="34" charset="0"/>
                <a:ea typeface="Times New Roman" panose="02020603050405020304" pitchFamily="18" charset="0"/>
                <a:cs typeface="Times New Roman" panose="02020603050405020304" pitchFamily="18" charset="0"/>
              </a:rPr>
              <a:t>akuntabilitas</a:t>
            </a:r>
            <a:endParaRPr lang="en-ID" dirty="0"/>
          </a:p>
        </p:txBody>
      </p:sp>
      <p:sp>
        <p:nvSpPr>
          <p:cNvPr id="3" name="Content Placeholder 2">
            <a:extLst>
              <a:ext uri="{FF2B5EF4-FFF2-40B4-BE49-F238E27FC236}">
                <a16:creationId xmlns:a16="http://schemas.microsoft.com/office/drawing/2014/main" id="{DAC1F9A0-9830-4BC0-824D-32CAA71D46BD}"/>
              </a:ext>
            </a:extLst>
          </p:cNvPr>
          <p:cNvSpPr>
            <a:spLocks noGrp="1"/>
          </p:cNvSpPr>
          <p:nvPr>
            <p:ph idx="1"/>
          </p:nvPr>
        </p:nvSpPr>
        <p:spPr/>
        <p:txBody>
          <a:bodyPr>
            <a:normAutofit fontScale="92500" lnSpcReduction="20000"/>
          </a:bodyPr>
          <a:lstStyle/>
          <a:p>
            <a:pPr marL="0" lvl="0" indent="0" algn="just">
              <a:lnSpc>
                <a:spcPct val="150000"/>
              </a:lnSpc>
              <a:spcAft>
                <a:spcPts val="0"/>
              </a:spcAft>
              <a:buNone/>
              <a:tabLst>
                <a:tab pos="457200" algn="l"/>
              </a:tabLst>
            </a:pPr>
            <a:r>
              <a:rPr lang="en-US" sz="2000" dirty="0">
                <a:effectLst/>
                <a:latin typeface="Arial" panose="020B0604020202020204" pitchFamily="34" charset="0"/>
                <a:ea typeface="Times New Roman" panose="02020603050405020304" pitchFamily="18" charset="0"/>
                <a:cs typeface="Times New Roman" panose="02020603050405020304" pitchFamily="18" charset="0"/>
              </a:rPr>
              <a:t>Dari </a:t>
            </a:r>
            <a:r>
              <a:rPr lang="en-US" sz="20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pandangan</a:t>
            </a:r>
            <a:r>
              <a:rPr lang="en-US" sz="20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akuntabilitas</a:t>
            </a:r>
            <a:r>
              <a:rPr lang="en-US" sz="20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ID" sz="20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Wingdings 2" panose="05020102010507070707" pitchFamily="18" charset="2"/>
              <a:buChar char=""/>
              <a:tabLst>
                <a:tab pos="457200" algn="l"/>
              </a:tabLst>
            </a:pPr>
            <a:r>
              <a:rPr lang="en-US" sz="2000" dirty="0" err="1">
                <a:effectLst/>
                <a:latin typeface="Arial" panose="020B0604020202020204" pitchFamily="34" charset="0"/>
                <a:ea typeface="Times New Roman" panose="02020603050405020304" pitchFamily="18" charset="0"/>
                <a:cs typeface="Times New Roman" panose="02020603050405020304" pitchFamily="18" charset="0"/>
              </a:rPr>
              <a:t>Isu</a:t>
            </a:r>
            <a:r>
              <a:rPr lang="en-US" sz="2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cs typeface="Times New Roman" panose="02020603050405020304" pitchFamily="18" charset="0"/>
              </a:rPr>
              <a:t>utama</a:t>
            </a:r>
            <a:r>
              <a:rPr lang="en-US" sz="20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2000" dirty="0" err="1">
                <a:effectLst/>
                <a:latin typeface="Arial" panose="020B0604020202020204" pitchFamily="34" charset="0"/>
                <a:ea typeface="Times New Roman" panose="02020603050405020304" pitchFamily="18" charset="0"/>
                <a:cs typeface="Times New Roman" panose="02020603050405020304" pitchFamily="18" charset="0"/>
              </a:rPr>
              <a:t>berhubungan</a:t>
            </a:r>
            <a:r>
              <a:rPr lang="en-US" sz="2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cs typeface="Times New Roman" panose="02020603050405020304" pitchFamily="18" charset="0"/>
              </a:rPr>
              <a:t>dengan</a:t>
            </a:r>
            <a:r>
              <a:rPr lang="en-US" sz="2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cs typeface="Times New Roman" panose="02020603050405020304" pitchFamily="18" charset="0"/>
              </a:rPr>
              <a:t>globalisasi</a:t>
            </a:r>
            <a:r>
              <a:rPr lang="en-US" sz="2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cs typeface="Times New Roman" panose="02020603050405020304" pitchFamily="18" charset="0"/>
              </a:rPr>
              <a:t>mencakup</a:t>
            </a:r>
            <a:r>
              <a:rPr lang="en-US" sz="2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hak</a:t>
            </a:r>
            <a:r>
              <a:rPr lang="en-US" sz="20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pekerja</a:t>
            </a:r>
            <a:r>
              <a:rPr lang="en-US" sz="20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dirty="0">
                <a:effectLst/>
                <a:latin typeface="Arial" panose="020B0604020202020204" pitchFamily="34" charset="0"/>
                <a:ea typeface="Times New Roman" panose="02020603050405020304" pitchFamily="18" charset="0"/>
                <a:cs typeface="Times New Roman" panose="02020603050405020304" pitchFamily="18" charset="0"/>
              </a:rPr>
              <a:t>yang </a:t>
            </a:r>
            <a:r>
              <a:rPr lang="en-US" sz="2000" dirty="0" err="1">
                <a:effectLst/>
                <a:latin typeface="Arial" panose="020B0604020202020204" pitchFamily="34" charset="0"/>
                <a:ea typeface="Times New Roman" panose="02020603050405020304" pitchFamily="18" charset="0"/>
                <a:cs typeface="Times New Roman" panose="02020603050405020304" pitchFamily="18" charset="0"/>
              </a:rPr>
              <a:t>bekerja</a:t>
            </a:r>
            <a:r>
              <a:rPr lang="en-US" sz="2000" dirty="0">
                <a:effectLst/>
                <a:latin typeface="Arial" panose="020B0604020202020204" pitchFamily="34" charset="0"/>
                <a:ea typeface="Times New Roman" panose="02020603050405020304" pitchFamily="18" charset="0"/>
                <a:cs typeface="Times New Roman" panose="02020603050405020304" pitchFamily="18" charset="0"/>
              </a:rPr>
              <a:t> di </a:t>
            </a:r>
            <a:r>
              <a:rPr lang="en-US" sz="2000" dirty="0" err="1">
                <a:effectLst/>
                <a:latin typeface="Arial" panose="020B0604020202020204" pitchFamily="34" charset="0"/>
                <a:ea typeface="Times New Roman" panose="02020603050405020304" pitchFamily="18" charset="0"/>
                <a:cs typeface="Times New Roman" panose="02020603050405020304" pitchFamily="18" charset="0"/>
              </a:rPr>
              <a:t>fasilitas</a:t>
            </a:r>
            <a:r>
              <a:rPr lang="en-US" sz="2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cs typeface="Times New Roman" panose="02020603050405020304" pitchFamily="18" charset="0"/>
              </a:rPr>
              <a:t>lepas</a:t>
            </a:r>
            <a:r>
              <a:rPr lang="en-US" sz="2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cs typeface="Times New Roman" panose="02020603050405020304" pitchFamily="18" charset="0"/>
              </a:rPr>
              <a:t>pantai</a:t>
            </a:r>
            <a:r>
              <a:rPr lang="en-US" sz="20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2000" dirty="0" err="1">
                <a:effectLst/>
                <a:latin typeface="Arial" panose="020B0604020202020204" pitchFamily="34" charset="0"/>
                <a:ea typeface="Times New Roman" panose="02020603050405020304" pitchFamily="18" charset="0"/>
                <a:cs typeface="Times New Roman" panose="02020603050405020304" pitchFamily="18" charset="0"/>
              </a:rPr>
              <a:t>menyeimbangkan</a:t>
            </a:r>
            <a:r>
              <a:rPr lang="en-US" sz="2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cs typeface="Times New Roman" panose="02020603050405020304" pitchFamily="18" charset="0"/>
              </a:rPr>
              <a:t>biaya</a:t>
            </a:r>
            <a:r>
              <a:rPr lang="en-US" sz="20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2000" dirty="0" err="1">
                <a:effectLst/>
                <a:latin typeface="Arial" panose="020B0604020202020204" pitchFamily="34" charset="0"/>
                <a:ea typeface="Times New Roman" panose="02020603050405020304" pitchFamily="18" charset="0"/>
                <a:cs typeface="Times New Roman" panose="02020603050405020304" pitchFamily="18" charset="0"/>
              </a:rPr>
              <a:t>keuntungan</a:t>
            </a:r>
            <a:r>
              <a:rPr lang="en-US" sz="2000" dirty="0">
                <a:effectLst/>
                <a:latin typeface="Arial" panose="020B0604020202020204" pitchFamily="34" charset="0"/>
                <a:ea typeface="Times New Roman" panose="02020603050405020304" pitchFamily="18" charset="0"/>
                <a:cs typeface="Times New Roman" panose="02020603050405020304" pitchFamily="18" charset="0"/>
              </a:rPr>
              <a:t> outsourcing.</a:t>
            </a:r>
            <a:endParaRPr lang="en-ID"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Wingdings 2" panose="05020102010507070707" pitchFamily="18" charset="2"/>
              <a:buChar char=""/>
              <a:tabLst>
                <a:tab pos="457200" algn="l"/>
              </a:tabLst>
            </a:pPr>
            <a:r>
              <a:rPr lang="en-US" sz="2000" dirty="0" err="1">
                <a:effectLst/>
                <a:latin typeface="Arial" panose="020B0604020202020204" pitchFamily="34" charset="0"/>
                <a:ea typeface="Times New Roman" panose="02020603050405020304" pitchFamily="18" charset="0"/>
                <a:cs typeface="Times New Roman" panose="02020603050405020304" pitchFamily="18" charset="0"/>
              </a:rPr>
              <a:t>Beragam</a:t>
            </a:r>
            <a:r>
              <a:rPr lang="en-US" sz="2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tren</a:t>
            </a:r>
            <a:r>
              <a:rPr lang="en-US" sz="20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dan </a:t>
            </a:r>
            <a:r>
              <a:rPr lang="en-US" sz="20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kesempatan</a:t>
            </a:r>
            <a:r>
              <a:rPr lang="en-US" sz="20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dan </a:t>
            </a:r>
            <a:r>
              <a:rPr lang="en-US" sz="20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tantangan</a:t>
            </a:r>
            <a:r>
              <a:rPr lang="en-US" sz="20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dirty="0">
                <a:effectLst/>
                <a:latin typeface="Arial" panose="020B0604020202020204" pitchFamily="34" charset="0"/>
                <a:ea typeface="Times New Roman" panose="02020603050405020304" pitchFamily="18" charset="0"/>
                <a:cs typeface="Times New Roman" panose="02020603050405020304" pitchFamily="18" charset="0"/>
              </a:rPr>
              <a:t>yang </a:t>
            </a:r>
            <a:r>
              <a:rPr lang="en-US" sz="2000" dirty="0" err="1">
                <a:effectLst/>
                <a:latin typeface="Arial" panose="020B0604020202020204" pitchFamily="34" charset="0"/>
                <a:ea typeface="Times New Roman" panose="02020603050405020304" pitchFamily="18" charset="0"/>
                <a:cs typeface="Times New Roman" panose="02020603050405020304" pitchFamily="18" charset="0"/>
              </a:rPr>
              <a:t>penting</a:t>
            </a:r>
            <a:r>
              <a:rPr lang="en-US" sz="2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cs typeface="Times New Roman" panose="02020603050405020304" pitchFamily="18" charset="0"/>
              </a:rPr>
              <a:t>dalam</a:t>
            </a:r>
            <a:r>
              <a:rPr lang="en-US" sz="2000" dirty="0">
                <a:effectLst/>
                <a:latin typeface="Arial" panose="020B0604020202020204" pitchFamily="34" charset="0"/>
                <a:ea typeface="Times New Roman" panose="02020603050405020304" pitchFamily="18" charset="0"/>
                <a:cs typeface="Times New Roman" panose="02020603050405020304" pitchFamily="18" charset="0"/>
              </a:rPr>
              <a:t> era  global. </a:t>
            </a:r>
            <a:endParaRPr lang="en-ID"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Wingdings 2" panose="05020102010507070707" pitchFamily="18" charset="2"/>
              <a:buChar char=""/>
              <a:tabLst>
                <a:tab pos="457200" algn="l"/>
              </a:tabLst>
            </a:pPr>
            <a:r>
              <a:rPr lang="en-US" sz="2000" dirty="0">
                <a:effectLst/>
                <a:latin typeface="Arial" panose="020B0604020202020204" pitchFamily="34" charset="0"/>
                <a:ea typeface="Times New Roman" panose="02020603050405020304" pitchFamily="18" charset="0"/>
                <a:cs typeface="Times New Roman" panose="02020603050405020304" pitchFamily="18" charset="0"/>
              </a:rPr>
              <a:t>Banyak </a:t>
            </a:r>
            <a:r>
              <a:rPr lang="en-US" sz="2000" dirty="0" err="1">
                <a:effectLst/>
                <a:latin typeface="Arial" panose="020B0604020202020204" pitchFamily="34" charset="0"/>
                <a:ea typeface="Times New Roman" panose="02020603050405020304" pitchFamily="18" charset="0"/>
                <a:cs typeface="Times New Roman" panose="02020603050405020304" pitchFamily="18" charset="0"/>
              </a:rPr>
              <a:t>bisnis</a:t>
            </a:r>
            <a:r>
              <a:rPr lang="en-US" sz="2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cs typeface="Times New Roman" panose="02020603050405020304" pitchFamily="18" charset="0"/>
              </a:rPr>
              <a:t>dirugikan</a:t>
            </a:r>
            <a:r>
              <a:rPr lang="en-US" sz="2000" dirty="0">
                <a:effectLst/>
                <a:latin typeface="Arial" panose="020B0604020202020204" pitchFamily="34" charset="0"/>
                <a:ea typeface="Times New Roman" panose="02020603050405020304" pitchFamily="18" charset="0"/>
                <a:cs typeface="Times New Roman" panose="02020603050405020304" pitchFamily="18" charset="0"/>
              </a:rPr>
              <a:t> oleh </a:t>
            </a:r>
            <a:r>
              <a:rPr lang="en-US" sz="20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persaingan</a:t>
            </a:r>
            <a:r>
              <a:rPr lang="en-US" sz="20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asing</a:t>
            </a:r>
            <a:r>
              <a:rPr lang="en-US" sz="2000" b="1"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Wingdings 2" panose="05020102010507070707" pitchFamily="18" charset="2"/>
              <a:buChar char=""/>
              <a:tabLst>
                <a:tab pos="457200" algn="l"/>
              </a:tabLst>
            </a:pPr>
            <a:r>
              <a:rPr lang="en-US" sz="2000" dirty="0" err="1">
                <a:effectLst/>
                <a:latin typeface="Arial" panose="020B0604020202020204" pitchFamily="34" charset="0"/>
                <a:ea typeface="Times New Roman" panose="02020603050405020304" pitchFamily="18" charset="0"/>
                <a:cs typeface="Times New Roman" panose="02020603050405020304" pitchFamily="18" charset="0"/>
              </a:rPr>
              <a:t>Keuntungan</a:t>
            </a:r>
            <a:r>
              <a:rPr lang="en-US" sz="2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mencari</a:t>
            </a:r>
            <a:r>
              <a:rPr lang="en-US" sz="20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pasar- pasar yang </a:t>
            </a:r>
            <a:r>
              <a:rPr lang="en-US" sz="20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baru</a:t>
            </a:r>
            <a:r>
              <a:rPr lang="en-US" sz="20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di </a:t>
            </a:r>
            <a:r>
              <a:rPr lang="en-US" sz="20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luar</a:t>
            </a:r>
            <a:r>
              <a:rPr lang="en-US" sz="20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negri</a:t>
            </a:r>
            <a:r>
              <a:rPr lang="en-US" sz="2000" b="1"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Wingdings 2" panose="05020102010507070707" pitchFamily="18" charset="2"/>
              <a:buChar char=""/>
              <a:tabLst>
                <a:tab pos="457200" algn="l"/>
              </a:tabLst>
            </a:pPr>
            <a:r>
              <a:rPr lang="en-US" sz="20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Persaingan</a:t>
            </a:r>
            <a:r>
              <a:rPr lang="en-US" sz="20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internasional</a:t>
            </a:r>
            <a:r>
              <a:rPr lang="en-US" sz="20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dirty="0">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en-US" sz="2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cs typeface="Times New Roman" panose="02020603050405020304" pitchFamily="18" charset="0"/>
              </a:rPr>
              <a:t>telah</a:t>
            </a:r>
            <a:r>
              <a:rPr lang="en-US" sz="2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cs typeface="Times New Roman" panose="02020603050405020304" pitchFamily="18" charset="0"/>
              </a:rPr>
              <a:t>memaksa</a:t>
            </a:r>
            <a:r>
              <a:rPr lang="en-US" sz="2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cs typeface="Times New Roman" panose="02020603050405020304" pitchFamily="18" charset="0"/>
              </a:rPr>
              <a:t>sebagian</a:t>
            </a:r>
            <a:r>
              <a:rPr lang="en-US" sz="2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cs typeface="Times New Roman" panose="02020603050405020304" pitchFamily="18" charset="0"/>
              </a:rPr>
              <a:t>besar</a:t>
            </a:r>
            <a:r>
              <a:rPr lang="en-US" sz="2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cs typeface="Times New Roman" panose="02020603050405020304" pitchFamily="18" charset="0"/>
              </a:rPr>
              <a:t>bisnis</a:t>
            </a:r>
            <a:r>
              <a:rPr lang="en-US" sz="2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cs typeface="Times New Roman" panose="02020603050405020304" pitchFamily="18" charset="0"/>
              </a:rPr>
              <a:t>lebih</a:t>
            </a:r>
            <a:r>
              <a:rPr lang="en-US" sz="2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cs typeface="Times New Roman" panose="02020603050405020304" pitchFamily="18" charset="0"/>
              </a:rPr>
              <a:t>banyak</a:t>
            </a:r>
            <a:r>
              <a:rPr lang="en-US" sz="2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memotong</a:t>
            </a:r>
            <a:r>
              <a:rPr lang="en-US" sz="20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biaya</a:t>
            </a:r>
            <a:r>
              <a:rPr lang="en-US" sz="20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meningkatkan</a:t>
            </a:r>
            <a:r>
              <a:rPr lang="en-US" sz="20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efisiensi</a:t>
            </a:r>
            <a:r>
              <a:rPr lang="en-US" sz="20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dan </a:t>
            </a:r>
            <a:r>
              <a:rPr lang="en-US" sz="20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memperbaiki</a:t>
            </a:r>
            <a:r>
              <a:rPr lang="en-US" sz="20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kualitas</a:t>
            </a:r>
            <a:r>
              <a:rPr lang="en-US" sz="20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20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ID" dirty="0"/>
          </a:p>
        </p:txBody>
      </p:sp>
      <p:sp>
        <p:nvSpPr>
          <p:cNvPr id="4" name="Date Placeholder 3">
            <a:extLst>
              <a:ext uri="{FF2B5EF4-FFF2-40B4-BE49-F238E27FC236}">
                <a16:creationId xmlns:a16="http://schemas.microsoft.com/office/drawing/2014/main" id="{A9AC0560-D1F7-45FD-AF89-A9DBB6B25846}"/>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5C2D77FC-E9DA-4664-A6A9-AF7FDA806AFF}"/>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A5AC2993-534F-4F4A-8A59-93D76127D23A}"/>
              </a:ext>
            </a:extLst>
          </p:cNvPr>
          <p:cNvSpPr>
            <a:spLocks noGrp="1"/>
          </p:cNvSpPr>
          <p:nvPr>
            <p:ph type="sldNum" sz="quarter" idx="12"/>
          </p:nvPr>
        </p:nvSpPr>
        <p:spPr/>
        <p:txBody>
          <a:bodyPr/>
          <a:lstStyle/>
          <a:p>
            <a:fld id="{74890947-6068-46AF-A634-D96B9F9313BE}" type="slidenum">
              <a:rPr lang="en-ID" smtClean="0"/>
              <a:t>21</a:t>
            </a:fld>
            <a:endParaRPr lang="en-ID"/>
          </a:p>
        </p:txBody>
      </p:sp>
    </p:spTree>
    <p:extLst>
      <p:ext uri="{BB962C8B-B14F-4D97-AF65-F5344CB8AC3E}">
        <p14:creationId xmlns:p14="http://schemas.microsoft.com/office/powerpoint/2010/main" val="27742459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6A56D-7B72-4AD4-ADDF-49CBD031BAD6}"/>
              </a:ext>
            </a:extLst>
          </p:cNvPr>
          <p:cNvSpPr>
            <a:spLocks noGrp="1"/>
          </p:cNvSpPr>
          <p:nvPr>
            <p:ph type="title"/>
          </p:nvPr>
        </p:nvSpPr>
        <p:spPr/>
        <p:txBody>
          <a:bodyPr/>
          <a:lstStyle/>
          <a:p>
            <a:r>
              <a:rPr lang="en-US" sz="3600" dirty="0" err="1">
                <a:effectLst/>
                <a:latin typeface="Arial" panose="020B0604020202020204" pitchFamily="34" charset="0"/>
                <a:ea typeface="Times New Roman" panose="02020603050405020304" pitchFamily="18" charset="0"/>
                <a:cs typeface="Times New Roman" panose="02020603050405020304" pitchFamily="18" charset="0"/>
              </a:rPr>
              <a:t>Bisnis</a:t>
            </a:r>
            <a:r>
              <a:rPr lang="en-US" sz="3600" dirty="0">
                <a:effectLst/>
                <a:latin typeface="Arial" panose="020B0604020202020204" pitchFamily="34" charset="0"/>
                <a:ea typeface="Times New Roman" panose="02020603050405020304" pitchFamily="18" charset="0"/>
                <a:cs typeface="Times New Roman" panose="02020603050405020304" pitchFamily="18" charset="0"/>
              </a:rPr>
              <a:t> global</a:t>
            </a:r>
            <a:endParaRPr lang="en-ID" dirty="0"/>
          </a:p>
        </p:txBody>
      </p:sp>
      <p:sp>
        <p:nvSpPr>
          <p:cNvPr id="3" name="Content Placeholder 2">
            <a:extLst>
              <a:ext uri="{FF2B5EF4-FFF2-40B4-BE49-F238E27FC236}">
                <a16:creationId xmlns:a16="http://schemas.microsoft.com/office/drawing/2014/main" id="{AD5DA8CF-EED4-4C38-A6B9-B2C66C36058F}"/>
              </a:ext>
            </a:extLst>
          </p:cNvPr>
          <p:cNvSpPr>
            <a:spLocks noGrp="1"/>
          </p:cNvSpPr>
          <p:nvPr>
            <p:ph idx="1"/>
          </p:nvPr>
        </p:nvSpPr>
        <p:spPr/>
        <p:txBody>
          <a:bodyPr>
            <a:normAutofit lnSpcReduction="10000"/>
          </a:bodyPr>
          <a:lstStyle/>
          <a:p>
            <a:pPr algn="just"/>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algn="just"/>
            <a:endParaRPr lang="en-US" sz="1800" dirty="0">
              <a:latin typeface="Arial" panose="020B0604020202020204" pitchFamily="34" charset="0"/>
              <a:ea typeface="Times New Roman" panose="02020603050405020304" pitchFamily="18" charset="0"/>
              <a:cs typeface="Times New Roman" panose="02020603050405020304" pitchFamily="18" charset="0"/>
            </a:endParaRPr>
          </a:p>
          <a:p>
            <a:pPr algn="just"/>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algn="just"/>
            <a:endParaRPr lang="en-US" sz="1800" dirty="0">
              <a:latin typeface="Arial" panose="020B0604020202020204" pitchFamily="34" charset="0"/>
              <a:ea typeface="Times New Roman" panose="02020603050405020304" pitchFamily="18" charset="0"/>
              <a:cs typeface="Times New Roman" panose="02020603050405020304" pitchFamily="18" charset="0"/>
            </a:endParaRPr>
          </a:p>
          <a:p>
            <a:pPr algn="just"/>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algn="just"/>
            <a:endParaRPr lang="en-US" sz="1800" dirty="0">
              <a:latin typeface="Arial" panose="020B0604020202020204" pitchFamily="34" charset="0"/>
              <a:ea typeface="Times New Roman" panose="02020603050405020304" pitchFamily="18" charset="0"/>
              <a:cs typeface="Times New Roman" panose="02020603050405020304" pitchFamily="18" charset="0"/>
            </a:endParaRPr>
          </a:p>
          <a:p>
            <a:pPr algn="just"/>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algn="just"/>
            <a:endParaRPr lang="en-US" sz="1800" dirty="0">
              <a:latin typeface="Arial" panose="020B0604020202020204" pitchFamily="34" charset="0"/>
              <a:ea typeface="Times New Roman" panose="02020603050405020304" pitchFamily="18" charset="0"/>
              <a:cs typeface="Times New Roman" panose="02020603050405020304" pitchFamily="18" charset="0"/>
            </a:endParaRPr>
          </a:p>
          <a:p>
            <a:pPr algn="just"/>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algn="just"/>
            <a:endParaRPr lang="en-US" sz="1800" dirty="0">
              <a:latin typeface="Arial" panose="020B0604020202020204" pitchFamily="34" charset="0"/>
              <a:ea typeface="Times New Roman" panose="02020603050405020304" pitchFamily="18" charset="0"/>
              <a:cs typeface="Times New Roman" panose="02020603050405020304" pitchFamily="18" charset="0"/>
            </a:endParaRPr>
          </a:p>
          <a:p>
            <a:pPr algn="just"/>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algn="just"/>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Bisnis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global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memperhatikan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persaingan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pasar- pasar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baru</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di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luar</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negri</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persaingan</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internasional</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ketat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sehingga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aspek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competitive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intelejen</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sangat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diutamakan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dalam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meraih</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pasar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baru</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memenangkan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persaingan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bisnis</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b="1"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ID" dirty="0"/>
          </a:p>
        </p:txBody>
      </p:sp>
      <p:sp>
        <p:nvSpPr>
          <p:cNvPr id="4" name="Date Placeholder 3">
            <a:extLst>
              <a:ext uri="{FF2B5EF4-FFF2-40B4-BE49-F238E27FC236}">
                <a16:creationId xmlns:a16="http://schemas.microsoft.com/office/drawing/2014/main" id="{C651AD49-E145-4A17-B610-279BCEE1A365}"/>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0F333C1C-4598-451B-95F7-159020D153A1}"/>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558D05B1-1C7A-4D74-9972-D016A2D553E8}"/>
              </a:ext>
            </a:extLst>
          </p:cNvPr>
          <p:cNvSpPr>
            <a:spLocks noGrp="1"/>
          </p:cNvSpPr>
          <p:nvPr>
            <p:ph type="sldNum" sz="quarter" idx="12"/>
          </p:nvPr>
        </p:nvSpPr>
        <p:spPr/>
        <p:txBody>
          <a:bodyPr/>
          <a:lstStyle/>
          <a:p>
            <a:fld id="{74890947-6068-46AF-A634-D96B9F9313BE}" type="slidenum">
              <a:rPr lang="en-ID" smtClean="0"/>
              <a:t>22</a:t>
            </a:fld>
            <a:endParaRPr lang="en-ID"/>
          </a:p>
        </p:txBody>
      </p:sp>
      <p:pic>
        <p:nvPicPr>
          <p:cNvPr id="7" name="Picture 6">
            <a:extLst>
              <a:ext uri="{FF2B5EF4-FFF2-40B4-BE49-F238E27FC236}">
                <a16:creationId xmlns:a16="http://schemas.microsoft.com/office/drawing/2014/main" id="{16BC9504-08D8-4C74-A3F3-19FEFBB8B6BE}"/>
              </a:ext>
            </a:extLst>
          </p:cNvPr>
          <p:cNvPicPr/>
          <p:nvPr/>
        </p:nvPicPr>
        <p:blipFill rotWithShape="1">
          <a:blip r:embed="rId2"/>
          <a:srcRect l="18282" t="9667" r="15903" b="12068"/>
          <a:stretch/>
        </p:blipFill>
        <p:spPr bwMode="auto">
          <a:xfrm>
            <a:off x="3581400" y="762000"/>
            <a:ext cx="8001000" cy="387667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1511397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9B80C-9E31-494D-9359-03330340DA2A}"/>
              </a:ext>
            </a:extLst>
          </p:cNvPr>
          <p:cNvSpPr>
            <a:spLocks noGrp="1"/>
          </p:cNvSpPr>
          <p:nvPr>
            <p:ph type="title"/>
          </p:nvPr>
        </p:nvSpPr>
        <p:spPr/>
        <p:txBody>
          <a:bodyPr/>
          <a:lstStyle/>
          <a:p>
            <a:r>
              <a:rPr lang="en-US" sz="3600" dirty="0" err="1">
                <a:effectLst/>
                <a:latin typeface="Arial" panose="020B0604020202020204" pitchFamily="34" charset="0"/>
                <a:ea typeface="Times New Roman" panose="02020603050405020304" pitchFamily="18" charset="0"/>
                <a:cs typeface="Times New Roman" panose="02020603050405020304" pitchFamily="18" charset="0"/>
              </a:rPr>
              <a:t>Jenis</a:t>
            </a:r>
            <a:r>
              <a:rPr lang="en-US" sz="36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600" dirty="0" err="1">
                <a:effectLst/>
                <a:latin typeface="Arial" panose="020B0604020202020204" pitchFamily="34" charset="0"/>
                <a:ea typeface="Times New Roman" panose="02020603050405020304" pitchFamily="18" charset="0"/>
                <a:cs typeface="Times New Roman" panose="02020603050405020304" pitchFamily="18" charset="0"/>
              </a:rPr>
              <a:t>jenis</a:t>
            </a:r>
            <a:r>
              <a:rPr lang="en-US" sz="36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600" dirty="0" err="1">
                <a:effectLst/>
                <a:latin typeface="Arial" panose="020B0604020202020204" pitchFamily="34" charset="0"/>
                <a:ea typeface="Times New Roman" panose="02020603050405020304" pitchFamily="18" charset="0"/>
                <a:cs typeface="Times New Roman" panose="02020603050405020304" pitchFamily="18" charset="0"/>
              </a:rPr>
              <a:t>pengusaha</a:t>
            </a:r>
            <a:r>
              <a:rPr lang="en-US" sz="36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600" dirty="0" err="1">
                <a:effectLst/>
                <a:latin typeface="Arial" panose="020B0604020202020204" pitchFamily="34" charset="0"/>
                <a:ea typeface="Times New Roman" panose="02020603050405020304" pitchFamily="18" charset="0"/>
                <a:cs typeface="Times New Roman" panose="02020603050405020304" pitchFamily="18" charset="0"/>
              </a:rPr>
              <a:t>menurut</a:t>
            </a:r>
            <a:r>
              <a:rPr lang="en-US" sz="36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600" dirty="0" err="1">
                <a:effectLst/>
                <a:latin typeface="Arial" panose="020B0604020202020204" pitchFamily="34" charset="0"/>
                <a:ea typeface="Times New Roman" panose="02020603050405020304" pitchFamily="18" charset="0"/>
                <a:cs typeface="Times New Roman" panose="02020603050405020304" pitchFamily="18" charset="0"/>
              </a:rPr>
              <a:t>Ciputra</a:t>
            </a:r>
            <a:endParaRPr lang="en-ID" dirty="0"/>
          </a:p>
        </p:txBody>
      </p:sp>
      <p:sp>
        <p:nvSpPr>
          <p:cNvPr id="3" name="Content Placeholder 2">
            <a:extLst>
              <a:ext uri="{FF2B5EF4-FFF2-40B4-BE49-F238E27FC236}">
                <a16:creationId xmlns:a16="http://schemas.microsoft.com/office/drawing/2014/main" id="{4077FAC4-02DD-4D6F-8564-5AE3434884D0}"/>
              </a:ext>
            </a:extLst>
          </p:cNvPr>
          <p:cNvSpPr>
            <a:spLocks noGrp="1"/>
          </p:cNvSpPr>
          <p:nvPr>
            <p:ph idx="1"/>
          </p:nvPr>
        </p:nvSpPr>
        <p:spPr/>
        <p:txBody>
          <a:bodyPr/>
          <a:lstStyle/>
          <a:p>
            <a:pPr marL="0" indent="0">
              <a:lnSpc>
                <a:spcPct val="150000"/>
              </a:lnSpc>
              <a:spcAft>
                <a:spcPts val="0"/>
              </a:spcAft>
              <a:buNone/>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Jenis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jenis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pengusaha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menurut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Ciputra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meliputi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nSpc>
                <a:spcPct val="150000"/>
              </a:lnSpc>
              <a:spcAft>
                <a:spcPts val="0"/>
              </a:spcAft>
              <a:buNone/>
            </a:pP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50000"/>
              </a:lnSpc>
              <a:spcAft>
                <a:spcPts val="0"/>
              </a:spcAft>
              <a:buFont typeface="Wingdings 2" panose="05020102010507070707" pitchFamily="18" charset="2"/>
              <a:buChar char=""/>
              <a:tabLst>
                <a:tab pos="457200" algn="l"/>
              </a:tabLst>
            </a:pP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1.Necessity Entrepreneur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yaitu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menjadi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wirausaha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karena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terpaksa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desakan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kebutuhan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hidup</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50000"/>
              </a:lnSpc>
              <a:spcAft>
                <a:spcPts val="0"/>
              </a:spcAft>
              <a:buFont typeface="Wingdings 2" panose="05020102010507070707" pitchFamily="18" charset="2"/>
              <a:buChar char=""/>
              <a:tabLst>
                <a:tab pos="457200" algn="l"/>
              </a:tabLst>
            </a:pP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2.Replicative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Entrepreneur,yang</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cenderung</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meniru-niru</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bisnis</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sedang</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tren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sehingga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rawan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terhadap</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persaingan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kejatuhan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50000"/>
              </a:lnSpc>
              <a:spcAft>
                <a:spcPts val="0"/>
              </a:spcAft>
              <a:buFont typeface="Wingdings 2" panose="05020102010507070707" pitchFamily="18" charset="2"/>
              <a:buChar char=""/>
              <a:tabLst>
                <a:tab pos="457200" algn="l"/>
              </a:tabLst>
            </a:pP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3.Inovatif Entrepreneur,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wirausaha</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inovatif</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terus</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berpikir</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kreatif</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dlm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melihat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peluang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meningkatkannya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ID" dirty="0"/>
          </a:p>
        </p:txBody>
      </p:sp>
      <p:sp>
        <p:nvSpPr>
          <p:cNvPr id="4" name="Date Placeholder 3">
            <a:extLst>
              <a:ext uri="{FF2B5EF4-FFF2-40B4-BE49-F238E27FC236}">
                <a16:creationId xmlns:a16="http://schemas.microsoft.com/office/drawing/2014/main" id="{DF0CFA53-91CD-4176-8C1C-23160FE06570}"/>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55497F5E-4710-476D-BF0F-9F5D9E71AB1C}"/>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A8DE60DA-108A-4009-9608-58E29269D0EB}"/>
              </a:ext>
            </a:extLst>
          </p:cNvPr>
          <p:cNvSpPr>
            <a:spLocks noGrp="1"/>
          </p:cNvSpPr>
          <p:nvPr>
            <p:ph type="sldNum" sz="quarter" idx="12"/>
          </p:nvPr>
        </p:nvSpPr>
        <p:spPr/>
        <p:txBody>
          <a:bodyPr/>
          <a:lstStyle/>
          <a:p>
            <a:fld id="{74890947-6068-46AF-A634-D96B9F9313BE}" type="slidenum">
              <a:rPr lang="en-ID" smtClean="0"/>
              <a:t>23</a:t>
            </a:fld>
            <a:endParaRPr lang="en-ID"/>
          </a:p>
        </p:txBody>
      </p:sp>
    </p:spTree>
    <p:extLst>
      <p:ext uri="{BB962C8B-B14F-4D97-AF65-F5344CB8AC3E}">
        <p14:creationId xmlns:p14="http://schemas.microsoft.com/office/powerpoint/2010/main" val="26348696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37694-9976-4A5A-BBBB-BD92D69E6B6D}"/>
              </a:ext>
            </a:extLst>
          </p:cNvPr>
          <p:cNvSpPr>
            <a:spLocks noGrp="1"/>
          </p:cNvSpPr>
          <p:nvPr>
            <p:ph type="title"/>
          </p:nvPr>
        </p:nvSpPr>
        <p:spPr/>
        <p:txBody>
          <a:bodyPr/>
          <a:lstStyle/>
          <a:p>
            <a:r>
              <a:rPr lang="en-US" b="1" dirty="0" err="1">
                <a:latin typeface="Arial" panose="020B0604020202020204" pitchFamily="34" charset="0"/>
                <a:ea typeface="Times New Roman" panose="02020603050405020304" pitchFamily="18" charset="0"/>
                <a:cs typeface="Times New Roman" panose="02020603050405020304" pitchFamily="18" charset="0"/>
              </a:rPr>
              <a:t>J</a:t>
            </a:r>
            <a:r>
              <a:rPr lang="en-US" sz="3600" b="1" dirty="0" err="1">
                <a:effectLst/>
                <a:latin typeface="Arial" panose="020B0604020202020204" pitchFamily="34" charset="0"/>
                <a:ea typeface="Times New Roman" panose="02020603050405020304" pitchFamily="18" charset="0"/>
                <a:cs typeface="Times New Roman" panose="02020603050405020304" pitchFamily="18" charset="0"/>
              </a:rPr>
              <a:t>enis</a:t>
            </a:r>
            <a:r>
              <a:rPr lang="en-US" sz="36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600" b="1" dirty="0" err="1">
                <a:effectLst/>
                <a:latin typeface="Arial" panose="020B0604020202020204" pitchFamily="34" charset="0"/>
                <a:ea typeface="Times New Roman" panose="02020603050405020304" pitchFamily="18" charset="0"/>
                <a:cs typeface="Times New Roman" panose="02020603050405020304" pitchFamily="18" charset="0"/>
              </a:rPr>
              <a:t>jenis</a:t>
            </a:r>
            <a:r>
              <a:rPr lang="en-US" sz="36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200" b="1" dirty="0" err="1">
                <a:effectLst/>
                <a:latin typeface="Arial" panose="020B0604020202020204" pitchFamily="34" charset="0"/>
                <a:ea typeface="Times New Roman" panose="02020603050405020304" pitchFamily="18" charset="0"/>
                <a:cs typeface="Times New Roman" panose="02020603050405020304" pitchFamily="18" charset="0"/>
              </a:rPr>
              <a:t>perekonomian</a:t>
            </a:r>
            <a:endParaRPr lang="en-ID" sz="3200" dirty="0"/>
          </a:p>
        </p:txBody>
      </p:sp>
      <p:sp>
        <p:nvSpPr>
          <p:cNvPr id="3" name="Content Placeholder 2">
            <a:extLst>
              <a:ext uri="{FF2B5EF4-FFF2-40B4-BE49-F238E27FC236}">
                <a16:creationId xmlns:a16="http://schemas.microsoft.com/office/drawing/2014/main" id="{4D395B3E-5A20-47EE-9DC4-BF4BE597B027}"/>
              </a:ext>
            </a:extLst>
          </p:cNvPr>
          <p:cNvSpPr>
            <a:spLocks noGrp="1"/>
          </p:cNvSpPr>
          <p:nvPr>
            <p:ph idx="1"/>
          </p:nvPr>
        </p:nvSpPr>
        <p:spPr/>
        <p:txBody>
          <a:bodyPr>
            <a:normAutofit/>
          </a:bodyPr>
          <a:lstStyle/>
          <a:p>
            <a:pPr marL="0" indent="0" algn="just">
              <a:lnSpc>
                <a:spcPct val="150000"/>
              </a:lnSpc>
              <a:spcAft>
                <a:spcPts val="1000"/>
              </a:spcAft>
              <a:buNone/>
            </a:pP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jenis</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jenis</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perekonomian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meliputi</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100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1.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perekonomian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terpimpin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100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2.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perekonomian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pasar.</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lgn="just">
              <a:lnSpc>
                <a:spcPct val="150000"/>
              </a:lnSpc>
              <a:spcAft>
                <a:spcPts val="1000"/>
              </a:spcAft>
              <a:buNone/>
              <a:tabLst>
                <a:tab pos="45720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A. pasar input dan pasar out put.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lgn="just">
              <a:lnSpc>
                <a:spcPct val="150000"/>
              </a:lnSpc>
              <a:spcAft>
                <a:spcPts val="1000"/>
              </a:spcAft>
              <a:buNone/>
              <a:tabLst>
                <a:tab pos="45720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B. </a:t>
            </a:r>
            <a:r>
              <a:rPr lang="en-US" sz="1800" dirty="0" err="1">
                <a:latin typeface="Arial" panose="020B0604020202020204" pitchFamily="34" charset="0"/>
                <a:ea typeface="Times New Roman" panose="02020603050405020304" pitchFamily="18" charset="0"/>
                <a:cs typeface="Times New Roman" panose="02020603050405020304" pitchFamily="18" charset="0"/>
              </a:rPr>
              <a:t>K</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apitalisme</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lgn="just">
              <a:lnSpc>
                <a:spcPct val="150000"/>
              </a:lnSpc>
              <a:spcAft>
                <a:spcPts val="1000"/>
              </a:spcAft>
              <a:buNone/>
              <a:tabLst>
                <a:tab pos="45720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C .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Perekonomian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campuran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100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ID" dirty="0"/>
          </a:p>
        </p:txBody>
      </p:sp>
      <p:sp>
        <p:nvSpPr>
          <p:cNvPr id="4" name="Date Placeholder 3">
            <a:extLst>
              <a:ext uri="{FF2B5EF4-FFF2-40B4-BE49-F238E27FC236}">
                <a16:creationId xmlns:a16="http://schemas.microsoft.com/office/drawing/2014/main" id="{715899A4-8F45-4E7B-9A6A-93E3E48DD700}"/>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EA25DFA4-6D4A-4FAD-9FAA-4B3984152D2D}"/>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97E8FF29-A336-44EA-8FEE-19392528818A}"/>
              </a:ext>
            </a:extLst>
          </p:cNvPr>
          <p:cNvSpPr>
            <a:spLocks noGrp="1"/>
          </p:cNvSpPr>
          <p:nvPr>
            <p:ph type="sldNum" sz="quarter" idx="12"/>
          </p:nvPr>
        </p:nvSpPr>
        <p:spPr/>
        <p:txBody>
          <a:bodyPr/>
          <a:lstStyle/>
          <a:p>
            <a:fld id="{74890947-6068-46AF-A634-D96B9F9313BE}" type="slidenum">
              <a:rPr lang="en-ID" smtClean="0"/>
              <a:t>24</a:t>
            </a:fld>
            <a:endParaRPr lang="en-ID"/>
          </a:p>
        </p:txBody>
      </p:sp>
    </p:spTree>
    <p:extLst>
      <p:ext uri="{BB962C8B-B14F-4D97-AF65-F5344CB8AC3E}">
        <p14:creationId xmlns:p14="http://schemas.microsoft.com/office/powerpoint/2010/main" val="35452809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E3494-A608-4EBF-8DA8-1ED7109D65A3}"/>
              </a:ext>
            </a:extLst>
          </p:cNvPr>
          <p:cNvSpPr>
            <a:spLocks noGrp="1"/>
          </p:cNvSpPr>
          <p:nvPr>
            <p:ph type="title"/>
          </p:nvPr>
        </p:nvSpPr>
        <p:spPr/>
        <p:txBody>
          <a:bodyPr/>
          <a:lstStyle/>
          <a:p>
            <a:r>
              <a:rPr lang="en-US" sz="3200" dirty="0" err="1">
                <a:latin typeface="Arial" panose="020B0604020202020204" pitchFamily="34" charset="0"/>
                <a:ea typeface="Times New Roman" panose="02020603050405020304" pitchFamily="18" charset="0"/>
                <a:cs typeface="Times New Roman" panose="02020603050405020304" pitchFamily="18" charset="0"/>
              </a:rPr>
              <a:t>P</a:t>
            </a:r>
            <a:r>
              <a:rPr lang="en-US" sz="3200" dirty="0" err="1">
                <a:effectLst/>
                <a:latin typeface="Arial" panose="020B0604020202020204" pitchFamily="34" charset="0"/>
                <a:ea typeface="Times New Roman" panose="02020603050405020304" pitchFamily="18" charset="0"/>
                <a:cs typeface="Times New Roman" panose="02020603050405020304" pitchFamily="18" charset="0"/>
              </a:rPr>
              <a:t>erekonomian</a:t>
            </a:r>
            <a:r>
              <a:rPr lang="en-US" sz="3600" dirty="0">
                <a:effectLst/>
                <a:latin typeface="Arial" panose="020B0604020202020204" pitchFamily="34" charset="0"/>
                <a:ea typeface="Times New Roman" panose="02020603050405020304" pitchFamily="18" charset="0"/>
                <a:cs typeface="Times New Roman" panose="02020603050405020304" pitchFamily="18" charset="0"/>
              </a:rPr>
              <a:t> pasar</a:t>
            </a:r>
            <a:endParaRPr lang="en-ID" dirty="0"/>
          </a:p>
        </p:txBody>
      </p:sp>
      <p:sp>
        <p:nvSpPr>
          <p:cNvPr id="3" name="Content Placeholder 2">
            <a:extLst>
              <a:ext uri="{FF2B5EF4-FFF2-40B4-BE49-F238E27FC236}">
                <a16:creationId xmlns:a16="http://schemas.microsoft.com/office/drawing/2014/main" id="{644F42F1-2250-4B19-847A-8FFA47A55040}"/>
              </a:ext>
            </a:extLst>
          </p:cNvPr>
          <p:cNvSpPr>
            <a:spLocks noGrp="1"/>
          </p:cNvSpPr>
          <p:nvPr>
            <p:ph idx="1"/>
          </p:nvPr>
        </p:nvSpPr>
        <p:spPr/>
        <p:txBody>
          <a:bodyPr>
            <a:normAutofit fontScale="77500" lnSpcReduction="20000"/>
          </a:bodyPr>
          <a:lstStyle/>
          <a:p>
            <a:pPr marL="0" indent="0" algn="just">
              <a:lnSpc>
                <a:spcPct val="150000"/>
              </a:lnSpc>
              <a:spcAft>
                <a:spcPts val="1000"/>
              </a:spcAft>
              <a:buNone/>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Selanjutnya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perekonomian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pasar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adalah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Perekonomian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di mana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individu</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individu</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mengendalikan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keputusan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produksi</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alokasi</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melalui</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penawaran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permintaan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lgn="just">
              <a:lnSpc>
                <a:spcPct val="150000"/>
              </a:lnSpc>
              <a:spcAft>
                <a:spcPts val="1000"/>
              </a:spcAft>
              <a:buNone/>
              <a:tabLst>
                <a:tab pos="457200" algn="l"/>
              </a:tabLst>
            </a:pP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Pasar: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mekanisme</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pertukaran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antara</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pembeli</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penjual</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atas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suatu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barang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jasa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tertentu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1000"/>
              </a:spcAft>
              <a:buFont typeface="Wingdings 2" panose="05020102010507070707" pitchFamily="18" charset="2"/>
              <a:buChar char=""/>
              <a:tabLst>
                <a:tab pos="457200" algn="l"/>
              </a:tabLst>
            </a:pP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Pasar Input</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pasar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tempat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perusahaan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membeli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sumber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pemasok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rumah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tangga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1000"/>
              </a:spcAft>
              <a:buFont typeface="Wingdings 2" panose="05020102010507070707" pitchFamily="18" charset="2"/>
              <a:buChar char=""/>
              <a:tabLst>
                <a:tab pos="457200" algn="l"/>
              </a:tabLst>
            </a:pP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Pasar output</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pasar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tempat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perusahaan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menyediakan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barang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jasa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sebagai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tanggapan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atas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permintaan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dari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rumah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tangga</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1000"/>
              </a:spcAft>
              <a:buFont typeface="Wingdings 2" panose="05020102010507070707" pitchFamily="18" charset="2"/>
              <a:buChar char=""/>
              <a:tabLst>
                <a:tab pos="457200" algn="l"/>
              </a:tabLst>
            </a:pP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Kapitalisme</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perekonomian</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pasar yang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memberikan</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kepemilikan</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produksi</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pribadi</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dan yang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mendorong</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kewirausahaan</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dengan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menawarkan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laba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sebagai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insentif</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1000"/>
              </a:spcAft>
              <a:buFont typeface="Wingdings 2" panose="05020102010507070707" pitchFamily="18" charset="2"/>
              <a:buChar char=""/>
              <a:tabLst>
                <a:tab pos="457200" algn="l"/>
              </a:tabLst>
            </a:pP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Perekonomian</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pasar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campuran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sistem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ekonomi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menampilkan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sifat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sifat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perekonomian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terpimpin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maupun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perekonomian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pasar.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Date Placeholder 3">
            <a:extLst>
              <a:ext uri="{FF2B5EF4-FFF2-40B4-BE49-F238E27FC236}">
                <a16:creationId xmlns:a16="http://schemas.microsoft.com/office/drawing/2014/main" id="{FD5F44C5-0AF1-4D84-B326-3C34F9CE29F4}"/>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B43EE742-F545-4522-9158-014E8CE36B47}"/>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0A946515-83DE-4A97-90A2-21D6496506E3}"/>
              </a:ext>
            </a:extLst>
          </p:cNvPr>
          <p:cNvSpPr>
            <a:spLocks noGrp="1"/>
          </p:cNvSpPr>
          <p:nvPr>
            <p:ph type="sldNum" sz="quarter" idx="12"/>
          </p:nvPr>
        </p:nvSpPr>
        <p:spPr/>
        <p:txBody>
          <a:bodyPr/>
          <a:lstStyle/>
          <a:p>
            <a:fld id="{74890947-6068-46AF-A634-D96B9F9313BE}" type="slidenum">
              <a:rPr lang="en-ID" smtClean="0"/>
              <a:t>25</a:t>
            </a:fld>
            <a:endParaRPr lang="en-ID"/>
          </a:p>
        </p:txBody>
      </p:sp>
    </p:spTree>
    <p:extLst>
      <p:ext uri="{BB962C8B-B14F-4D97-AF65-F5344CB8AC3E}">
        <p14:creationId xmlns:p14="http://schemas.microsoft.com/office/powerpoint/2010/main" val="19485956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847B9-F4E2-492C-AFAD-0C3C118A7F06}"/>
              </a:ext>
            </a:extLst>
          </p:cNvPr>
          <p:cNvSpPr>
            <a:spLocks noGrp="1"/>
          </p:cNvSpPr>
          <p:nvPr>
            <p:ph type="title"/>
          </p:nvPr>
        </p:nvSpPr>
        <p:spPr/>
        <p:txBody>
          <a:bodyPr/>
          <a:lstStyle/>
          <a:p>
            <a:r>
              <a:rPr lang="en-US" dirty="0"/>
              <a:t>PERTEMUAN MINGGU 02</a:t>
            </a:r>
            <a:endParaRPr lang="en-ID" dirty="0"/>
          </a:p>
        </p:txBody>
      </p:sp>
      <p:sp>
        <p:nvSpPr>
          <p:cNvPr id="4" name="Date Placeholder 3">
            <a:extLst>
              <a:ext uri="{FF2B5EF4-FFF2-40B4-BE49-F238E27FC236}">
                <a16:creationId xmlns:a16="http://schemas.microsoft.com/office/drawing/2014/main" id="{CFCC4738-9439-4390-A921-22514C3916A1}"/>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03B63BAB-6A29-4811-95E4-3203394031FB}"/>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022BFA85-D7E2-4DD0-B0D7-8CCE08BB265D}"/>
              </a:ext>
            </a:extLst>
          </p:cNvPr>
          <p:cNvSpPr>
            <a:spLocks noGrp="1"/>
          </p:cNvSpPr>
          <p:nvPr>
            <p:ph type="sldNum" sz="quarter" idx="12"/>
          </p:nvPr>
        </p:nvSpPr>
        <p:spPr/>
        <p:txBody>
          <a:bodyPr/>
          <a:lstStyle/>
          <a:p>
            <a:fld id="{74890947-6068-46AF-A634-D96B9F9313BE}" type="slidenum">
              <a:rPr lang="en-ID" smtClean="0"/>
              <a:t>26</a:t>
            </a:fld>
            <a:endParaRPr lang="en-ID"/>
          </a:p>
        </p:txBody>
      </p:sp>
      <p:pic>
        <p:nvPicPr>
          <p:cNvPr id="7" name="Content Placeholder 6">
            <a:extLst>
              <a:ext uri="{FF2B5EF4-FFF2-40B4-BE49-F238E27FC236}">
                <a16:creationId xmlns:a16="http://schemas.microsoft.com/office/drawing/2014/main" id="{5334519A-05B2-4B83-8605-1A19BBC31065}"/>
              </a:ext>
            </a:extLst>
          </p:cNvPr>
          <p:cNvPicPr>
            <a:picLocks noGrp="1"/>
          </p:cNvPicPr>
          <p:nvPr>
            <p:ph idx="1"/>
          </p:nvPr>
        </p:nvPicPr>
        <p:blipFill>
          <a:blip r:embed="rId2"/>
          <a:stretch>
            <a:fillRect/>
          </a:stretch>
        </p:blipFill>
        <p:spPr>
          <a:xfrm>
            <a:off x="3409950" y="863600"/>
            <a:ext cx="8529131" cy="5121275"/>
          </a:xfrm>
          <a:prstGeom prst="rect">
            <a:avLst/>
          </a:prstGeom>
        </p:spPr>
      </p:pic>
    </p:spTree>
    <p:extLst>
      <p:ext uri="{BB962C8B-B14F-4D97-AF65-F5344CB8AC3E}">
        <p14:creationId xmlns:p14="http://schemas.microsoft.com/office/powerpoint/2010/main" val="69871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8CBE7-715C-4B7A-BC02-DF70B2B32FA5}"/>
              </a:ext>
            </a:extLst>
          </p:cNvPr>
          <p:cNvSpPr>
            <a:spLocks noGrp="1"/>
          </p:cNvSpPr>
          <p:nvPr>
            <p:ph type="title"/>
          </p:nvPr>
        </p:nvSpPr>
        <p:spPr/>
        <p:txBody>
          <a:bodyPr/>
          <a:lstStyle/>
          <a:p>
            <a:r>
              <a:rPr lang="en-US" dirty="0"/>
              <a:t>INTEGRASI HASIL RISET DR WHS</a:t>
            </a:r>
            <a:endParaRPr lang="en-ID" dirty="0"/>
          </a:p>
        </p:txBody>
      </p:sp>
      <p:pic>
        <p:nvPicPr>
          <p:cNvPr id="8" name="Content Placeholder 7">
            <a:extLst>
              <a:ext uri="{FF2B5EF4-FFF2-40B4-BE49-F238E27FC236}">
                <a16:creationId xmlns:a16="http://schemas.microsoft.com/office/drawing/2014/main" id="{ADBDFADE-E33C-4652-9D6F-A6EC87742231}"/>
              </a:ext>
            </a:extLst>
          </p:cNvPr>
          <p:cNvPicPr>
            <a:picLocks noGrp="1" noChangeAspect="1"/>
          </p:cNvPicPr>
          <p:nvPr>
            <p:ph idx="1"/>
          </p:nvPr>
        </p:nvPicPr>
        <p:blipFill rotWithShape="1">
          <a:blip r:embed="rId2"/>
          <a:srcRect l="20942" t="30671" r="50933" b="32291"/>
          <a:stretch/>
        </p:blipFill>
        <p:spPr>
          <a:xfrm>
            <a:off x="3005664" y="885825"/>
            <a:ext cx="8214785" cy="4924425"/>
          </a:xfrm>
        </p:spPr>
      </p:pic>
      <p:sp>
        <p:nvSpPr>
          <p:cNvPr id="4" name="Date Placeholder 3">
            <a:extLst>
              <a:ext uri="{FF2B5EF4-FFF2-40B4-BE49-F238E27FC236}">
                <a16:creationId xmlns:a16="http://schemas.microsoft.com/office/drawing/2014/main" id="{054FCA06-D0B1-48A3-9496-0559B8816B80}"/>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35DFACF4-E44A-4000-86D6-9224EA802427}"/>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4944EE77-2F28-43CF-9468-9042949D5886}"/>
              </a:ext>
            </a:extLst>
          </p:cNvPr>
          <p:cNvSpPr>
            <a:spLocks noGrp="1"/>
          </p:cNvSpPr>
          <p:nvPr>
            <p:ph type="sldNum" sz="quarter" idx="12"/>
          </p:nvPr>
        </p:nvSpPr>
        <p:spPr/>
        <p:txBody>
          <a:bodyPr/>
          <a:lstStyle/>
          <a:p>
            <a:fld id="{74890947-6068-46AF-A634-D96B9F9313BE}" type="slidenum">
              <a:rPr lang="en-ID" smtClean="0"/>
              <a:t>27</a:t>
            </a:fld>
            <a:endParaRPr lang="en-ID"/>
          </a:p>
        </p:txBody>
      </p:sp>
    </p:spTree>
    <p:extLst>
      <p:ext uri="{BB962C8B-B14F-4D97-AF65-F5344CB8AC3E}">
        <p14:creationId xmlns:p14="http://schemas.microsoft.com/office/powerpoint/2010/main" val="22948051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695FB-5662-46D3-935F-DBEEED750497}"/>
              </a:ext>
            </a:extLst>
          </p:cNvPr>
          <p:cNvSpPr>
            <a:spLocks noGrp="1"/>
          </p:cNvSpPr>
          <p:nvPr>
            <p:ph type="title"/>
          </p:nvPr>
        </p:nvSpPr>
        <p:spPr/>
        <p:txBody>
          <a:bodyPr/>
          <a:lstStyle/>
          <a:p>
            <a:r>
              <a:rPr lang="en-US" dirty="0"/>
              <a:t>INTEGRASI</a:t>
            </a:r>
            <a:endParaRPr lang="en-ID" dirty="0"/>
          </a:p>
        </p:txBody>
      </p:sp>
      <p:pic>
        <p:nvPicPr>
          <p:cNvPr id="8" name="Content Placeholder 7">
            <a:extLst>
              <a:ext uri="{FF2B5EF4-FFF2-40B4-BE49-F238E27FC236}">
                <a16:creationId xmlns:a16="http://schemas.microsoft.com/office/drawing/2014/main" id="{E2FF2940-DB58-4A38-AC78-F0D5A5D7F8D4}"/>
              </a:ext>
            </a:extLst>
          </p:cNvPr>
          <p:cNvPicPr>
            <a:picLocks noGrp="1" noChangeAspect="1"/>
          </p:cNvPicPr>
          <p:nvPr>
            <p:ph idx="1"/>
          </p:nvPr>
        </p:nvPicPr>
        <p:blipFill rotWithShape="1">
          <a:blip r:embed="rId2"/>
          <a:srcRect l="19188" t="22339" r="21767" b="20254"/>
          <a:stretch/>
        </p:blipFill>
        <p:spPr>
          <a:xfrm>
            <a:off x="2647950" y="1323975"/>
            <a:ext cx="8715375" cy="4410188"/>
          </a:xfrm>
        </p:spPr>
      </p:pic>
      <p:sp>
        <p:nvSpPr>
          <p:cNvPr id="4" name="Date Placeholder 3">
            <a:extLst>
              <a:ext uri="{FF2B5EF4-FFF2-40B4-BE49-F238E27FC236}">
                <a16:creationId xmlns:a16="http://schemas.microsoft.com/office/drawing/2014/main" id="{E07AD4F6-28A4-4308-ACD1-EE0782918D26}"/>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34779CDF-BB2C-4ACE-9482-58AAAB2962D6}"/>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BA75B61C-02E0-4113-AAB2-C845A4BC9138}"/>
              </a:ext>
            </a:extLst>
          </p:cNvPr>
          <p:cNvSpPr>
            <a:spLocks noGrp="1"/>
          </p:cNvSpPr>
          <p:nvPr>
            <p:ph type="sldNum" sz="quarter" idx="12"/>
          </p:nvPr>
        </p:nvSpPr>
        <p:spPr/>
        <p:txBody>
          <a:bodyPr/>
          <a:lstStyle/>
          <a:p>
            <a:fld id="{74890947-6068-46AF-A634-D96B9F9313BE}" type="slidenum">
              <a:rPr lang="en-ID" smtClean="0"/>
              <a:t>28</a:t>
            </a:fld>
            <a:endParaRPr lang="en-ID"/>
          </a:p>
        </p:txBody>
      </p:sp>
    </p:spTree>
    <p:extLst>
      <p:ext uri="{BB962C8B-B14F-4D97-AF65-F5344CB8AC3E}">
        <p14:creationId xmlns:p14="http://schemas.microsoft.com/office/powerpoint/2010/main" val="16077962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24DD9-A736-4766-B3A0-854E8788E933}"/>
              </a:ext>
            </a:extLst>
          </p:cNvPr>
          <p:cNvSpPr>
            <a:spLocks noGrp="1"/>
          </p:cNvSpPr>
          <p:nvPr>
            <p:ph type="title"/>
          </p:nvPr>
        </p:nvSpPr>
        <p:spPr/>
        <p:txBody>
          <a:bodyPr/>
          <a:lstStyle/>
          <a:p>
            <a:r>
              <a:rPr lang="en-US" dirty="0"/>
              <a:t>PERTEMUAN MINGGU 02</a:t>
            </a:r>
            <a:endParaRPr lang="en-ID" dirty="0"/>
          </a:p>
        </p:txBody>
      </p:sp>
      <p:sp>
        <p:nvSpPr>
          <p:cNvPr id="3" name="Content Placeholder 2">
            <a:extLst>
              <a:ext uri="{FF2B5EF4-FFF2-40B4-BE49-F238E27FC236}">
                <a16:creationId xmlns:a16="http://schemas.microsoft.com/office/drawing/2014/main" id="{DFCE7677-2800-41E0-BD3D-3AD61674CBA3}"/>
              </a:ext>
            </a:extLst>
          </p:cNvPr>
          <p:cNvSpPr>
            <a:spLocks noGrp="1"/>
          </p:cNvSpPr>
          <p:nvPr>
            <p:ph idx="1"/>
          </p:nvPr>
        </p:nvSpPr>
        <p:spPr/>
        <p:txBody>
          <a:bodyPr>
            <a:normAutofit/>
          </a:bodyPr>
          <a:lstStyle/>
          <a:p>
            <a:r>
              <a:rPr lang="en-US" sz="6600" b="1" dirty="0" err="1">
                <a:solidFill>
                  <a:srgbClr val="FF0000"/>
                </a:solidFill>
                <a:effectLst/>
                <a:latin typeface="Franklin Gothic Book" panose="020B0503020102020204" pitchFamily="34" charset="0"/>
                <a:ea typeface="Times New Roman" panose="02020603050405020304" pitchFamily="18" charset="0"/>
                <a:cs typeface="Calibri" panose="020F0502020204030204" pitchFamily="34" charset="0"/>
              </a:rPr>
              <a:t>Wirausaha</a:t>
            </a:r>
            <a:r>
              <a:rPr lang="en-US" sz="6600" b="1" dirty="0">
                <a:effectLst/>
                <a:latin typeface="Franklin Gothic Book" panose="020B0503020102020204" pitchFamily="34" charset="0"/>
                <a:ea typeface="Times New Roman" panose="02020603050405020304" pitchFamily="18" charset="0"/>
                <a:cs typeface="Calibri" panose="020F0502020204030204" pitchFamily="34" charset="0"/>
              </a:rPr>
              <a:t> dan </a:t>
            </a:r>
            <a:r>
              <a:rPr lang="en-US" sz="6600" b="1" dirty="0" err="1">
                <a:effectLst/>
                <a:latin typeface="Franklin Gothic Book" panose="020B0503020102020204" pitchFamily="34" charset="0"/>
                <a:ea typeface="Times New Roman" panose="02020603050405020304" pitchFamily="18" charset="0"/>
                <a:cs typeface="Calibri" panose="020F0502020204030204" pitchFamily="34" charset="0"/>
              </a:rPr>
              <a:t>Manajer</a:t>
            </a:r>
            <a:endParaRPr lang="en-US" sz="6600" b="1" dirty="0">
              <a:effectLst/>
              <a:latin typeface="Franklin Gothic Book" panose="020B0503020102020204" pitchFamily="34" charset="0"/>
              <a:ea typeface="Times New Roman" panose="02020603050405020304" pitchFamily="18" charset="0"/>
              <a:cs typeface="Calibri" panose="020F0502020204030204" pitchFamily="34" charset="0"/>
            </a:endParaRPr>
          </a:p>
          <a:p>
            <a:r>
              <a:rPr lang="en-US" sz="1800" dirty="0">
                <a:effectLst/>
                <a:latin typeface="Times New Roman" panose="02020603050405020304" pitchFamily="18" charset="0"/>
                <a:ea typeface="Times New Roman" panose="02020603050405020304" pitchFamily="18" charset="0"/>
              </a:rPr>
              <a:t>Entrepreneur</a:t>
            </a:r>
            <a:r>
              <a:rPr lang="id-ID" sz="1800" dirty="0">
                <a:effectLst/>
                <a:latin typeface="Times New Roman" panose="02020603050405020304" pitchFamily="18" charset="0"/>
                <a:ea typeface="Times New Roman" panose="02020603050405020304" pitchFamily="18" charset="0"/>
              </a:rPr>
              <a:t> profile</a:t>
            </a:r>
            <a:r>
              <a:rPr lang="en-US" sz="1800" dirty="0">
                <a:effectLst/>
                <a:latin typeface="Times New Roman" panose="02020603050405020304" pitchFamily="18" charset="0"/>
                <a:ea typeface="Times New Roman" panose="02020603050405020304" pitchFamily="18" charset="0"/>
              </a:rPr>
              <a:t>, The Entrepreneurial </a:t>
            </a:r>
            <a:r>
              <a:rPr lang="id-ID" sz="1800" dirty="0">
                <a:effectLst/>
                <a:latin typeface="Times New Roman" panose="02020603050405020304" pitchFamily="18" charset="0"/>
                <a:ea typeface="Times New Roman" panose="02020603050405020304" pitchFamily="18" charset="0"/>
              </a:rPr>
              <a:t>habits</a:t>
            </a:r>
            <a:r>
              <a:rPr lang="en-US" sz="1800" dirty="0">
                <a:effectLst/>
                <a:latin typeface="Times New Roman" panose="02020603050405020304" pitchFamily="18" charset="0"/>
                <a:ea typeface="Times New Roman" panose="02020603050405020304" pitchFamily="18" charset="0"/>
              </a:rPr>
              <a:t>, Entrepreneur </a:t>
            </a:r>
            <a:r>
              <a:rPr lang="id-ID" sz="1800" dirty="0">
                <a:effectLst/>
                <a:latin typeface="Times New Roman" panose="02020603050405020304" pitchFamily="18" charset="0"/>
                <a:ea typeface="Times New Roman" panose="02020603050405020304" pitchFamily="18" charset="0"/>
              </a:rPr>
              <a:t>paradigm</a:t>
            </a:r>
            <a:r>
              <a:rPr lang="en-US" sz="1800" dirty="0">
                <a:effectLst/>
                <a:latin typeface="Times New Roman" panose="02020603050405020304" pitchFamily="18" charset="0"/>
                <a:ea typeface="Times New Roman" panose="02020603050405020304" pitchFamily="18" charset="0"/>
              </a:rPr>
              <a:t> dan Entrepreneur vs Manager</a:t>
            </a:r>
            <a:endParaRPr lang="en-ID" sz="6600" dirty="0"/>
          </a:p>
        </p:txBody>
      </p:sp>
      <p:sp>
        <p:nvSpPr>
          <p:cNvPr id="4" name="Date Placeholder 3">
            <a:extLst>
              <a:ext uri="{FF2B5EF4-FFF2-40B4-BE49-F238E27FC236}">
                <a16:creationId xmlns:a16="http://schemas.microsoft.com/office/drawing/2014/main" id="{7024FB99-BC7A-432C-A413-3F4BF62E92F4}"/>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8B2EF847-6FCC-4D24-95C0-6C32921C1370}"/>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A635A195-DC31-441C-841E-D27C834A606C}"/>
              </a:ext>
            </a:extLst>
          </p:cNvPr>
          <p:cNvSpPr>
            <a:spLocks noGrp="1"/>
          </p:cNvSpPr>
          <p:nvPr>
            <p:ph type="sldNum" sz="quarter" idx="12"/>
          </p:nvPr>
        </p:nvSpPr>
        <p:spPr/>
        <p:txBody>
          <a:bodyPr/>
          <a:lstStyle/>
          <a:p>
            <a:fld id="{74890947-6068-46AF-A634-D96B9F9313BE}" type="slidenum">
              <a:rPr lang="en-ID" smtClean="0"/>
              <a:t>29</a:t>
            </a:fld>
            <a:endParaRPr lang="en-ID"/>
          </a:p>
        </p:txBody>
      </p:sp>
    </p:spTree>
    <p:extLst>
      <p:ext uri="{BB962C8B-B14F-4D97-AF65-F5344CB8AC3E}">
        <p14:creationId xmlns:p14="http://schemas.microsoft.com/office/powerpoint/2010/main" val="37822705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339AF-9342-4AC7-A3FF-4FFE83BF50C5}"/>
              </a:ext>
            </a:extLst>
          </p:cNvPr>
          <p:cNvSpPr>
            <a:spLocks noGrp="1"/>
          </p:cNvSpPr>
          <p:nvPr>
            <p:ph type="title"/>
          </p:nvPr>
        </p:nvSpPr>
        <p:spPr/>
        <p:txBody>
          <a:bodyPr/>
          <a:lstStyle/>
          <a:p>
            <a:r>
              <a:rPr lang="en-US" dirty="0"/>
              <a:t>KONTRAK KULIAH</a:t>
            </a:r>
            <a:endParaRPr lang="en-ID" dirty="0"/>
          </a:p>
        </p:txBody>
      </p:sp>
      <p:sp>
        <p:nvSpPr>
          <p:cNvPr id="3" name="Content Placeholder 2">
            <a:extLst>
              <a:ext uri="{FF2B5EF4-FFF2-40B4-BE49-F238E27FC236}">
                <a16:creationId xmlns:a16="http://schemas.microsoft.com/office/drawing/2014/main" id="{2E3EAF4D-86B4-41D9-9086-6B3321DF15E0}"/>
              </a:ext>
            </a:extLst>
          </p:cNvPr>
          <p:cNvSpPr>
            <a:spLocks noGrp="1"/>
          </p:cNvSpPr>
          <p:nvPr>
            <p:ph idx="1"/>
          </p:nvPr>
        </p:nvSpPr>
        <p:spPr/>
        <p:txBody>
          <a:bodyPr/>
          <a:lstStyle/>
          <a:p>
            <a:r>
              <a:rPr lang="en-US" b="1" dirty="0"/>
              <a:t>TATAP MUKA TERSTRUKTUR (online- offline)</a:t>
            </a:r>
          </a:p>
          <a:p>
            <a:r>
              <a:rPr lang="en-US" b="1" dirty="0"/>
              <a:t>UTS-UAS</a:t>
            </a:r>
          </a:p>
          <a:p>
            <a:r>
              <a:rPr lang="en-US" b="1" dirty="0"/>
              <a:t>TUGAS BESAR DAN OUTCOME</a:t>
            </a:r>
          </a:p>
          <a:p>
            <a:pPr marL="578358" indent="-514350" algn="just">
              <a:buFont typeface="Wingdings 2" pitchFamily="18" charset="2"/>
              <a:buAutoNum type="alphaUcPeriod"/>
            </a:pPr>
            <a:r>
              <a:rPr lang="en-US" b="1" dirty="0"/>
              <a:t>MENYUSUN BISNIS PLAN</a:t>
            </a:r>
            <a:r>
              <a:rPr lang="en-US" dirty="0"/>
              <a:t>: </a:t>
            </a:r>
            <a:r>
              <a:rPr lang="en-US" sz="2000" dirty="0">
                <a:effectLst/>
                <a:latin typeface="Arial" panose="020B0604020202020204" pitchFamily="34" charset="0"/>
                <a:ea typeface="Times New Roman" panose="02020603050405020304" pitchFamily="18" charset="0"/>
                <a:cs typeface="Times New Roman" panose="02020603050405020304" pitchFamily="18" charset="0"/>
              </a:rPr>
              <a:t>Jika </a:t>
            </a:r>
            <a:r>
              <a:rPr lang="en-US" sz="2000" dirty="0" err="1">
                <a:effectLst/>
                <a:latin typeface="Arial" panose="020B0604020202020204" pitchFamily="34" charset="0"/>
                <a:ea typeface="Times New Roman" panose="02020603050405020304" pitchFamily="18" charset="0"/>
                <a:cs typeface="Times New Roman" panose="02020603050405020304" pitchFamily="18" charset="0"/>
              </a:rPr>
              <a:t>pelaku</a:t>
            </a:r>
            <a:r>
              <a:rPr lang="en-US" sz="2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cs typeface="Times New Roman" panose="02020603050405020304" pitchFamily="18" charset="0"/>
              </a:rPr>
              <a:t>usaha</a:t>
            </a:r>
            <a:r>
              <a:rPr lang="en-US" sz="2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cs typeface="Times New Roman" panose="02020603050405020304" pitchFamily="18" charset="0"/>
              </a:rPr>
              <a:t>dapat</a:t>
            </a:r>
            <a:r>
              <a:rPr lang="en-US" sz="2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mengidentifikasi</a:t>
            </a:r>
            <a:r>
              <a:rPr lang="en-US" sz="20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kebutuhan</a:t>
            </a:r>
            <a:r>
              <a:rPr lang="en-US" sz="20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konsumen</a:t>
            </a:r>
            <a:r>
              <a:rPr lang="en-US" sz="20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dirty="0">
                <a:effectLst/>
                <a:latin typeface="Arial" panose="020B0604020202020204" pitchFamily="34" charset="0"/>
                <a:ea typeface="Times New Roman" panose="02020603050405020304" pitchFamily="18" charset="0"/>
                <a:cs typeface="Times New Roman" panose="02020603050405020304" pitchFamily="18" charset="0"/>
              </a:rPr>
              <a:t>yang </a:t>
            </a:r>
            <a:r>
              <a:rPr lang="en-US" sz="2000" dirty="0" err="1">
                <a:effectLst/>
                <a:latin typeface="Arial" panose="020B0604020202020204" pitchFamily="34" charset="0"/>
                <a:ea typeface="Times New Roman" panose="02020603050405020304" pitchFamily="18" charset="0"/>
                <a:cs typeface="Times New Roman" panose="02020603050405020304" pitchFamily="18" charset="0"/>
              </a:rPr>
              <a:t>tidak</a:t>
            </a:r>
            <a:r>
              <a:rPr lang="en-US" sz="2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cs typeface="Times New Roman" panose="02020603050405020304" pitchFamily="18" charset="0"/>
              </a:rPr>
              <a:t>terpenuhi</a:t>
            </a:r>
            <a:r>
              <a:rPr lang="en-US" sz="2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cs typeface="Times New Roman" panose="02020603050405020304" pitchFamily="18" charset="0"/>
              </a:rPr>
              <a:t>ataupun</a:t>
            </a:r>
            <a:r>
              <a:rPr lang="en-US" sz="2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cs typeface="Times New Roman" panose="02020603050405020304" pitchFamily="18" charset="0"/>
              </a:rPr>
              <a:t>cara</a:t>
            </a:r>
            <a:r>
              <a:rPr lang="en-US" sz="20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2000" dirty="0" err="1">
                <a:effectLst/>
                <a:latin typeface="Arial" panose="020B0604020202020204" pitchFamily="34" charset="0"/>
                <a:ea typeface="Times New Roman" panose="02020603050405020304" pitchFamily="18" charset="0"/>
                <a:cs typeface="Times New Roman" panose="02020603050405020304" pitchFamily="18" charset="0"/>
              </a:rPr>
              <a:t>lebih</a:t>
            </a:r>
            <a:r>
              <a:rPr lang="en-US" sz="2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cs typeface="Times New Roman" panose="02020603050405020304" pitchFamily="18" charset="0"/>
              </a:rPr>
              <a:t>baik</a:t>
            </a:r>
            <a:r>
              <a:rPr lang="en-US" sz="2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2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u="sng" dirty="0" err="1">
                <a:effectLst/>
                <a:latin typeface="Arial" panose="020B0604020202020204" pitchFamily="34" charset="0"/>
                <a:ea typeface="Times New Roman" panose="02020603050405020304" pitchFamily="18" charset="0"/>
                <a:cs typeface="Times New Roman" panose="02020603050405020304" pitchFamily="18" charset="0"/>
              </a:rPr>
              <a:t>memenuhi</a:t>
            </a:r>
            <a:r>
              <a:rPr lang="en-US" sz="2000"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u="sng" dirty="0" err="1">
                <a:effectLst/>
                <a:latin typeface="Arial" panose="020B0604020202020204" pitchFamily="34" charset="0"/>
                <a:ea typeface="Times New Roman" panose="02020603050405020304" pitchFamily="18" charset="0"/>
                <a:cs typeface="Times New Roman" panose="02020603050405020304" pitchFamily="18" charset="0"/>
              </a:rPr>
              <a:t>kepuasan</a:t>
            </a:r>
            <a:r>
              <a:rPr lang="en-US" sz="2000"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u="sng" dirty="0" err="1">
                <a:effectLst/>
                <a:latin typeface="Arial" panose="020B0604020202020204" pitchFamily="34" charset="0"/>
                <a:ea typeface="Times New Roman" panose="02020603050405020304" pitchFamily="18" charset="0"/>
                <a:cs typeface="Times New Roman" panose="02020603050405020304" pitchFamily="18" charset="0"/>
              </a:rPr>
              <a:t>kebutuhan</a:t>
            </a:r>
            <a:r>
              <a:rPr lang="en-US" sz="2000"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u="sng" dirty="0" err="1">
                <a:effectLst/>
                <a:latin typeface="Arial" panose="020B0604020202020204" pitchFamily="34" charset="0"/>
                <a:ea typeface="Times New Roman" panose="02020603050405020304" pitchFamily="18" charset="0"/>
                <a:cs typeface="Times New Roman" panose="02020603050405020304" pitchFamily="18" charset="0"/>
              </a:rPr>
              <a:t>konsumen</a:t>
            </a:r>
            <a:r>
              <a:rPr lang="en-US" sz="2000"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cs typeface="Times New Roman" panose="02020603050405020304" pitchFamily="18" charset="0"/>
              </a:rPr>
              <a:t>Maka</a:t>
            </a:r>
            <a:r>
              <a:rPr lang="en-US" sz="2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cs typeface="Times New Roman" panose="02020603050405020304" pitchFamily="18" charset="0"/>
              </a:rPr>
              <a:t>sesorang</a:t>
            </a:r>
            <a:r>
              <a:rPr lang="en-US" sz="20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2000" dirty="0" err="1">
                <a:effectLst/>
                <a:latin typeface="Arial" panose="020B0604020202020204" pitchFamily="34" charset="0"/>
                <a:ea typeface="Times New Roman" panose="02020603050405020304" pitchFamily="18" charset="0"/>
                <a:cs typeface="Times New Roman" panose="02020603050405020304" pitchFamily="18" charset="0"/>
              </a:rPr>
              <a:t>dapat</a:t>
            </a:r>
            <a:r>
              <a:rPr lang="en-US" sz="2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menemukan</a:t>
            </a:r>
            <a:r>
              <a:rPr lang="en-US" sz="20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adanya</a:t>
            </a:r>
            <a:r>
              <a:rPr lang="en-US" sz="20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suatu</a:t>
            </a:r>
            <a:r>
              <a:rPr lang="en-US" sz="20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Peluang</a:t>
            </a:r>
            <a:r>
              <a:rPr lang="en-US" sz="20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menjanjikan</a:t>
            </a:r>
            <a:r>
              <a:rPr lang="en-US" sz="20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dan </a:t>
            </a:r>
            <a:r>
              <a:rPr lang="en-US" sz="20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kemudian</a:t>
            </a:r>
            <a:r>
              <a:rPr lang="en-US" sz="20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membuat</a:t>
            </a:r>
            <a:r>
              <a:rPr lang="en-US" sz="20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suatu</a:t>
            </a:r>
            <a:r>
              <a:rPr lang="en-US" sz="20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Rencana</a:t>
            </a:r>
            <a:r>
              <a:rPr lang="en-US" sz="20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bisnis</a:t>
            </a:r>
            <a:r>
              <a:rPr lang="en-US" sz="20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dirty="0">
                <a:effectLst/>
                <a:latin typeface="Arial" panose="020B0604020202020204" pitchFamily="34" charset="0"/>
                <a:ea typeface="Times New Roman" panose="02020603050405020304" pitchFamily="18" charset="0"/>
                <a:cs typeface="Times New Roman" panose="02020603050405020304" pitchFamily="18" charset="0"/>
              </a:rPr>
              <a:t>yang </a:t>
            </a:r>
            <a:r>
              <a:rPr lang="en-US" sz="2000" dirty="0" err="1">
                <a:effectLst/>
                <a:latin typeface="Arial" panose="020B0604020202020204" pitchFamily="34" charset="0"/>
                <a:ea typeface="Times New Roman" panose="02020603050405020304" pitchFamily="18" charset="0"/>
                <a:cs typeface="Times New Roman" panose="02020603050405020304" pitchFamily="18" charset="0"/>
              </a:rPr>
              <a:t>baik</a:t>
            </a:r>
            <a:r>
              <a:rPr lang="en-US" sz="2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2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cs typeface="Times New Roman" panose="02020603050405020304" pitchFamily="18" charset="0"/>
              </a:rPr>
              <a:t>berinvestasi</a:t>
            </a:r>
            <a:r>
              <a:rPr lang="en-US" sz="2000" dirty="0">
                <a:effectLst/>
                <a:latin typeface="Arial" panose="020B0604020202020204" pitchFamily="34" charset="0"/>
                <a:ea typeface="Times New Roman" panose="02020603050405020304" pitchFamily="18" charset="0"/>
                <a:cs typeface="Times New Roman" panose="02020603050405020304" pitchFamily="18" charset="0"/>
              </a:rPr>
              <a:t> pada </a:t>
            </a:r>
            <a:r>
              <a:rPr lang="en-US" sz="2000" dirty="0" err="1">
                <a:effectLst/>
                <a:latin typeface="Arial" panose="020B0604020202020204" pitchFamily="34" charset="0"/>
                <a:ea typeface="Times New Roman" panose="02020603050405020304" pitchFamily="18" charset="0"/>
                <a:cs typeface="Times New Roman" panose="02020603050405020304" pitchFamily="18" charset="0"/>
              </a:rPr>
              <a:t>peluang</a:t>
            </a:r>
            <a:r>
              <a:rPr lang="en-US" sz="2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cs typeface="Times New Roman" panose="02020603050405020304" pitchFamily="18" charset="0"/>
              </a:rPr>
              <a:t>tersebut</a:t>
            </a:r>
            <a:r>
              <a:rPr lang="en-US" sz="20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dirty="0">
              <a:latin typeface="Calibri" panose="020F0502020204030204" pitchFamily="34" charset="0"/>
              <a:ea typeface="Times New Roman" panose="02020603050405020304" pitchFamily="18" charset="0"/>
              <a:cs typeface="Times New Roman" panose="02020603050405020304" pitchFamily="18" charset="0"/>
            </a:endParaRPr>
          </a:p>
          <a:p>
            <a:pPr marL="578358" indent="-514350" algn="just">
              <a:buFont typeface="Wingdings 2" pitchFamily="18" charset="2"/>
              <a:buAutoNum type="alphaUcPeriod"/>
            </a:pPr>
            <a:r>
              <a:rPr lang="en-US" b="1" dirty="0" err="1"/>
              <a:t>Publikasi</a:t>
            </a:r>
            <a:r>
              <a:rPr lang="en-US" b="1" dirty="0"/>
              <a:t> pada JURNAL INTERNASIONA</a:t>
            </a:r>
            <a:r>
              <a:rPr lang="en-US" dirty="0"/>
              <a:t>L- SKPI 02</a:t>
            </a:r>
          </a:p>
          <a:p>
            <a:pPr marL="0" indent="0">
              <a:buNone/>
            </a:pPr>
            <a:endParaRPr lang="en-ID" dirty="0"/>
          </a:p>
        </p:txBody>
      </p:sp>
      <p:sp>
        <p:nvSpPr>
          <p:cNvPr id="4" name="Date Placeholder 3">
            <a:extLst>
              <a:ext uri="{FF2B5EF4-FFF2-40B4-BE49-F238E27FC236}">
                <a16:creationId xmlns:a16="http://schemas.microsoft.com/office/drawing/2014/main" id="{07E98689-DDC6-4DDF-9B46-46654466353E}"/>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FA4D5088-AC99-4D4C-A30F-CB3B55AC76DC}"/>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9BB1842C-11B3-4299-A353-9AF76DB5BBEB}"/>
              </a:ext>
            </a:extLst>
          </p:cNvPr>
          <p:cNvSpPr>
            <a:spLocks noGrp="1"/>
          </p:cNvSpPr>
          <p:nvPr>
            <p:ph type="sldNum" sz="quarter" idx="12"/>
          </p:nvPr>
        </p:nvSpPr>
        <p:spPr/>
        <p:txBody>
          <a:bodyPr/>
          <a:lstStyle/>
          <a:p>
            <a:fld id="{74890947-6068-46AF-A634-D96B9F9313BE}" type="slidenum">
              <a:rPr lang="en-ID" smtClean="0"/>
              <a:t>3</a:t>
            </a:fld>
            <a:endParaRPr lang="en-ID"/>
          </a:p>
        </p:txBody>
      </p:sp>
    </p:spTree>
    <p:extLst>
      <p:ext uri="{BB962C8B-B14F-4D97-AF65-F5344CB8AC3E}">
        <p14:creationId xmlns:p14="http://schemas.microsoft.com/office/powerpoint/2010/main" val="14655812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5B82D-42A0-47E4-A178-FA953AA4E635}"/>
              </a:ext>
            </a:extLst>
          </p:cNvPr>
          <p:cNvSpPr>
            <a:spLocks noGrp="1"/>
          </p:cNvSpPr>
          <p:nvPr>
            <p:ph type="title"/>
          </p:nvPr>
        </p:nvSpPr>
        <p:spPr/>
        <p:txBody>
          <a:bodyPr>
            <a:normAutofit fontScale="90000"/>
          </a:bodyPr>
          <a:lstStyle/>
          <a:p>
            <a:pPr marL="342900" lvl="0" indent="-342900">
              <a:lnSpc>
                <a:spcPct val="150000"/>
              </a:lnSpc>
              <a:spcAft>
                <a:spcPts val="1000"/>
              </a:spcAft>
            </a:pPr>
            <a:r>
              <a:rPr lang="en-US" sz="3600" b="1" dirty="0">
                <a:effectLst/>
                <a:latin typeface="Arial" panose="020B0604020202020204" pitchFamily="34" charset="0"/>
                <a:ea typeface="Times New Roman" panose="02020603050405020304" pitchFamily="18" charset="0"/>
                <a:cs typeface="Times New Roman" panose="02020603050405020304" pitchFamily="18" charset="0"/>
              </a:rPr>
              <a:t>Entrepreneur </a:t>
            </a:r>
            <a:r>
              <a:rPr lang="en-US" sz="3600" b="1" dirty="0" err="1">
                <a:effectLst/>
                <a:latin typeface="Arial" panose="020B0604020202020204" pitchFamily="34" charset="0"/>
                <a:ea typeface="Times New Roman" panose="02020603050405020304" pitchFamily="18" charset="0"/>
                <a:cs typeface="Times New Roman" panose="02020603050405020304" pitchFamily="18" charset="0"/>
              </a:rPr>
              <a:t>Profil</a:t>
            </a:r>
            <a:r>
              <a:rPr lang="en-US" sz="3600" b="1" dirty="0">
                <a:effectLst/>
                <a:latin typeface="Arial" panose="020B0604020202020204" pitchFamily="34" charset="0"/>
                <a:ea typeface="Times New Roman" panose="02020603050405020304" pitchFamily="18" charset="0"/>
                <a:cs typeface="Times New Roman" panose="02020603050405020304" pitchFamily="18" charset="0"/>
              </a:rPr>
              <a:t>-</a:t>
            </a:r>
            <a:br>
              <a:rPr lang="en-ID" sz="3600" dirty="0">
                <a:effectLst/>
                <a:latin typeface="Calibri" panose="020F0502020204030204" pitchFamily="34" charset="0"/>
                <a:ea typeface="Times New Roman" panose="02020603050405020304" pitchFamily="18" charset="0"/>
                <a:cs typeface="Times New Roman" panose="02020603050405020304" pitchFamily="18" charset="0"/>
              </a:rPr>
            </a:br>
            <a:r>
              <a:rPr lang="en-US" sz="2700" dirty="0" err="1">
                <a:effectLst/>
                <a:latin typeface="Arial" panose="020B0604020202020204" pitchFamily="34" charset="0"/>
                <a:ea typeface="Times New Roman" panose="02020603050405020304" pitchFamily="18" charset="0"/>
                <a:cs typeface="Times New Roman" panose="02020603050405020304" pitchFamily="18" charset="0"/>
              </a:rPr>
              <a:t>Profil</a:t>
            </a:r>
            <a:r>
              <a:rPr lang="en-US" sz="27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700" dirty="0" err="1">
                <a:effectLst/>
                <a:latin typeface="Arial" panose="020B0604020202020204" pitchFamily="34" charset="0"/>
                <a:ea typeface="Times New Roman" panose="02020603050405020304" pitchFamily="18" charset="0"/>
                <a:cs typeface="Times New Roman" panose="02020603050405020304" pitchFamily="18" charset="0"/>
              </a:rPr>
              <a:t>pengusaha</a:t>
            </a:r>
            <a:r>
              <a:rPr lang="en-US" sz="27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600" b="1" u="sng" dirty="0">
                <a:effectLst/>
                <a:latin typeface="Arial" panose="020B0604020202020204" pitchFamily="34" charset="0"/>
                <a:ea typeface="Times New Roman" panose="02020603050405020304" pitchFamily="18" charset="0"/>
                <a:cs typeface="Times New Roman" panose="02020603050405020304" pitchFamily="18" charset="0"/>
              </a:rPr>
              <a:t>EWING MARION KAUFFMAN</a:t>
            </a:r>
            <a:br>
              <a:rPr lang="en-ID" sz="3600" dirty="0">
                <a:effectLst/>
                <a:latin typeface="Calibri" panose="020F0502020204030204" pitchFamily="34" charset="0"/>
                <a:ea typeface="Times New Roman" panose="02020603050405020304" pitchFamily="18" charset="0"/>
                <a:cs typeface="Times New Roman" panose="02020603050405020304" pitchFamily="18" charset="0"/>
              </a:rPr>
            </a:br>
            <a:endParaRPr lang="en-ID" dirty="0"/>
          </a:p>
        </p:txBody>
      </p:sp>
      <p:sp>
        <p:nvSpPr>
          <p:cNvPr id="3" name="Content Placeholder 2">
            <a:extLst>
              <a:ext uri="{FF2B5EF4-FFF2-40B4-BE49-F238E27FC236}">
                <a16:creationId xmlns:a16="http://schemas.microsoft.com/office/drawing/2014/main" id="{1D7DEA40-FB07-4EB8-8111-4142CAA2C8C8}"/>
              </a:ext>
            </a:extLst>
          </p:cNvPr>
          <p:cNvSpPr>
            <a:spLocks noGrp="1"/>
          </p:cNvSpPr>
          <p:nvPr>
            <p:ph idx="1"/>
          </p:nvPr>
        </p:nvSpPr>
        <p:spPr/>
        <p:txBody>
          <a:bodyPr>
            <a:normAutofit/>
          </a:bodyPr>
          <a:lstStyle/>
          <a:p>
            <a:pPr marL="342900" lvl="0" indent="-342900" algn="just">
              <a:lnSpc>
                <a:spcPct val="150000"/>
              </a:lnSpc>
              <a:spcAft>
                <a:spcPts val="1000"/>
              </a:spcAft>
              <a:buFont typeface="+mj-lt"/>
              <a:buAutoNum type="arabicPeriod"/>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Entrepreneur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Profil</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gn="just">
              <a:lnSpc>
                <a:spcPct val="150000"/>
              </a:lnSpc>
              <a:spcAft>
                <a:spcPts val="1000"/>
              </a:spcAft>
              <a:buNone/>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Profil</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pengusaha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dapat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ditelaah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pada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uraian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di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bawah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ini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EWING MARION KAUFFMAN</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1000"/>
              </a:spcAft>
              <a:buFont typeface="Wingdings 2" panose="05020102010507070707" pitchFamily="18" charset="2"/>
              <a:buChar char=""/>
              <a:tabLst>
                <a:tab pos="45720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Lahir di Missouri </a:t>
            </a:r>
            <a:r>
              <a:rPr lang="en-US" sz="1800" dirty="0">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Kansas City,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Menderita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kebocoran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hati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1000"/>
              </a:spcAft>
              <a:buFont typeface="Wingdings 2" panose="05020102010507070707" pitchFamily="18" charset="2"/>
              <a:buChar char=""/>
              <a:tabLst>
                <a:tab pos="457200" algn="l"/>
              </a:tabLs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Membaca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buku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40-50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buku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bulan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Membaca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biografi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Al kitab (twice)</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1000"/>
              </a:spcAft>
              <a:buFont typeface="Wingdings 2" panose="05020102010507070707" pitchFamily="18" charset="2"/>
              <a:buChar char=""/>
              <a:tabLst>
                <a:tab pos="457200" algn="l"/>
              </a:tabLs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Menjual</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telur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ikan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Pengantar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jasa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loundry</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1000"/>
              </a:spcAft>
              <a:buFont typeface="Wingdings 2" panose="05020102010507070707" pitchFamily="18" charset="2"/>
              <a:buChar char=""/>
              <a:tabLst>
                <a:tab pos="457200" algn="l"/>
              </a:tabLs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Anggota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pramuka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Menjual</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tiket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jambore</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2x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lebih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banyak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ID" dirty="0"/>
          </a:p>
        </p:txBody>
      </p:sp>
      <p:sp>
        <p:nvSpPr>
          <p:cNvPr id="4" name="Date Placeholder 3">
            <a:extLst>
              <a:ext uri="{FF2B5EF4-FFF2-40B4-BE49-F238E27FC236}">
                <a16:creationId xmlns:a16="http://schemas.microsoft.com/office/drawing/2014/main" id="{70DE8117-991B-4C35-82F6-F019EF3F067B}"/>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8942AF3F-5031-4291-97A3-D2BEB5571DB7}"/>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B08CAFE1-47D8-4127-89AC-42BE49261BF3}"/>
              </a:ext>
            </a:extLst>
          </p:cNvPr>
          <p:cNvSpPr>
            <a:spLocks noGrp="1"/>
          </p:cNvSpPr>
          <p:nvPr>
            <p:ph type="sldNum" sz="quarter" idx="12"/>
          </p:nvPr>
        </p:nvSpPr>
        <p:spPr/>
        <p:txBody>
          <a:bodyPr/>
          <a:lstStyle/>
          <a:p>
            <a:fld id="{74890947-6068-46AF-A634-D96B9F9313BE}" type="slidenum">
              <a:rPr lang="en-ID" smtClean="0"/>
              <a:t>30</a:t>
            </a:fld>
            <a:endParaRPr lang="en-ID"/>
          </a:p>
        </p:txBody>
      </p:sp>
    </p:spTree>
    <p:extLst>
      <p:ext uri="{BB962C8B-B14F-4D97-AF65-F5344CB8AC3E}">
        <p14:creationId xmlns:p14="http://schemas.microsoft.com/office/powerpoint/2010/main" val="18248757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06372-FCAA-4964-88F8-F807CF37EEF9}"/>
              </a:ext>
            </a:extLst>
          </p:cNvPr>
          <p:cNvSpPr>
            <a:spLocks noGrp="1"/>
          </p:cNvSpPr>
          <p:nvPr>
            <p:ph type="title"/>
          </p:nvPr>
        </p:nvSpPr>
        <p:spPr/>
        <p:txBody>
          <a:bodyPr/>
          <a:lstStyle/>
          <a:p>
            <a:r>
              <a:rPr lang="en-US" dirty="0"/>
              <a:t>NEXT</a:t>
            </a:r>
            <a:endParaRPr lang="en-ID" dirty="0"/>
          </a:p>
        </p:txBody>
      </p:sp>
      <p:sp>
        <p:nvSpPr>
          <p:cNvPr id="3" name="Content Placeholder 2">
            <a:extLst>
              <a:ext uri="{FF2B5EF4-FFF2-40B4-BE49-F238E27FC236}">
                <a16:creationId xmlns:a16="http://schemas.microsoft.com/office/drawing/2014/main" id="{AD182DD1-F8EE-4FB3-A44A-DA5A4BC6DEAD}"/>
              </a:ext>
            </a:extLst>
          </p:cNvPr>
          <p:cNvSpPr>
            <a:spLocks noGrp="1"/>
          </p:cNvSpPr>
          <p:nvPr>
            <p:ph idx="1"/>
          </p:nvPr>
        </p:nvSpPr>
        <p:spPr/>
        <p:txBody>
          <a:bodyPr>
            <a:normAutofit fontScale="92500" lnSpcReduction="10000"/>
          </a:bodyPr>
          <a:lstStyle/>
          <a:p>
            <a:pPr marL="342900" lvl="0" indent="-342900" algn="just">
              <a:lnSpc>
                <a:spcPct val="150000"/>
              </a:lnSpc>
              <a:spcAft>
                <a:spcPts val="1000"/>
              </a:spcAft>
              <a:buFont typeface="Wingdings 2" panose="05020102010507070707" pitchFamily="18" charset="2"/>
              <a:buChar char=""/>
              <a:tabLst>
                <a:tab pos="457200" algn="l"/>
              </a:tabLs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Pengalaman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teknik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penjualan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bisnis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Farmasi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Bekerja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di laundry </a:t>
            </a:r>
            <a:r>
              <a:rPr lang="en-US" sz="1800" dirty="0">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yg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diteladani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atasnya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MR RA Long, ,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dgn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konsep</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menggunakan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akal</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miliki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paten.</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1000"/>
              </a:spcAft>
              <a:buFont typeface="Wingdings 2" panose="05020102010507070707" pitchFamily="18" charset="2"/>
              <a:buChar char=""/>
              <a:tabLst>
                <a:tab pos="457200" algn="l"/>
              </a:tabLs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Sebagai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mandor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pengantar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cucioan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thd</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18-20 route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supir</a:t>
            </a:r>
            <a:r>
              <a:rPr lang="en-US" sz="1800" b="1"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Menjadi</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pelaut</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magang</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1000"/>
              </a:spcAft>
              <a:buFont typeface="Wingdings 2" panose="05020102010507070707" pitchFamily="18" charset="2"/>
              <a:buChar char=""/>
              <a:tabLst>
                <a:tab pos="457200" algn="l"/>
              </a:tabLs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Menjadi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penjual</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pada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bisnis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farmasi</a:t>
            </a:r>
            <a:r>
              <a:rPr lang="en-US" sz="1800" dirty="0">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Pasokan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vitamin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vaksin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hati</a:t>
            </a:r>
            <a:r>
              <a:rPr lang="en-US" sz="1800" dirty="0">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Bekerja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berdasarkan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komisi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saja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Mendapatkan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penghasilan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lebih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tinggi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daripada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gaji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Presdir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nya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1000"/>
              </a:spcAft>
              <a:buFont typeface="Wingdings 2" panose="05020102010507070707" pitchFamily="18" charset="2"/>
              <a:buChar char=""/>
              <a:tabLst>
                <a:tab pos="457200" algn="l"/>
              </a:tabLs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Menjadi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agen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penjual</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midwest.dan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berhasil</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melebihi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gaji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presdirnya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Mendirikan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sendiri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marion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laboratories, Karna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kenal</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banyak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dokter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sbg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pemasok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dahulu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buNone/>
            </a:pPr>
            <a:endParaRPr lang="en-ID" dirty="0"/>
          </a:p>
        </p:txBody>
      </p:sp>
      <p:sp>
        <p:nvSpPr>
          <p:cNvPr id="4" name="Date Placeholder 3">
            <a:extLst>
              <a:ext uri="{FF2B5EF4-FFF2-40B4-BE49-F238E27FC236}">
                <a16:creationId xmlns:a16="http://schemas.microsoft.com/office/drawing/2014/main" id="{B725E88D-21F2-4847-B34C-EBBA29320553}"/>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44E4E709-DBBE-4B2B-9230-80FAC0AF6C1C}"/>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4F286D44-B8B5-471B-8872-13685C4A59EC}"/>
              </a:ext>
            </a:extLst>
          </p:cNvPr>
          <p:cNvSpPr>
            <a:spLocks noGrp="1"/>
          </p:cNvSpPr>
          <p:nvPr>
            <p:ph type="sldNum" sz="quarter" idx="12"/>
          </p:nvPr>
        </p:nvSpPr>
        <p:spPr/>
        <p:txBody>
          <a:bodyPr/>
          <a:lstStyle/>
          <a:p>
            <a:fld id="{74890947-6068-46AF-A634-D96B9F9313BE}" type="slidenum">
              <a:rPr lang="en-ID" smtClean="0"/>
              <a:t>31</a:t>
            </a:fld>
            <a:endParaRPr lang="en-ID"/>
          </a:p>
        </p:txBody>
      </p:sp>
    </p:spTree>
    <p:extLst>
      <p:ext uri="{BB962C8B-B14F-4D97-AF65-F5344CB8AC3E}">
        <p14:creationId xmlns:p14="http://schemas.microsoft.com/office/powerpoint/2010/main" val="29755462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DB84E-C9DF-4370-A059-C6866973161B}"/>
              </a:ext>
            </a:extLst>
          </p:cNvPr>
          <p:cNvSpPr>
            <a:spLocks noGrp="1"/>
          </p:cNvSpPr>
          <p:nvPr>
            <p:ph type="title"/>
          </p:nvPr>
        </p:nvSpPr>
        <p:spPr/>
        <p:txBody>
          <a:bodyPr/>
          <a:lstStyle/>
          <a:p>
            <a:r>
              <a:rPr lang="en-US" dirty="0"/>
              <a:t>NEXT</a:t>
            </a:r>
            <a:endParaRPr lang="en-ID" dirty="0"/>
          </a:p>
        </p:txBody>
      </p:sp>
      <p:sp>
        <p:nvSpPr>
          <p:cNvPr id="3" name="Content Placeholder 2">
            <a:extLst>
              <a:ext uri="{FF2B5EF4-FFF2-40B4-BE49-F238E27FC236}">
                <a16:creationId xmlns:a16="http://schemas.microsoft.com/office/drawing/2014/main" id="{3A7F07A1-80D8-4879-A47F-9319281B32C6}"/>
              </a:ext>
            </a:extLst>
          </p:cNvPr>
          <p:cNvSpPr>
            <a:spLocks noGrp="1"/>
          </p:cNvSpPr>
          <p:nvPr>
            <p:ph idx="1"/>
          </p:nvPr>
        </p:nvSpPr>
        <p:spPr/>
        <p:txBody>
          <a:bodyPr>
            <a:normAutofit/>
          </a:bodyPr>
          <a:lstStyle/>
          <a:p>
            <a:pPr marL="342900" lvl="0" indent="-342900" algn="just">
              <a:lnSpc>
                <a:spcPct val="150000"/>
              </a:lnSpc>
              <a:spcAft>
                <a:spcPts val="1000"/>
              </a:spcAft>
              <a:buFont typeface="Wingdings 2" panose="05020102010507070707" pitchFamily="18" charset="2"/>
              <a:buChar char=""/>
              <a:tabLst>
                <a:tab pos="45720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3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dokter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yg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tertarik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dgn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disuka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bisnis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Marion lab,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memasarkan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produknya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Melebarkan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sayap</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pada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dokter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lain.</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1000"/>
              </a:spcAft>
              <a:buFont typeface="Wingdings 2" panose="05020102010507070707" pitchFamily="18" charset="2"/>
              <a:buChar char=""/>
              <a:tabLst>
                <a:tab pos="457200" algn="l"/>
              </a:tabLs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Produksi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vitamin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vicam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oyster shell calcium </a:t>
            </a:r>
            <a:r>
              <a:rPr lang="en-US" sz="1800" dirty="0">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terjual</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dgn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baik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1000"/>
              </a:spcAft>
              <a:buFont typeface="Wingdings 2" panose="05020102010507070707" pitchFamily="18" charset="2"/>
              <a:buChar char=""/>
              <a:tabLst>
                <a:tab pos="457200" algn="l"/>
              </a:tabLs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Meminjam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dana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dari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commerce trust company $ 5000,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lalu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lunas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Investor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luar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dapat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membeli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saham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Marion lab. Terus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bertumbuh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penjualan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lebih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dari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$1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milyar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pertahun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1000"/>
              </a:spcAft>
              <a:buFont typeface="Wingdings 2" panose="05020102010507070707" pitchFamily="18" charset="2"/>
              <a:buChar char=""/>
              <a:tabLst>
                <a:tab pos="457200" algn="l"/>
              </a:tabLs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Strategi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sdm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adlh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mitra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dgn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karyawannya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r>
              <a:rPr lang="en-ID" sz="1800" dirty="0">
                <a:latin typeface="Calibri" panose="020F050202020403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Konsep</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mitra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menjadi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filosofi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dasar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dari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perusahaan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buNone/>
            </a:pPr>
            <a:endParaRPr lang="en-ID" dirty="0"/>
          </a:p>
        </p:txBody>
      </p:sp>
      <p:sp>
        <p:nvSpPr>
          <p:cNvPr id="4" name="Date Placeholder 3">
            <a:extLst>
              <a:ext uri="{FF2B5EF4-FFF2-40B4-BE49-F238E27FC236}">
                <a16:creationId xmlns:a16="http://schemas.microsoft.com/office/drawing/2014/main" id="{5F767C95-3545-4201-A4DC-B9AC03E10948}"/>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6CB232B6-023E-48D8-B104-EA6C41592478}"/>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3A5D20E7-7622-4C06-A96E-E7D60D807622}"/>
              </a:ext>
            </a:extLst>
          </p:cNvPr>
          <p:cNvSpPr>
            <a:spLocks noGrp="1"/>
          </p:cNvSpPr>
          <p:nvPr>
            <p:ph type="sldNum" sz="quarter" idx="12"/>
          </p:nvPr>
        </p:nvSpPr>
        <p:spPr/>
        <p:txBody>
          <a:bodyPr/>
          <a:lstStyle/>
          <a:p>
            <a:fld id="{74890947-6068-46AF-A634-D96B9F9313BE}" type="slidenum">
              <a:rPr lang="en-ID" smtClean="0"/>
              <a:t>32</a:t>
            </a:fld>
            <a:endParaRPr lang="en-ID"/>
          </a:p>
        </p:txBody>
      </p:sp>
    </p:spTree>
    <p:extLst>
      <p:ext uri="{BB962C8B-B14F-4D97-AF65-F5344CB8AC3E}">
        <p14:creationId xmlns:p14="http://schemas.microsoft.com/office/powerpoint/2010/main" val="20578826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84F70-8817-489E-ABA2-2D094E9EDF3E}"/>
              </a:ext>
            </a:extLst>
          </p:cNvPr>
          <p:cNvSpPr>
            <a:spLocks noGrp="1"/>
          </p:cNvSpPr>
          <p:nvPr>
            <p:ph type="title"/>
          </p:nvPr>
        </p:nvSpPr>
        <p:spPr/>
        <p:txBody>
          <a:bodyPr>
            <a:normAutofit fontScale="90000"/>
          </a:bodyPr>
          <a:lstStyle/>
          <a:p>
            <a:r>
              <a:rPr lang="en-US" sz="36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Filosofi</a:t>
            </a:r>
            <a:r>
              <a:rPr lang="en-US" sz="36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6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mendasarnya</a:t>
            </a:r>
            <a:r>
              <a:rPr lang="en-US" sz="36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600" dirty="0" err="1">
                <a:effectLst/>
                <a:latin typeface="Arial" panose="020B0604020202020204" pitchFamily="34" charset="0"/>
                <a:ea typeface="Times New Roman" panose="02020603050405020304" pitchFamily="18" charset="0"/>
                <a:cs typeface="Times New Roman" panose="02020603050405020304" pitchFamily="18" charset="0"/>
              </a:rPr>
              <a:t>dari</a:t>
            </a:r>
            <a:r>
              <a:rPr lang="en-US" sz="3600" dirty="0">
                <a:effectLst/>
                <a:latin typeface="Arial" panose="020B0604020202020204" pitchFamily="34" charset="0"/>
                <a:ea typeface="Times New Roman" panose="02020603050405020304" pitchFamily="18" charset="0"/>
                <a:cs typeface="Times New Roman" panose="02020603050405020304" pitchFamily="18" charset="0"/>
              </a:rPr>
              <a:t> Ewing Marion Kauffman: </a:t>
            </a:r>
            <a:r>
              <a:rPr lang="en-US" sz="3600" b="1" dirty="0">
                <a:effectLst/>
                <a:latin typeface="Arial" panose="020B0604020202020204" pitchFamily="34" charset="0"/>
                <a:ea typeface="Times New Roman" panose="02020603050405020304" pitchFamily="18" charset="0"/>
                <a:cs typeface="Times New Roman" panose="02020603050405020304" pitchFamily="18" charset="0"/>
              </a:rPr>
              <a:t>“</a:t>
            </a:r>
            <a:r>
              <a:rPr lang="en-US" sz="36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Perlakukan</a:t>
            </a:r>
            <a:r>
              <a:rPr lang="en-US" sz="36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orang lain </a:t>
            </a:r>
            <a:r>
              <a:rPr lang="en-US" sz="36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sebagaimana</a:t>
            </a:r>
            <a:r>
              <a:rPr lang="en-US" sz="36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Anda </a:t>
            </a:r>
            <a:r>
              <a:rPr lang="en-US" sz="36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ingin</a:t>
            </a:r>
            <a:r>
              <a:rPr lang="en-US" sz="36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6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diperlakukan</a:t>
            </a:r>
            <a:r>
              <a:rPr lang="en-US" sz="3600" b="1" dirty="0">
                <a:effectLst/>
                <a:latin typeface="Arial" panose="020B0604020202020204" pitchFamily="34" charset="0"/>
                <a:ea typeface="Times New Roman" panose="02020603050405020304" pitchFamily="18" charset="0"/>
                <a:cs typeface="Times New Roman" panose="02020603050405020304" pitchFamily="18" charset="0"/>
              </a:rPr>
              <a:t>”.</a:t>
            </a:r>
            <a:br>
              <a:rPr lang="en-ID" sz="3600" dirty="0">
                <a:effectLst/>
                <a:latin typeface="Calibri" panose="020F0502020204030204" pitchFamily="34" charset="0"/>
                <a:ea typeface="Times New Roman" panose="02020603050405020304" pitchFamily="18" charset="0"/>
                <a:cs typeface="Times New Roman" panose="02020603050405020304" pitchFamily="18" charset="0"/>
              </a:rPr>
            </a:br>
            <a:endParaRPr lang="en-ID" dirty="0"/>
          </a:p>
        </p:txBody>
      </p:sp>
      <p:sp>
        <p:nvSpPr>
          <p:cNvPr id="3" name="Content Placeholder 2">
            <a:extLst>
              <a:ext uri="{FF2B5EF4-FFF2-40B4-BE49-F238E27FC236}">
                <a16:creationId xmlns:a16="http://schemas.microsoft.com/office/drawing/2014/main" id="{B34B514D-B91C-4AEF-BFEF-1D3016E05C76}"/>
              </a:ext>
            </a:extLst>
          </p:cNvPr>
          <p:cNvSpPr>
            <a:spLocks noGrp="1"/>
          </p:cNvSpPr>
          <p:nvPr>
            <p:ph idx="1"/>
          </p:nvPr>
        </p:nvSpPr>
        <p:spPr/>
        <p:txBody>
          <a:bodyPr>
            <a:normAutofit fontScale="77500" lnSpcReduction="20000"/>
          </a:bodyPr>
          <a:lstStyle/>
          <a:p>
            <a:pPr marL="342900" lvl="0" indent="-342900" algn="just">
              <a:lnSpc>
                <a:spcPct val="150000"/>
              </a:lnSpc>
              <a:spcAft>
                <a:spcPts val="1000"/>
              </a:spcAft>
              <a:buFont typeface="Wingdings 2" panose="05020102010507070707" pitchFamily="18" charset="2"/>
              <a:buChar char=""/>
              <a:tabLst>
                <a:tab pos="457200" algn="l"/>
              </a:tabLs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Membeli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kansas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city royal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membawa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kembali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liga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bisbol</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utama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kansas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city.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Mendongkrak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dasar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ekonomi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profil</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masyarakt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kotanya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Lalu merger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dgn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merril</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dow</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terdapat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3400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mitra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9000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mitra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baru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karna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merger.</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1000"/>
              </a:spcAft>
              <a:buFont typeface="Wingdings 2" panose="05020102010507070707" pitchFamily="18" charset="2"/>
              <a:buChar char=""/>
              <a:tabLst>
                <a:tab pos="457200" algn="l"/>
              </a:tabLs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Diakuisisi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oleh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hoechst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dari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eropa.menjadi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pemimpin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pasar.</a:t>
            </a:r>
            <a:r>
              <a:rPr lang="en-ID" sz="1800" dirty="0">
                <a:latin typeface="Calibri" panose="020F050202020403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Bergabung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kembali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dgn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aventis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pharma.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Penjualan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mencapai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$16,634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milyard</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Meningkat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11,6%.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laba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saham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tumbuh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27%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dari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tahun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sebelumnya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Mendongkrak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dasar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ekonomi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profil</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masyarakt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kotanya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1000"/>
              </a:spcAft>
              <a:buFont typeface="Wingdings 2" panose="05020102010507070707" pitchFamily="18" charset="2"/>
              <a:buChar char=""/>
              <a:tabLst>
                <a:tab pos="45720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Lalu merger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dgn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merril</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dow</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terdapat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3400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mitra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9000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mitra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baru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karna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merger.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Diakuisisi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oleh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hoechst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dari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eropa.menjadi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pemimpin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pasar.Bergabung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kembali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dgn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aventis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pharma.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Penjualan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mencapai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$16,634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milyard</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Meningkat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11,6%.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laba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saham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tumbuh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27%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dari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tahun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sebelumnya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lgn="just">
              <a:lnSpc>
                <a:spcPct val="150000"/>
              </a:lnSpc>
              <a:spcAft>
                <a:spcPts val="1000"/>
              </a:spcAft>
              <a:buNone/>
              <a:tabLst>
                <a:tab pos="457200" algn="l"/>
              </a:tabLs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Filosofi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mendasarnya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dari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Ewing Marion Kauffman: </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Perlakukan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orang lain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sebagaimana</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Anda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ingin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diperlakukan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buNone/>
            </a:pPr>
            <a:endParaRPr lang="en-ID" dirty="0"/>
          </a:p>
        </p:txBody>
      </p:sp>
      <p:sp>
        <p:nvSpPr>
          <p:cNvPr id="4" name="Date Placeholder 3">
            <a:extLst>
              <a:ext uri="{FF2B5EF4-FFF2-40B4-BE49-F238E27FC236}">
                <a16:creationId xmlns:a16="http://schemas.microsoft.com/office/drawing/2014/main" id="{5DD7FD75-515C-46DF-9D8E-B70F06995532}"/>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A5ADA8DB-4187-4279-B814-25CAA07A81DC}"/>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1409933A-F403-4322-944C-E1F30894C28D}"/>
              </a:ext>
            </a:extLst>
          </p:cNvPr>
          <p:cNvSpPr>
            <a:spLocks noGrp="1"/>
          </p:cNvSpPr>
          <p:nvPr>
            <p:ph type="sldNum" sz="quarter" idx="12"/>
          </p:nvPr>
        </p:nvSpPr>
        <p:spPr/>
        <p:txBody>
          <a:bodyPr/>
          <a:lstStyle/>
          <a:p>
            <a:fld id="{74890947-6068-46AF-A634-D96B9F9313BE}" type="slidenum">
              <a:rPr lang="en-ID" smtClean="0"/>
              <a:t>33</a:t>
            </a:fld>
            <a:endParaRPr lang="en-ID"/>
          </a:p>
        </p:txBody>
      </p:sp>
    </p:spTree>
    <p:extLst>
      <p:ext uri="{BB962C8B-B14F-4D97-AF65-F5344CB8AC3E}">
        <p14:creationId xmlns:p14="http://schemas.microsoft.com/office/powerpoint/2010/main" val="14986318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F2FAE-73BA-472C-A74C-D1CB585F2A10}"/>
              </a:ext>
            </a:extLst>
          </p:cNvPr>
          <p:cNvSpPr>
            <a:spLocks noGrp="1"/>
          </p:cNvSpPr>
          <p:nvPr>
            <p:ph type="title"/>
          </p:nvPr>
        </p:nvSpPr>
        <p:spPr/>
        <p:txBody>
          <a:bodyPr/>
          <a:lstStyle/>
          <a:p>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Profile yang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ke</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2,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adalah</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mahasisa</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MM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sudah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menjadi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pengusaha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melakukan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presentasi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di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kelas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MM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Menteng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Meruya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Dengan</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bisnis</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Jilbab, </a:t>
            </a:r>
            <a:r>
              <a:rPr lang="en-US" sz="1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Boneka</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Soft lens dan Batik </a:t>
            </a:r>
            <a:r>
              <a:rPr lang="en-US" sz="1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NAsional</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a:t>
            </a:r>
            <a:br>
              <a:rPr lang="en-ID" sz="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br>
            <a:endParaRPr lang="en-ID" dirty="0">
              <a:solidFill>
                <a:srgbClr val="FF0000"/>
              </a:solidFill>
            </a:endParaRPr>
          </a:p>
        </p:txBody>
      </p:sp>
      <p:sp>
        <p:nvSpPr>
          <p:cNvPr id="4" name="Date Placeholder 3">
            <a:extLst>
              <a:ext uri="{FF2B5EF4-FFF2-40B4-BE49-F238E27FC236}">
                <a16:creationId xmlns:a16="http://schemas.microsoft.com/office/drawing/2014/main" id="{A266A34D-492D-4F73-9993-AF3BAA6645FE}"/>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5BDFBCE7-01A8-413D-B478-72B09C6DD99D}"/>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FE5D086E-1E95-416E-AA74-A0F40B9F4296}"/>
              </a:ext>
            </a:extLst>
          </p:cNvPr>
          <p:cNvSpPr>
            <a:spLocks noGrp="1"/>
          </p:cNvSpPr>
          <p:nvPr>
            <p:ph type="sldNum" sz="quarter" idx="12"/>
          </p:nvPr>
        </p:nvSpPr>
        <p:spPr/>
        <p:txBody>
          <a:bodyPr/>
          <a:lstStyle/>
          <a:p>
            <a:fld id="{74890947-6068-46AF-A634-D96B9F9313BE}" type="slidenum">
              <a:rPr lang="en-ID" smtClean="0"/>
              <a:t>34</a:t>
            </a:fld>
            <a:endParaRPr lang="en-ID"/>
          </a:p>
        </p:txBody>
      </p:sp>
      <p:pic>
        <p:nvPicPr>
          <p:cNvPr id="7" name="Content Placeholder 6">
            <a:extLst>
              <a:ext uri="{FF2B5EF4-FFF2-40B4-BE49-F238E27FC236}">
                <a16:creationId xmlns:a16="http://schemas.microsoft.com/office/drawing/2014/main" id="{859761B2-02DD-4026-9695-9BE959995FCF}"/>
              </a:ext>
            </a:extLst>
          </p:cNvPr>
          <p:cNvPicPr>
            <a:picLocks noGrp="1"/>
          </p:cNvPicPr>
          <p:nvPr>
            <p:ph idx="1"/>
          </p:nvPr>
        </p:nvPicPr>
        <p:blipFill rotWithShape="1">
          <a:blip r:embed="rId2"/>
          <a:srcRect l="13259" t="21000" r="10960" b="18778"/>
          <a:stretch/>
        </p:blipFill>
        <p:spPr bwMode="auto">
          <a:xfrm>
            <a:off x="3762375" y="895350"/>
            <a:ext cx="7753350" cy="503872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6203037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4D4D1-FF70-45A9-A47F-DB10B90E527C}"/>
              </a:ext>
            </a:extLst>
          </p:cNvPr>
          <p:cNvSpPr>
            <a:spLocks noGrp="1"/>
          </p:cNvSpPr>
          <p:nvPr>
            <p:ph type="title"/>
          </p:nvPr>
        </p:nvSpPr>
        <p:spPr/>
        <p:txBody>
          <a:bodyPr/>
          <a:lstStyle/>
          <a:p>
            <a:r>
              <a:rPr lang="en-US" sz="36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bisnis</a:t>
            </a:r>
            <a:r>
              <a:rPr lang="en-US" sz="36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6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umum</a:t>
            </a:r>
            <a:r>
              <a:rPr lang="en-US" sz="36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6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bahan</a:t>
            </a:r>
            <a:r>
              <a:rPr lang="en-US" sz="36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Jilbab, </a:t>
            </a:r>
            <a:r>
              <a:rPr lang="en-US" sz="36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Boneka</a:t>
            </a:r>
            <a:r>
              <a:rPr lang="en-US" sz="36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Soft lens dan Batik Nasional.</a:t>
            </a:r>
            <a:br>
              <a:rPr lang="en-ID" sz="36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br>
            <a:endParaRPr lang="en-ID" dirty="0"/>
          </a:p>
        </p:txBody>
      </p:sp>
      <p:sp>
        <p:nvSpPr>
          <p:cNvPr id="4" name="Date Placeholder 3">
            <a:extLst>
              <a:ext uri="{FF2B5EF4-FFF2-40B4-BE49-F238E27FC236}">
                <a16:creationId xmlns:a16="http://schemas.microsoft.com/office/drawing/2014/main" id="{B276FC65-2FF1-444A-B248-AEB8911A9030}"/>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DB81E15C-F824-4C25-9742-FAD190E6C53B}"/>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0D8A28FE-1DD3-4B4E-B530-3AB10A8CFA70}"/>
              </a:ext>
            </a:extLst>
          </p:cNvPr>
          <p:cNvSpPr>
            <a:spLocks noGrp="1"/>
          </p:cNvSpPr>
          <p:nvPr>
            <p:ph type="sldNum" sz="quarter" idx="12"/>
          </p:nvPr>
        </p:nvSpPr>
        <p:spPr/>
        <p:txBody>
          <a:bodyPr/>
          <a:lstStyle/>
          <a:p>
            <a:fld id="{74890947-6068-46AF-A634-D96B9F9313BE}" type="slidenum">
              <a:rPr lang="en-ID" smtClean="0"/>
              <a:t>35</a:t>
            </a:fld>
            <a:endParaRPr lang="en-ID"/>
          </a:p>
        </p:txBody>
      </p:sp>
      <p:pic>
        <p:nvPicPr>
          <p:cNvPr id="7" name="Content Placeholder 6">
            <a:extLst>
              <a:ext uri="{FF2B5EF4-FFF2-40B4-BE49-F238E27FC236}">
                <a16:creationId xmlns:a16="http://schemas.microsoft.com/office/drawing/2014/main" id="{C0214A40-44A4-4F8F-8E7E-604E4C7D8FF9}"/>
              </a:ext>
            </a:extLst>
          </p:cNvPr>
          <p:cNvPicPr>
            <a:picLocks noGrp="1"/>
          </p:cNvPicPr>
          <p:nvPr>
            <p:ph idx="1"/>
          </p:nvPr>
        </p:nvPicPr>
        <p:blipFill rotWithShape="1">
          <a:blip r:embed="rId2"/>
          <a:srcRect l="13260" t="11889" r="13042" b="17889"/>
          <a:stretch/>
        </p:blipFill>
        <p:spPr bwMode="auto">
          <a:xfrm>
            <a:off x="3705225" y="857249"/>
            <a:ext cx="7981950" cy="5191125"/>
          </a:xfrm>
          <a:prstGeom prst="rect">
            <a:avLst/>
          </a:prstGeom>
          <a:ln>
            <a:noFill/>
          </a:ln>
          <a:effectLst>
            <a:softEdge rad="112500"/>
          </a:effectLst>
        </p:spPr>
      </p:pic>
    </p:spTree>
    <p:extLst>
      <p:ext uri="{BB962C8B-B14F-4D97-AF65-F5344CB8AC3E}">
        <p14:creationId xmlns:p14="http://schemas.microsoft.com/office/powerpoint/2010/main" val="11457016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50AAE-0B1F-4C7C-AB7B-9185873AB704}"/>
              </a:ext>
            </a:extLst>
          </p:cNvPr>
          <p:cNvSpPr>
            <a:spLocks noGrp="1"/>
          </p:cNvSpPr>
          <p:nvPr>
            <p:ph type="title"/>
          </p:nvPr>
        </p:nvSpPr>
        <p:spPr/>
        <p:txBody>
          <a:bodyPr/>
          <a:lstStyle/>
          <a:p>
            <a:r>
              <a:rPr lang="en-US" sz="3600" dirty="0">
                <a:effectLst/>
                <a:latin typeface="Arial" panose="020B0604020202020204" pitchFamily="34" charset="0"/>
                <a:ea typeface="Times New Roman" panose="02020603050405020304" pitchFamily="18" charset="0"/>
                <a:cs typeface="Times New Roman" panose="02020603050405020304" pitchFamily="18" charset="0"/>
              </a:rPr>
              <a:t>The </a:t>
            </a:r>
            <a:r>
              <a:rPr lang="en-US" sz="3200" dirty="0">
                <a:effectLst/>
                <a:latin typeface="Arial" panose="020B0604020202020204" pitchFamily="34" charset="0"/>
                <a:ea typeface="Times New Roman" panose="02020603050405020304" pitchFamily="18" charset="0"/>
                <a:cs typeface="Times New Roman" panose="02020603050405020304" pitchFamily="18" charset="0"/>
              </a:rPr>
              <a:t>Entrepreneurial</a:t>
            </a:r>
            <a:r>
              <a:rPr lang="en-US" sz="36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66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Habits</a:t>
            </a:r>
            <a:br>
              <a:rPr lang="en-ID" sz="3600" dirty="0">
                <a:effectLst/>
                <a:latin typeface="Calibri" panose="020F0502020204030204" pitchFamily="34" charset="0"/>
                <a:ea typeface="Times New Roman" panose="02020603050405020304" pitchFamily="18" charset="0"/>
                <a:cs typeface="Times New Roman" panose="02020603050405020304" pitchFamily="18" charset="0"/>
              </a:rPr>
            </a:br>
            <a:endParaRPr lang="en-ID" dirty="0"/>
          </a:p>
        </p:txBody>
      </p:sp>
      <p:sp>
        <p:nvSpPr>
          <p:cNvPr id="3" name="Content Placeholder 2">
            <a:extLst>
              <a:ext uri="{FF2B5EF4-FFF2-40B4-BE49-F238E27FC236}">
                <a16:creationId xmlns:a16="http://schemas.microsoft.com/office/drawing/2014/main" id="{4311E7A9-B092-48AE-AB53-46E8D2422749}"/>
              </a:ext>
            </a:extLst>
          </p:cNvPr>
          <p:cNvSpPr>
            <a:spLocks noGrp="1"/>
          </p:cNvSpPr>
          <p:nvPr>
            <p:ph idx="1"/>
          </p:nvPr>
        </p:nvSpPr>
        <p:spPr/>
        <p:txBody>
          <a:bodyPr/>
          <a:lstStyle/>
          <a:p>
            <a:pPr marL="342900" lvl="0" indent="-342900" algn="just">
              <a:lnSpc>
                <a:spcPct val="150000"/>
              </a:lnSpc>
              <a:spcAft>
                <a:spcPts val="0"/>
              </a:spcAft>
              <a:buFont typeface="+mj-lt"/>
              <a:buAutoNum type="arabicPeriod"/>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The Entrepreneurial Habits</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a:lnSpc>
                <a:spcPct val="150000"/>
              </a:lnSpc>
              <a:spcAft>
                <a:spcPts val="0"/>
              </a:spcAf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Pengusaha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berpikir</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berbeda</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dari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non-</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pengusaha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Wingdings 2" panose="05020102010507070707" pitchFamily="18" charset="2"/>
              <a:buChar char=""/>
              <a:tabLst>
                <a:tab pos="457200" algn="l"/>
              </a:tabLst>
            </a:pP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Pengusaha</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mengambil</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keputusan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dengan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kondisi</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ketidak</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pastian</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tinggi</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dimana</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resikonya</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juga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tinggi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tekanan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waktu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mendesak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dalam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investasi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melibatkan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tekanan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emosi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1000"/>
              </a:spcAft>
              <a:buFont typeface="Wingdings 2" panose="05020102010507070707" pitchFamily="18" charset="2"/>
              <a:buChar char=""/>
              <a:tabLst>
                <a:tab pos="457200" algn="l"/>
              </a:tabLs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Dengan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lingkungan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seperti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di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atas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maka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pengusaha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harus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mengambil</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keputusan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dengan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ID" dirty="0"/>
          </a:p>
        </p:txBody>
      </p:sp>
      <p:sp>
        <p:nvSpPr>
          <p:cNvPr id="4" name="Date Placeholder 3">
            <a:extLst>
              <a:ext uri="{FF2B5EF4-FFF2-40B4-BE49-F238E27FC236}">
                <a16:creationId xmlns:a16="http://schemas.microsoft.com/office/drawing/2014/main" id="{9DD76D55-FF8A-4D46-B6F0-37BD0C251218}"/>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8264887A-5709-4135-B3E5-334C6883B779}"/>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CADB16E8-757B-48EC-A63E-FE19F747D171}"/>
              </a:ext>
            </a:extLst>
          </p:cNvPr>
          <p:cNvSpPr>
            <a:spLocks noGrp="1"/>
          </p:cNvSpPr>
          <p:nvPr>
            <p:ph type="sldNum" sz="quarter" idx="12"/>
          </p:nvPr>
        </p:nvSpPr>
        <p:spPr/>
        <p:txBody>
          <a:bodyPr/>
          <a:lstStyle/>
          <a:p>
            <a:fld id="{74890947-6068-46AF-A634-D96B9F9313BE}" type="slidenum">
              <a:rPr lang="en-ID" smtClean="0"/>
              <a:t>36</a:t>
            </a:fld>
            <a:endParaRPr lang="en-ID"/>
          </a:p>
        </p:txBody>
      </p:sp>
    </p:spTree>
    <p:extLst>
      <p:ext uri="{BB962C8B-B14F-4D97-AF65-F5344CB8AC3E}">
        <p14:creationId xmlns:p14="http://schemas.microsoft.com/office/powerpoint/2010/main" val="29223499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34A84-417B-4E4C-982F-8A0D7597B3BB}"/>
              </a:ext>
            </a:extLst>
          </p:cNvPr>
          <p:cNvSpPr>
            <a:spLocks noGrp="1"/>
          </p:cNvSpPr>
          <p:nvPr>
            <p:ph type="title"/>
          </p:nvPr>
        </p:nvSpPr>
        <p:spPr/>
        <p:txBody>
          <a:bodyPr>
            <a:normAutofit/>
          </a:bodyPr>
          <a:lstStyle/>
          <a:p>
            <a:r>
              <a:rPr lang="en-US"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Pengambilan</a:t>
            </a:r>
            <a:r>
              <a:rPr lang="en-US"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keputusan</a:t>
            </a:r>
            <a:r>
              <a:rPr lang="en-US"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a:t>
            </a:r>
            <a:br>
              <a:rPr lang="en-ID"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br>
            <a:endParaRPr lang="en-ID" dirty="0">
              <a:solidFill>
                <a:srgbClr val="FF0000"/>
              </a:solidFill>
            </a:endParaRPr>
          </a:p>
        </p:txBody>
      </p:sp>
      <p:sp>
        <p:nvSpPr>
          <p:cNvPr id="4" name="Date Placeholder 3">
            <a:extLst>
              <a:ext uri="{FF2B5EF4-FFF2-40B4-BE49-F238E27FC236}">
                <a16:creationId xmlns:a16="http://schemas.microsoft.com/office/drawing/2014/main" id="{D6DC5706-07BA-4A0C-A5F6-C3022BB01350}"/>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BD7508E7-1E96-44B0-B079-49828D6B1F54}"/>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15D07D21-FA8D-422B-A7AB-6B19EC447A1F}"/>
              </a:ext>
            </a:extLst>
          </p:cNvPr>
          <p:cNvSpPr>
            <a:spLocks noGrp="1"/>
          </p:cNvSpPr>
          <p:nvPr>
            <p:ph type="sldNum" sz="quarter" idx="12"/>
          </p:nvPr>
        </p:nvSpPr>
        <p:spPr/>
        <p:txBody>
          <a:bodyPr/>
          <a:lstStyle/>
          <a:p>
            <a:fld id="{74890947-6068-46AF-A634-D96B9F9313BE}" type="slidenum">
              <a:rPr lang="en-ID" smtClean="0"/>
              <a:t>37</a:t>
            </a:fld>
            <a:endParaRPr lang="en-ID"/>
          </a:p>
        </p:txBody>
      </p:sp>
      <p:pic>
        <p:nvPicPr>
          <p:cNvPr id="7" name="Content Placeholder 6">
            <a:extLst>
              <a:ext uri="{FF2B5EF4-FFF2-40B4-BE49-F238E27FC236}">
                <a16:creationId xmlns:a16="http://schemas.microsoft.com/office/drawing/2014/main" id="{C12F1744-9E98-4E5F-B066-9EA7128340A5}"/>
              </a:ext>
            </a:extLst>
          </p:cNvPr>
          <p:cNvPicPr>
            <a:picLocks noGrp="1"/>
          </p:cNvPicPr>
          <p:nvPr>
            <p:ph idx="1"/>
          </p:nvPr>
        </p:nvPicPr>
        <p:blipFill rotWithShape="1">
          <a:blip r:embed="rId2"/>
          <a:srcRect l="19189" t="31889" r="11089"/>
          <a:stretch/>
        </p:blipFill>
        <p:spPr bwMode="auto">
          <a:xfrm>
            <a:off x="3869268" y="857250"/>
            <a:ext cx="5100305" cy="2362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Picture 7">
            <a:extLst>
              <a:ext uri="{FF2B5EF4-FFF2-40B4-BE49-F238E27FC236}">
                <a16:creationId xmlns:a16="http://schemas.microsoft.com/office/drawing/2014/main" id="{5E540D34-817D-43C7-A28E-81E1DAF86D52}"/>
              </a:ext>
            </a:extLst>
          </p:cNvPr>
          <p:cNvPicPr/>
          <p:nvPr/>
        </p:nvPicPr>
        <p:blipFill rotWithShape="1">
          <a:blip r:embed="rId3"/>
          <a:srcRect l="20165" t="9232" r="17110" b="6499"/>
          <a:stretch/>
        </p:blipFill>
        <p:spPr bwMode="auto">
          <a:xfrm>
            <a:off x="4552950" y="3429000"/>
            <a:ext cx="4438651" cy="2571750"/>
          </a:xfrm>
          <a:prstGeom prst="rect">
            <a:avLst/>
          </a:prstGeom>
          <a:ln>
            <a:noFill/>
          </a:ln>
          <a:effectLst>
            <a:softEdge rad="112500"/>
          </a:effectLst>
        </p:spPr>
      </p:pic>
    </p:spTree>
    <p:extLst>
      <p:ext uri="{BB962C8B-B14F-4D97-AF65-F5344CB8AC3E}">
        <p14:creationId xmlns:p14="http://schemas.microsoft.com/office/powerpoint/2010/main" val="31453011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1FFF6-3768-49D1-A0E4-A88F02451D6B}"/>
              </a:ext>
            </a:extLst>
          </p:cNvPr>
          <p:cNvSpPr>
            <a:spLocks noGrp="1"/>
          </p:cNvSpPr>
          <p:nvPr>
            <p:ph type="title"/>
          </p:nvPr>
        </p:nvSpPr>
        <p:spPr/>
        <p:txBody>
          <a:bodyPr/>
          <a:lstStyle/>
          <a:p>
            <a:r>
              <a:rPr lang="en-US"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Pengambilan</a:t>
            </a:r>
            <a:r>
              <a:rPr lang="en-US"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keputusan</a:t>
            </a:r>
            <a:r>
              <a:rPr lang="en-US"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a:t>
            </a:r>
            <a:br>
              <a:rPr lang="en-ID"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br>
            <a:endParaRPr lang="en-ID" dirty="0"/>
          </a:p>
        </p:txBody>
      </p:sp>
      <p:sp>
        <p:nvSpPr>
          <p:cNvPr id="3" name="Content Placeholder 2">
            <a:extLst>
              <a:ext uri="{FF2B5EF4-FFF2-40B4-BE49-F238E27FC236}">
                <a16:creationId xmlns:a16="http://schemas.microsoft.com/office/drawing/2014/main" id="{FD7F846B-0EE7-4DF5-A4A2-1A201FD08A83}"/>
              </a:ext>
            </a:extLst>
          </p:cNvPr>
          <p:cNvSpPr>
            <a:spLocks noGrp="1"/>
          </p:cNvSpPr>
          <p:nvPr>
            <p:ph idx="1"/>
          </p:nvPr>
        </p:nvSpPr>
        <p:spPr/>
        <p:txBody>
          <a:bodyPr>
            <a:normAutofit fontScale="92500" lnSpcReduction="20000"/>
          </a:bodyPr>
          <a:lstStyle/>
          <a:p>
            <a:pPr marL="274320" indent="0">
              <a:lnSpc>
                <a:spcPct val="150000"/>
              </a:lnSpc>
              <a:spcAft>
                <a:spcPts val="0"/>
              </a:spcAft>
              <a:buNone/>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1.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Efektuasi</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sebuah</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proses yang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dimulai</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dengan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apa</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dimiliki</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seseorang</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siapa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mereka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apa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yg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mereka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tahu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siap</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mereka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tahu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lalu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memilih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diantara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hasil</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mungkin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dicapai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274320" indent="0">
              <a:lnSpc>
                <a:spcPct val="150000"/>
              </a:lnSpc>
              <a:spcAft>
                <a:spcPts val="0"/>
              </a:spcAft>
              <a:buNone/>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2.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Dapat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beradaptasi</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dengan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kognitif</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274320" indent="0">
              <a:lnSpc>
                <a:spcPct val="150000"/>
              </a:lnSpc>
              <a:spcAft>
                <a:spcPts val="0"/>
              </a:spcAft>
              <a:buNone/>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3.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Belajar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dari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kegagalan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274320" indent="0" algn="just">
              <a:lnSpc>
                <a:spcPct val="150000"/>
              </a:lnSpc>
              <a:spcAft>
                <a:spcPts val="0"/>
              </a:spcAft>
              <a:buNone/>
            </a:pP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Kognitif</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1000"/>
              </a:spcAft>
              <a:buFont typeface="Wingdings 2" panose="05020102010507070707" pitchFamily="18" charset="2"/>
              <a:buChar char=""/>
              <a:tabLst>
                <a:tab pos="457200" algn="l"/>
              </a:tabLs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Menggambarkan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sampai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sejauh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mana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pengusaha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bersifat</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dinamis</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fleksibel</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mengatur</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diri</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sendiri</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terlibat</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dalam</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proses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terlibat</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dalam</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kerangka</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kerja</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pengambilan</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beragam</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keputusan</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yang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berfokus</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kepada</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kemampuan</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merasakan</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serta</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memproses</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perubahan</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dalam</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lingkungan</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mereka</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lalu</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bertindak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terhadap</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perubahan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tersebut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ID" dirty="0"/>
          </a:p>
        </p:txBody>
      </p:sp>
      <p:sp>
        <p:nvSpPr>
          <p:cNvPr id="4" name="Date Placeholder 3">
            <a:extLst>
              <a:ext uri="{FF2B5EF4-FFF2-40B4-BE49-F238E27FC236}">
                <a16:creationId xmlns:a16="http://schemas.microsoft.com/office/drawing/2014/main" id="{D607AF91-2AA1-47D2-A541-647E38876E9C}"/>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C5AAA1F8-22EC-484E-BF02-7CB60215DD4E}"/>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4F85D074-8802-4D74-8882-4654D8C662B8}"/>
              </a:ext>
            </a:extLst>
          </p:cNvPr>
          <p:cNvSpPr>
            <a:spLocks noGrp="1"/>
          </p:cNvSpPr>
          <p:nvPr>
            <p:ph type="sldNum" sz="quarter" idx="12"/>
          </p:nvPr>
        </p:nvSpPr>
        <p:spPr/>
        <p:txBody>
          <a:bodyPr/>
          <a:lstStyle/>
          <a:p>
            <a:fld id="{74890947-6068-46AF-A634-D96B9F9313BE}" type="slidenum">
              <a:rPr lang="en-ID" smtClean="0"/>
              <a:t>38</a:t>
            </a:fld>
            <a:endParaRPr lang="en-ID"/>
          </a:p>
        </p:txBody>
      </p:sp>
    </p:spTree>
    <p:extLst>
      <p:ext uri="{BB962C8B-B14F-4D97-AF65-F5344CB8AC3E}">
        <p14:creationId xmlns:p14="http://schemas.microsoft.com/office/powerpoint/2010/main" val="30028866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EA3CC-83F2-408C-8187-F5860658481B}"/>
              </a:ext>
            </a:extLst>
          </p:cNvPr>
          <p:cNvSpPr>
            <a:spLocks noGrp="1"/>
          </p:cNvSpPr>
          <p:nvPr>
            <p:ph type="title"/>
          </p:nvPr>
        </p:nvSpPr>
        <p:spPr/>
        <p:txBody>
          <a:bodyPr/>
          <a:lstStyle/>
          <a:p>
            <a:r>
              <a:rPr lang="en-US" sz="36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Belajar</a:t>
            </a:r>
            <a:r>
              <a:rPr lang="en-US" sz="36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6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dari</a:t>
            </a:r>
            <a:r>
              <a:rPr lang="en-US" sz="36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6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kegagalan</a:t>
            </a:r>
            <a:r>
              <a:rPr lang="en-US" sz="36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&amp; </a:t>
            </a:r>
            <a:r>
              <a:rPr lang="en-US" sz="36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Karakteristik</a:t>
            </a:r>
            <a:r>
              <a:rPr lang="en-US" sz="36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36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a:t>
            </a:r>
            <a:br>
              <a:rPr lang="en-ID" sz="3600"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br>
            <a:endParaRPr lang="en-ID" b="1" dirty="0">
              <a:solidFill>
                <a:srgbClr val="FF0000"/>
              </a:solidFill>
            </a:endParaRPr>
          </a:p>
        </p:txBody>
      </p:sp>
      <p:sp>
        <p:nvSpPr>
          <p:cNvPr id="3" name="Content Placeholder 2">
            <a:extLst>
              <a:ext uri="{FF2B5EF4-FFF2-40B4-BE49-F238E27FC236}">
                <a16:creationId xmlns:a16="http://schemas.microsoft.com/office/drawing/2014/main" id="{0BBFCF44-FCBA-485D-A158-29968DF34A49}"/>
              </a:ext>
            </a:extLst>
          </p:cNvPr>
          <p:cNvSpPr>
            <a:spLocks noGrp="1"/>
          </p:cNvSpPr>
          <p:nvPr>
            <p:ph idx="1"/>
          </p:nvPr>
        </p:nvSpPr>
        <p:spPr/>
        <p:txBody>
          <a:bodyPr>
            <a:normAutofit fontScale="85000" lnSpcReduction="20000"/>
          </a:bodyPr>
          <a:lstStyle/>
          <a:p>
            <a:pPr marL="274320" indent="0" algn="just">
              <a:lnSpc>
                <a:spcPct val="150000"/>
              </a:lnSpc>
              <a:spcAft>
                <a:spcPts val="0"/>
              </a:spcAft>
              <a:buNone/>
            </a:pP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Belajar</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dari</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kegagalan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b="1" dirty="0">
              <a:effectLst/>
              <a:latin typeface="Calibri" panose="020F0502020204030204" pitchFamily="34" charset="0"/>
              <a:ea typeface="Times New Roman" panose="02020603050405020304" pitchFamily="18" charset="0"/>
              <a:cs typeface="Times New Roman" panose="02020603050405020304" pitchFamily="18" charset="0"/>
            </a:endParaRPr>
          </a:p>
          <a:p>
            <a:pPr marL="274320" indent="0" algn="just">
              <a:lnSpc>
                <a:spcPct val="150000"/>
              </a:lnSpc>
              <a:spcAft>
                <a:spcPts val="0"/>
              </a:spcAft>
              <a:buNone/>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A</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orientasi</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pada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kehilangan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--&gt;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pemutusan</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ikatan</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emosional</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atas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objek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hilang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274320" indent="0" algn="just">
              <a:lnSpc>
                <a:spcPct val="150000"/>
              </a:lnSpc>
              <a:spcAft>
                <a:spcPts val="0"/>
              </a:spcAft>
              <a:buNone/>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B.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orientasi</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pada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perbaikan</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pendekatan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atas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pemulihan</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kesedihan</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berdasarkan</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pada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tindakan</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penghindaran</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tindakan</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pro-</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aktif</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terhadap</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sumber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sekunder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stress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timbul</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dari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rasa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kehilangan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besar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p>
          <a:p>
            <a:pPr marL="274320" indent="0" algn="just">
              <a:lnSpc>
                <a:spcPct val="150000"/>
              </a:lnSpc>
              <a:spcAft>
                <a:spcPts val="0"/>
              </a:spcAft>
              <a:buNone/>
            </a:pP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Karakteristik</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a:t>
            </a:r>
            <a:endParaRPr lang="en-ID" sz="1800" b="1" dirty="0">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Wingdings 2" panose="05020102010507070707" pitchFamily="18" charset="2"/>
              <a:buChar char=""/>
              <a:tabLst>
                <a:tab pos="457200" algn="l"/>
              </a:tabLs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Pelaku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bisnis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menerima</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resiko</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maupun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peluang</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ada</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karena</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menciptakan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mengoperasikan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bisnis</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baru</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Wingdings 2" panose="05020102010507070707" pitchFamily="18" charset="2"/>
              <a:buChar char=""/>
              <a:tabLst>
                <a:tab pos="457200" algn="l"/>
              </a:tabLs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Wirausahawan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adalah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mereka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menanggung</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resiko</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kepemilikan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bisnis</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dengan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pertumbuhan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ekspansi</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sebagai</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tujuan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utama</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Selalu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berencana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memperluas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bisnisnya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tumbuh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berkembang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50000"/>
              </a:lnSpc>
              <a:spcAft>
                <a:spcPts val="1000"/>
              </a:spcAft>
              <a:buFont typeface="Wingdings 2" panose="05020102010507070707" pitchFamily="18" charset="2"/>
              <a:buChar char=""/>
              <a:tabLst>
                <a:tab pos="457200" algn="l"/>
              </a:tabLs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Memiliki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visi</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aspirasi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strategi</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bisnis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ID" dirty="0"/>
          </a:p>
        </p:txBody>
      </p:sp>
      <p:sp>
        <p:nvSpPr>
          <p:cNvPr id="4" name="Date Placeholder 3">
            <a:extLst>
              <a:ext uri="{FF2B5EF4-FFF2-40B4-BE49-F238E27FC236}">
                <a16:creationId xmlns:a16="http://schemas.microsoft.com/office/drawing/2014/main" id="{AE153060-A3B1-4BE3-8AFB-9964116B3371}"/>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D8AE2FE7-A34B-42A0-8F92-6390AC65EE1B}"/>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89CD5FBC-0A8F-4E3A-B4D3-3DB51D52BD32}"/>
              </a:ext>
            </a:extLst>
          </p:cNvPr>
          <p:cNvSpPr>
            <a:spLocks noGrp="1"/>
          </p:cNvSpPr>
          <p:nvPr>
            <p:ph type="sldNum" sz="quarter" idx="12"/>
          </p:nvPr>
        </p:nvSpPr>
        <p:spPr/>
        <p:txBody>
          <a:bodyPr/>
          <a:lstStyle/>
          <a:p>
            <a:fld id="{74890947-6068-46AF-A634-D96B9F9313BE}" type="slidenum">
              <a:rPr lang="en-ID" smtClean="0"/>
              <a:t>39</a:t>
            </a:fld>
            <a:endParaRPr lang="en-ID"/>
          </a:p>
        </p:txBody>
      </p:sp>
    </p:spTree>
    <p:extLst>
      <p:ext uri="{BB962C8B-B14F-4D97-AF65-F5344CB8AC3E}">
        <p14:creationId xmlns:p14="http://schemas.microsoft.com/office/powerpoint/2010/main" val="16747759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E2C40-34B5-4B87-859D-F6B34496959F}"/>
              </a:ext>
            </a:extLst>
          </p:cNvPr>
          <p:cNvSpPr>
            <a:spLocks noGrp="1"/>
          </p:cNvSpPr>
          <p:nvPr>
            <p:ph type="title"/>
          </p:nvPr>
        </p:nvSpPr>
        <p:spPr/>
        <p:txBody>
          <a:bodyPr/>
          <a:lstStyle/>
          <a:p>
            <a:r>
              <a:rPr lang="en-US" dirty="0"/>
              <a:t>A. TARGET ITEM </a:t>
            </a:r>
            <a:r>
              <a:rPr lang="en-US" i="1" dirty="0">
                <a:solidFill>
                  <a:srgbClr val="FF0000"/>
                </a:solidFill>
              </a:rPr>
              <a:t>BISNIS PLAN</a:t>
            </a:r>
            <a:endParaRPr lang="en-ID" i="1" dirty="0">
              <a:solidFill>
                <a:srgbClr val="FF0000"/>
              </a:solidFill>
            </a:endParaRPr>
          </a:p>
        </p:txBody>
      </p:sp>
      <p:sp>
        <p:nvSpPr>
          <p:cNvPr id="4" name="Date Placeholder 3">
            <a:extLst>
              <a:ext uri="{FF2B5EF4-FFF2-40B4-BE49-F238E27FC236}">
                <a16:creationId xmlns:a16="http://schemas.microsoft.com/office/drawing/2014/main" id="{82DF5627-8843-4867-AE3D-87D782DA516E}"/>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C5835C1B-D9CE-4C0B-8C2F-A4CD52B3B91D}"/>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86AE798C-9C9D-4354-89EA-4C59E642E07B}"/>
              </a:ext>
            </a:extLst>
          </p:cNvPr>
          <p:cNvSpPr>
            <a:spLocks noGrp="1"/>
          </p:cNvSpPr>
          <p:nvPr>
            <p:ph type="sldNum" sz="quarter" idx="12"/>
          </p:nvPr>
        </p:nvSpPr>
        <p:spPr/>
        <p:txBody>
          <a:bodyPr/>
          <a:lstStyle/>
          <a:p>
            <a:fld id="{74890947-6068-46AF-A634-D96B9F9313BE}" type="slidenum">
              <a:rPr lang="en-ID" smtClean="0"/>
              <a:t>4</a:t>
            </a:fld>
            <a:endParaRPr lang="en-ID"/>
          </a:p>
        </p:txBody>
      </p:sp>
      <p:pic>
        <p:nvPicPr>
          <p:cNvPr id="7" name="Content Placeholder 7">
            <a:extLst>
              <a:ext uri="{FF2B5EF4-FFF2-40B4-BE49-F238E27FC236}">
                <a16:creationId xmlns:a16="http://schemas.microsoft.com/office/drawing/2014/main" id="{5CEC4F87-C79C-4AC6-A6B2-FF1826C9DC9B}"/>
              </a:ext>
            </a:extLst>
          </p:cNvPr>
          <p:cNvPicPr>
            <a:picLocks noGrp="1" noChangeAspect="1"/>
          </p:cNvPicPr>
          <p:nvPr>
            <p:ph idx="1"/>
          </p:nvPr>
        </p:nvPicPr>
        <p:blipFill rotWithShape="1">
          <a:blip r:embed="rId2"/>
          <a:srcRect l="26932" t="31594" r="29969" b="7755"/>
          <a:stretch/>
        </p:blipFill>
        <p:spPr>
          <a:xfrm>
            <a:off x="3200401" y="809625"/>
            <a:ext cx="8162923" cy="5175250"/>
          </a:xfrm>
        </p:spPr>
      </p:pic>
    </p:spTree>
    <p:extLst>
      <p:ext uri="{BB962C8B-B14F-4D97-AF65-F5344CB8AC3E}">
        <p14:creationId xmlns:p14="http://schemas.microsoft.com/office/powerpoint/2010/main" val="6678129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16336-CCAE-4855-AE2D-813B22EEA63E}"/>
              </a:ext>
            </a:extLst>
          </p:cNvPr>
          <p:cNvSpPr>
            <a:spLocks noGrp="1"/>
          </p:cNvSpPr>
          <p:nvPr>
            <p:ph type="title"/>
          </p:nvPr>
        </p:nvSpPr>
        <p:spPr/>
        <p:txBody>
          <a:bodyPr/>
          <a:lstStyle/>
          <a:p>
            <a:r>
              <a:rPr lang="en-US" sz="36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Karakteristik</a:t>
            </a:r>
            <a:endParaRPr lang="en-ID" dirty="0"/>
          </a:p>
        </p:txBody>
      </p:sp>
      <p:sp>
        <p:nvSpPr>
          <p:cNvPr id="3" name="Content Placeholder 2">
            <a:extLst>
              <a:ext uri="{FF2B5EF4-FFF2-40B4-BE49-F238E27FC236}">
                <a16:creationId xmlns:a16="http://schemas.microsoft.com/office/drawing/2014/main" id="{C86D6AA8-880F-4D3E-A36B-D0E04405B060}"/>
              </a:ext>
            </a:extLst>
          </p:cNvPr>
          <p:cNvSpPr>
            <a:spLocks noGrp="1"/>
          </p:cNvSpPr>
          <p:nvPr>
            <p:ph idx="1"/>
          </p:nvPr>
        </p:nvSpPr>
        <p:spPr/>
        <p:txBody>
          <a:bodyPr>
            <a:normAutofit fontScale="85000" lnSpcReduction="10000"/>
          </a:bodyPr>
          <a:lstStyle/>
          <a:p>
            <a:pPr marL="342900" lvl="0" indent="-342900">
              <a:lnSpc>
                <a:spcPct val="150000"/>
              </a:lnSpc>
              <a:spcAft>
                <a:spcPts val="0"/>
              </a:spcAft>
              <a:buFont typeface="Wingdings 2" panose="05020102010507070707" pitchFamily="18" charset="2"/>
              <a:buChar char=""/>
              <a:tabLst>
                <a:tab pos="457200" algn="l"/>
              </a:tabLst>
            </a:pP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Termotivasi</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tumbuh</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berekspansi</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membangun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a:t>
            </a:r>
            <a:r>
              <a:rPr lang="en-ID" sz="1800" b="1" dirty="0">
                <a:latin typeface="Calibri" panose="020F050202020403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Siap</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menanggung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resiko</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50000"/>
              </a:lnSpc>
              <a:spcAft>
                <a:spcPts val="0"/>
              </a:spcAft>
              <a:buFont typeface="Wingdings 2" panose="05020102010507070707" pitchFamily="18" charset="2"/>
              <a:buChar char=""/>
              <a:tabLst>
                <a:tab pos="45720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Sifat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banyak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akal</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Kepedulian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terhadap</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hubungan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dengan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pelanggan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baik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50000"/>
              </a:lnSpc>
              <a:spcAft>
                <a:spcPts val="0"/>
              </a:spcAft>
              <a:buFont typeface="Wingdings 2" panose="05020102010507070707" pitchFamily="18" charset="2"/>
              <a:buChar char=""/>
              <a:tabLst>
                <a:tab pos="457200" algn="l"/>
              </a:tabLs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Hubungan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interpersonal/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pribadi</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baik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r>
              <a:rPr lang="en-ID" sz="1800" dirty="0">
                <a:latin typeface="Calibri" panose="020F050202020403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Memiliki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hasrat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kuat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menjadi</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bos</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bagi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dirinya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sendiri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50000"/>
              </a:lnSpc>
              <a:spcAft>
                <a:spcPts val="0"/>
              </a:spcAft>
              <a:buFont typeface="Wingdings 2" panose="05020102010507070707" pitchFamily="18" charset="2"/>
              <a:buChar char=""/>
              <a:tabLst>
                <a:tab pos="457200" algn="l"/>
              </a:tabLs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Memiliki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ekspresi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keinginan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mengontrol</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diri</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sendiri</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membangun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usaha</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keluarga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Memliki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keyakinan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keberhasilan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membangun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bisnis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50000"/>
              </a:lnSpc>
              <a:spcAft>
                <a:spcPts val="0"/>
              </a:spcAft>
              <a:buFont typeface="Wingdings 2" panose="05020102010507070707" pitchFamily="18" charset="2"/>
              <a:buChar char=""/>
              <a:tabLst>
                <a:tab pos="45720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Mampu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berhadapan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dengan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ketidak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pastian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resiko</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ID" sz="1800" dirty="0">
                <a:latin typeface="Calibri" panose="020F050202020403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Pemimpin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dengan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pikiran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terbuka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50000"/>
              </a:lnSpc>
              <a:spcAft>
                <a:spcPts val="0"/>
              </a:spcAft>
              <a:buFont typeface="Wingdings 2" panose="05020102010507070707" pitchFamily="18" charset="2"/>
              <a:buChar char=""/>
              <a:tabLst>
                <a:tab pos="457200" algn="l"/>
              </a:tabLs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Bergantung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pada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jaringan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kerja</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rencana</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bisnis</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konsensus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Pentingnya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memiliki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pengalaman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&amp;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Pentingnya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memiliki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pengetahuan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bisnis</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ID" dirty="0"/>
          </a:p>
        </p:txBody>
      </p:sp>
      <p:sp>
        <p:nvSpPr>
          <p:cNvPr id="4" name="Date Placeholder 3">
            <a:extLst>
              <a:ext uri="{FF2B5EF4-FFF2-40B4-BE49-F238E27FC236}">
                <a16:creationId xmlns:a16="http://schemas.microsoft.com/office/drawing/2014/main" id="{6BDC25DF-F0E5-4CCD-A2D6-88118BBF0C00}"/>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C10FFD27-1ACF-45BD-8551-FEE31D8BACAB}"/>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C71202EA-88F4-427B-81A2-19BF97D04782}"/>
              </a:ext>
            </a:extLst>
          </p:cNvPr>
          <p:cNvSpPr>
            <a:spLocks noGrp="1"/>
          </p:cNvSpPr>
          <p:nvPr>
            <p:ph type="sldNum" sz="quarter" idx="12"/>
          </p:nvPr>
        </p:nvSpPr>
        <p:spPr/>
        <p:txBody>
          <a:bodyPr/>
          <a:lstStyle/>
          <a:p>
            <a:fld id="{74890947-6068-46AF-A634-D96B9F9313BE}" type="slidenum">
              <a:rPr lang="en-ID" smtClean="0"/>
              <a:t>40</a:t>
            </a:fld>
            <a:endParaRPr lang="en-ID"/>
          </a:p>
        </p:txBody>
      </p:sp>
    </p:spTree>
    <p:extLst>
      <p:ext uri="{BB962C8B-B14F-4D97-AF65-F5344CB8AC3E}">
        <p14:creationId xmlns:p14="http://schemas.microsoft.com/office/powerpoint/2010/main" val="33799951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3885A-EBF5-4C75-89C6-12C709AAB142}"/>
              </a:ext>
            </a:extLst>
          </p:cNvPr>
          <p:cNvSpPr>
            <a:spLocks noGrp="1"/>
          </p:cNvSpPr>
          <p:nvPr>
            <p:ph type="title"/>
          </p:nvPr>
        </p:nvSpPr>
        <p:spPr/>
        <p:txBody>
          <a:bodyPr>
            <a:normAutofit/>
          </a:bodyPr>
          <a:lstStyle/>
          <a:p>
            <a:r>
              <a:rPr lang="en-US" sz="4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Membuat</a:t>
            </a:r>
            <a:r>
              <a:rPr lang="en-US" sz="4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4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rencana</a:t>
            </a:r>
            <a:r>
              <a:rPr lang="en-US" sz="4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4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bisnis</a:t>
            </a:r>
            <a:r>
              <a:rPr lang="en-US" sz="4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a:t>
            </a:r>
            <a:br>
              <a:rPr lang="en-ID" sz="4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br>
            <a:endParaRPr lang="en-ID" sz="4800" dirty="0">
              <a:solidFill>
                <a:srgbClr val="FF0000"/>
              </a:solidFill>
            </a:endParaRPr>
          </a:p>
        </p:txBody>
      </p:sp>
      <p:sp>
        <p:nvSpPr>
          <p:cNvPr id="3" name="Content Placeholder 2">
            <a:extLst>
              <a:ext uri="{FF2B5EF4-FFF2-40B4-BE49-F238E27FC236}">
                <a16:creationId xmlns:a16="http://schemas.microsoft.com/office/drawing/2014/main" id="{BB29DA50-70BC-499B-85CB-891B824E8575}"/>
              </a:ext>
            </a:extLst>
          </p:cNvPr>
          <p:cNvSpPr>
            <a:spLocks noGrp="1"/>
          </p:cNvSpPr>
          <p:nvPr>
            <p:ph idx="1"/>
          </p:nvPr>
        </p:nvSpPr>
        <p:spPr/>
        <p:txBody>
          <a:bodyPr>
            <a:normAutofit fontScale="70000" lnSpcReduction="20000"/>
          </a:bodyPr>
          <a:lstStyle/>
          <a:p>
            <a:pPr algn="just">
              <a:lnSpc>
                <a:spcPct val="150000"/>
              </a:lnSpc>
              <a:spcAft>
                <a:spcPts val="1000"/>
              </a:spcAf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Membuat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rencana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bisnis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dokumen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dibuat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oleh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wirausahawan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merangkum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strategi</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bisnis</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usulan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perusahaan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baru</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cara</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strategi</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tersebut</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diimplementasikan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1000"/>
              </a:spcAft>
              <a:buFont typeface="Wingdings 2" panose="05020102010507070707" pitchFamily="18" charset="2"/>
              <a:buChar char=""/>
              <a:tabLst>
                <a:tab pos="457200" algn="l"/>
              </a:tabLst>
            </a:pP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Manfaat</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rencana</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bisnis</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fakta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bahwa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dalam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kegiatan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mempersiapkannya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calon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wirausahawan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harus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mengembangkan</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gagasan</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bisnis</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di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atas</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kertas</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mengukuhkan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pemikiran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tentang</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cara</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meluncurkannya</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sebelum</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menginvestasikan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waktu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uang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1000"/>
              </a:spcAft>
              <a:buFont typeface="Wingdings 2" panose="05020102010507070707" pitchFamily="18" charset="2"/>
              <a:buChar char=""/>
              <a:tabLst>
                <a:tab pos="457200" algn="l"/>
              </a:tabLst>
            </a:pP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Rencana</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bisnis</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spesifik</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kreditor</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dan investor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menuntut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sebagai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alat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memutuskan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1000"/>
              </a:spcAft>
              <a:buFont typeface="Wingdings 2" panose="05020102010507070707" pitchFamily="18" charset="2"/>
              <a:buChar char=""/>
              <a:tabLst>
                <a:tab pos="457200" algn="l"/>
              </a:tabLst>
            </a:pP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Rencana</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bisnis</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menggabarkan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kecocokan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antara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kemampuan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pengalaman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wirausahawan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dengan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persyaratan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memproduksi</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memasarkan</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produk</a:t>
            </a:r>
            <a:r>
              <a:rPr lang="en-US" sz="1800" b="1"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strategi</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produksi</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pemasaran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unsur-unsur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hukum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organisasi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serta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akuntan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keuangan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lgn="just">
              <a:lnSpc>
                <a:spcPct val="150000"/>
              </a:lnSpc>
              <a:spcAft>
                <a:spcPts val="1000"/>
              </a:spcAft>
              <a:buNone/>
              <a:tabLst>
                <a:tab pos="457200" algn="l"/>
              </a:tabLs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Memperhatikan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3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hal</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tujuan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sasaran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wirausaha</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strategi</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mendapatkannya</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serta</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implementasi</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strateginya</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ID" dirty="0"/>
          </a:p>
        </p:txBody>
      </p:sp>
      <p:sp>
        <p:nvSpPr>
          <p:cNvPr id="4" name="Date Placeholder 3">
            <a:extLst>
              <a:ext uri="{FF2B5EF4-FFF2-40B4-BE49-F238E27FC236}">
                <a16:creationId xmlns:a16="http://schemas.microsoft.com/office/drawing/2014/main" id="{4FDB42B1-B1BC-4C7D-A9B3-7BA6787BF9BC}"/>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CC32A4B0-484E-400B-8FA5-E6ECB08AA4DF}"/>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C5A2842A-53EF-4289-90D6-98BB89E77688}"/>
              </a:ext>
            </a:extLst>
          </p:cNvPr>
          <p:cNvSpPr>
            <a:spLocks noGrp="1"/>
          </p:cNvSpPr>
          <p:nvPr>
            <p:ph type="sldNum" sz="quarter" idx="12"/>
          </p:nvPr>
        </p:nvSpPr>
        <p:spPr/>
        <p:txBody>
          <a:bodyPr/>
          <a:lstStyle/>
          <a:p>
            <a:fld id="{74890947-6068-46AF-A634-D96B9F9313BE}" type="slidenum">
              <a:rPr lang="en-ID" smtClean="0"/>
              <a:t>41</a:t>
            </a:fld>
            <a:endParaRPr lang="en-ID"/>
          </a:p>
        </p:txBody>
      </p:sp>
    </p:spTree>
    <p:extLst>
      <p:ext uri="{BB962C8B-B14F-4D97-AF65-F5344CB8AC3E}">
        <p14:creationId xmlns:p14="http://schemas.microsoft.com/office/powerpoint/2010/main" val="40226529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049D7-793D-43DE-B282-39D6D7842150}"/>
              </a:ext>
            </a:extLst>
          </p:cNvPr>
          <p:cNvSpPr>
            <a:spLocks noGrp="1"/>
          </p:cNvSpPr>
          <p:nvPr>
            <p:ph type="title"/>
          </p:nvPr>
        </p:nvSpPr>
        <p:spPr/>
        <p:txBody>
          <a:bodyPr/>
          <a:lstStyle/>
          <a:p>
            <a:r>
              <a:rPr lang="en-US" sz="36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Melakukan</a:t>
            </a:r>
            <a:r>
              <a:rPr lang="en-US" sz="36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6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peramalan</a:t>
            </a:r>
            <a:r>
              <a:rPr lang="en-US" sz="36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6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penjualan</a:t>
            </a:r>
            <a:r>
              <a:rPr lang="en-US" sz="36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&amp; </a:t>
            </a:r>
            <a:r>
              <a:rPr lang="en-US" sz="36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Perencanaan</a:t>
            </a:r>
            <a:r>
              <a:rPr lang="en-US" sz="36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6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keuangan</a:t>
            </a:r>
            <a:endParaRPr lang="en-ID" dirty="0"/>
          </a:p>
        </p:txBody>
      </p:sp>
      <p:sp>
        <p:nvSpPr>
          <p:cNvPr id="3" name="Content Placeholder 2">
            <a:extLst>
              <a:ext uri="{FF2B5EF4-FFF2-40B4-BE49-F238E27FC236}">
                <a16:creationId xmlns:a16="http://schemas.microsoft.com/office/drawing/2014/main" id="{93C4444D-F7E0-46FE-B178-D9723663633D}"/>
              </a:ext>
            </a:extLst>
          </p:cNvPr>
          <p:cNvSpPr>
            <a:spLocks noGrp="1"/>
          </p:cNvSpPr>
          <p:nvPr>
            <p:ph idx="1"/>
          </p:nvPr>
        </p:nvSpPr>
        <p:spPr/>
        <p:txBody>
          <a:bodyPr>
            <a:normAutofit fontScale="92500"/>
          </a:bodyPr>
          <a:lstStyle/>
          <a:p>
            <a:pPr marL="0" indent="0" algn="just">
              <a:lnSpc>
                <a:spcPct val="150000"/>
              </a:lnSpc>
              <a:spcAft>
                <a:spcPts val="1000"/>
              </a:spcAft>
              <a:buNone/>
            </a:pP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Melakukan</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peramalan</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penjualan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lgn="just">
              <a:lnSpc>
                <a:spcPct val="150000"/>
              </a:lnSpc>
              <a:spcAft>
                <a:spcPts val="1000"/>
              </a:spcAft>
              <a:buNone/>
              <a:tabLst>
                <a:tab pos="457200" algn="l"/>
              </a:tabLs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Riset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pemasaran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Pemahaman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pasar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terkini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Memahami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kelemahan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kekuatan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perusahaan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perusahaan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ada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r>
              <a:rPr lang="en-ID" sz="1800" dirty="0">
                <a:latin typeface="Calibri" panose="020F050202020403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Sarana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bersaing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lgn="just">
              <a:lnSpc>
                <a:spcPct val="150000"/>
              </a:lnSpc>
              <a:spcAft>
                <a:spcPts val="1000"/>
              </a:spcAft>
              <a:buNone/>
              <a:tabLst>
                <a:tab pos="457200" algn="l"/>
              </a:tabLs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Unsur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penting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rencana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bisnis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Memutuskan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persediaan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barang</a:t>
            </a:r>
            <a:r>
              <a:rPr lang="en-US" sz="1800" dirty="0">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Memutuskan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karyawan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dipekerjakan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gn="just">
              <a:lnSpc>
                <a:spcPct val="150000"/>
              </a:lnSpc>
              <a:spcAft>
                <a:spcPts val="1000"/>
              </a:spcAft>
              <a:buNone/>
            </a:pP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Perencanaan</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keuangan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lgn="just">
              <a:lnSpc>
                <a:spcPct val="150000"/>
              </a:lnSpc>
              <a:spcAft>
                <a:spcPts val="1000"/>
              </a:spcAft>
              <a:buNone/>
              <a:tabLst>
                <a:tab pos="457200" algn="l"/>
              </a:tabLs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Mencakup</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anggaran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tunai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Laporan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pendapatan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Neraca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 Bagan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titik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impas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break-even.,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Anggaran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kas.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membuka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bisnis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menjaga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bisnis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tetap</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berjalan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sebelum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mulai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mendapatkan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laba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ID" dirty="0"/>
          </a:p>
        </p:txBody>
      </p:sp>
      <p:sp>
        <p:nvSpPr>
          <p:cNvPr id="4" name="Date Placeholder 3">
            <a:extLst>
              <a:ext uri="{FF2B5EF4-FFF2-40B4-BE49-F238E27FC236}">
                <a16:creationId xmlns:a16="http://schemas.microsoft.com/office/drawing/2014/main" id="{3B9248C3-C116-433D-A91F-3EE59D877115}"/>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A6231C47-9C16-4416-80A0-254A19D060C9}"/>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52F23E82-2530-4052-868E-BE0907E185C1}"/>
              </a:ext>
            </a:extLst>
          </p:cNvPr>
          <p:cNvSpPr>
            <a:spLocks noGrp="1"/>
          </p:cNvSpPr>
          <p:nvPr>
            <p:ph type="sldNum" sz="quarter" idx="12"/>
          </p:nvPr>
        </p:nvSpPr>
        <p:spPr/>
        <p:txBody>
          <a:bodyPr/>
          <a:lstStyle/>
          <a:p>
            <a:fld id="{74890947-6068-46AF-A634-D96B9F9313BE}" type="slidenum">
              <a:rPr lang="en-ID" smtClean="0"/>
              <a:t>42</a:t>
            </a:fld>
            <a:endParaRPr lang="en-ID"/>
          </a:p>
        </p:txBody>
      </p:sp>
    </p:spTree>
    <p:extLst>
      <p:ext uri="{BB962C8B-B14F-4D97-AF65-F5344CB8AC3E}">
        <p14:creationId xmlns:p14="http://schemas.microsoft.com/office/powerpoint/2010/main" val="37522369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34436-896D-4EEC-9391-820A66A50EFA}"/>
              </a:ext>
            </a:extLst>
          </p:cNvPr>
          <p:cNvSpPr>
            <a:spLocks noGrp="1"/>
          </p:cNvSpPr>
          <p:nvPr>
            <p:ph type="title"/>
          </p:nvPr>
        </p:nvSpPr>
        <p:spPr/>
        <p:txBody>
          <a:bodyPr/>
          <a:lstStyle/>
          <a:p>
            <a:r>
              <a:rPr lang="en-US" dirty="0"/>
              <a:t>PERTEMUAN MINGGU KE 03</a:t>
            </a:r>
            <a:endParaRPr lang="en-ID" dirty="0"/>
          </a:p>
        </p:txBody>
      </p:sp>
      <p:sp>
        <p:nvSpPr>
          <p:cNvPr id="3" name="Content Placeholder 2">
            <a:extLst>
              <a:ext uri="{FF2B5EF4-FFF2-40B4-BE49-F238E27FC236}">
                <a16:creationId xmlns:a16="http://schemas.microsoft.com/office/drawing/2014/main" id="{7849CFE6-924E-45A8-8601-C3E0972BC49F}"/>
              </a:ext>
            </a:extLst>
          </p:cNvPr>
          <p:cNvSpPr>
            <a:spLocks noGrp="1"/>
          </p:cNvSpPr>
          <p:nvPr>
            <p:ph idx="1"/>
          </p:nvPr>
        </p:nvSpPr>
        <p:spPr>
          <a:xfrm>
            <a:off x="3869268" y="868680"/>
            <a:ext cx="7315200" cy="5120640"/>
          </a:xfrm>
        </p:spPr>
        <p:txBody>
          <a:bodyPr/>
          <a:lstStyle/>
          <a:p>
            <a:pPr marL="0" indent="0">
              <a:buNone/>
            </a:pPr>
            <a:r>
              <a:rPr lang="en-US" sz="2800" b="1" dirty="0" err="1">
                <a:solidFill>
                  <a:srgbClr val="FF0000"/>
                </a:solidFill>
                <a:effectLst/>
                <a:latin typeface="Franklin Gothic Book" panose="020B0503020102020204" pitchFamily="34" charset="0"/>
                <a:ea typeface="Times New Roman" panose="02020603050405020304" pitchFamily="18" charset="0"/>
                <a:cs typeface="Calibri" panose="020F0502020204030204" pitchFamily="34" charset="0"/>
              </a:rPr>
              <a:t>Kesempatan</a:t>
            </a:r>
            <a:r>
              <a:rPr lang="en-US" sz="2800" b="1" dirty="0">
                <a:solidFill>
                  <a:srgbClr val="FF0000"/>
                </a:solidFill>
                <a:effectLst/>
                <a:latin typeface="Franklin Gothic Book" panose="020B0503020102020204" pitchFamily="34" charset="0"/>
                <a:ea typeface="Times New Roman" panose="02020603050405020304" pitchFamily="18" charset="0"/>
                <a:cs typeface="Calibri" panose="020F0502020204030204" pitchFamily="34" charset="0"/>
              </a:rPr>
              <a:t> </a:t>
            </a:r>
            <a:r>
              <a:rPr lang="en-US" sz="2800" b="1" dirty="0" err="1">
                <a:solidFill>
                  <a:srgbClr val="FF0000"/>
                </a:solidFill>
                <a:effectLst/>
                <a:latin typeface="Franklin Gothic Book" panose="020B0503020102020204" pitchFamily="34" charset="0"/>
                <a:ea typeface="Times New Roman" panose="02020603050405020304" pitchFamily="18" charset="0"/>
                <a:cs typeface="Calibri" panose="020F0502020204030204" pitchFamily="34" charset="0"/>
              </a:rPr>
              <a:t>menjadi</a:t>
            </a:r>
            <a:r>
              <a:rPr lang="en-US" sz="2800" b="1" dirty="0">
                <a:solidFill>
                  <a:srgbClr val="FF0000"/>
                </a:solidFill>
                <a:effectLst/>
                <a:latin typeface="Franklin Gothic Book" panose="020B0503020102020204" pitchFamily="34" charset="0"/>
                <a:ea typeface="Times New Roman" panose="02020603050405020304" pitchFamily="18" charset="0"/>
                <a:cs typeface="Calibri" panose="020F0502020204030204" pitchFamily="34" charset="0"/>
              </a:rPr>
              <a:t> </a:t>
            </a:r>
            <a:r>
              <a:rPr lang="en-US" sz="2800" b="1" dirty="0" err="1">
                <a:solidFill>
                  <a:srgbClr val="FF0000"/>
                </a:solidFill>
                <a:effectLst/>
                <a:latin typeface="Franklin Gothic Book" panose="020B0503020102020204" pitchFamily="34" charset="0"/>
                <a:ea typeface="Times New Roman" panose="02020603050405020304" pitchFamily="18" charset="0"/>
                <a:cs typeface="Calibri" panose="020F0502020204030204" pitchFamily="34" charset="0"/>
              </a:rPr>
              <a:t>Pengusaha</a:t>
            </a:r>
            <a:r>
              <a:rPr lang="en-US" sz="2800" b="1" dirty="0">
                <a:solidFill>
                  <a:srgbClr val="FF0000"/>
                </a:solidFill>
                <a:effectLst/>
                <a:latin typeface="Franklin Gothic Book" panose="020B0503020102020204" pitchFamily="34" charset="0"/>
                <a:ea typeface="Times New Roman" panose="02020603050405020304" pitchFamily="18" charset="0"/>
                <a:cs typeface="Calibri" panose="020F0502020204030204" pitchFamily="34" charset="0"/>
              </a:rPr>
              <a:t> </a:t>
            </a:r>
            <a:r>
              <a:rPr lang="en-US" sz="2800" b="1" dirty="0" err="1">
                <a:solidFill>
                  <a:srgbClr val="FF0000"/>
                </a:solidFill>
                <a:effectLst/>
                <a:latin typeface="Franklin Gothic Book" panose="020B0503020102020204" pitchFamily="34" charset="0"/>
                <a:ea typeface="Times New Roman" panose="02020603050405020304" pitchFamily="18" charset="0"/>
                <a:cs typeface="Calibri" panose="020F0502020204030204" pitchFamily="34" charset="0"/>
              </a:rPr>
              <a:t>Handal</a:t>
            </a:r>
            <a:endParaRPr lang="en-US" sz="2800" b="1" dirty="0">
              <a:solidFill>
                <a:srgbClr val="FF0000"/>
              </a:solidFill>
              <a:effectLst/>
              <a:latin typeface="Franklin Gothic Book" panose="020B0503020102020204" pitchFamily="34" charset="0"/>
              <a:ea typeface="Times New Roman" panose="02020603050405020304" pitchFamily="18" charset="0"/>
              <a:cs typeface="Calibri" panose="020F0502020204030204" pitchFamily="34" charset="0"/>
            </a:endParaRPr>
          </a:p>
          <a:p>
            <a:pPr marL="0" indent="0">
              <a:buNone/>
            </a:pPr>
            <a:endParaRPr lang="en-ID" dirty="0"/>
          </a:p>
        </p:txBody>
      </p:sp>
      <p:sp>
        <p:nvSpPr>
          <p:cNvPr id="4" name="Date Placeholder 3">
            <a:extLst>
              <a:ext uri="{FF2B5EF4-FFF2-40B4-BE49-F238E27FC236}">
                <a16:creationId xmlns:a16="http://schemas.microsoft.com/office/drawing/2014/main" id="{29625D06-FC81-4730-9B6A-6BE0E97621D5}"/>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C643AB4E-51CF-4F1F-9666-10B24380599B}"/>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C8F7BDA9-8E4E-4280-A059-8F13F9538FCD}"/>
              </a:ext>
            </a:extLst>
          </p:cNvPr>
          <p:cNvSpPr>
            <a:spLocks noGrp="1"/>
          </p:cNvSpPr>
          <p:nvPr>
            <p:ph type="sldNum" sz="quarter" idx="12"/>
          </p:nvPr>
        </p:nvSpPr>
        <p:spPr/>
        <p:txBody>
          <a:bodyPr/>
          <a:lstStyle/>
          <a:p>
            <a:fld id="{74890947-6068-46AF-A634-D96B9F9313BE}" type="slidenum">
              <a:rPr lang="en-ID" smtClean="0"/>
              <a:t>43</a:t>
            </a:fld>
            <a:endParaRPr lang="en-ID"/>
          </a:p>
        </p:txBody>
      </p:sp>
      <p:graphicFrame>
        <p:nvGraphicFramePr>
          <p:cNvPr id="7" name="Table 6">
            <a:extLst>
              <a:ext uri="{FF2B5EF4-FFF2-40B4-BE49-F238E27FC236}">
                <a16:creationId xmlns:a16="http://schemas.microsoft.com/office/drawing/2014/main" id="{6C7BBA35-7F37-47C2-A496-586C1EACCE3F}"/>
              </a:ext>
            </a:extLst>
          </p:cNvPr>
          <p:cNvGraphicFramePr>
            <a:graphicFrameLocks noGrp="1"/>
          </p:cNvGraphicFramePr>
          <p:nvPr>
            <p:extLst>
              <p:ext uri="{D42A27DB-BD31-4B8C-83A1-F6EECF244321}">
                <p14:modId xmlns:p14="http://schemas.microsoft.com/office/powerpoint/2010/main" val="3042855354"/>
              </p:ext>
            </p:extLst>
          </p:nvPr>
        </p:nvGraphicFramePr>
        <p:xfrm>
          <a:off x="3943350" y="3706337"/>
          <a:ext cx="6165730" cy="1360964"/>
        </p:xfrm>
        <a:graphic>
          <a:graphicData uri="http://schemas.openxmlformats.org/drawingml/2006/table">
            <a:tbl>
              <a:tblPr firstRow="1" firstCol="1" bandRow="1">
                <a:tableStyleId>{5C22544A-7EE6-4342-B048-85BDC9FD1C3A}</a:tableStyleId>
              </a:tblPr>
              <a:tblGrid>
                <a:gridCol w="6165730">
                  <a:extLst>
                    <a:ext uri="{9D8B030D-6E8A-4147-A177-3AD203B41FA5}">
                      <a16:colId xmlns:a16="http://schemas.microsoft.com/office/drawing/2014/main" val="444973988"/>
                    </a:ext>
                  </a:extLst>
                </a:gridCol>
              </a:tblGrid>
              <a:tr h="1360964">
                <a:tc>
                  <a:txBody>
                    <a:bodyPr/>
                    <a:lstStyle/>
                    <a:p>
                      <a:pPr algn="just">
                        <a:lnSpc>
                          <a:spcPct val="115000"/>
                        </a:lnSpc>
                        <a:spcAft>
                          <a:spcPts val="0"/>
                        </a:spcAft>
                      </a:pPr>
                      <a:r>
                        <a:rPr lang="en-US" sz="2000" dirty="0" err="1">
                          <a:effectLst/>
                        </a:rPr>
                        <a:t>Kesempatan</a:t>
                      </a:r>
                      <a:r>
                        <a:rPr lang="en-US" sz="2000" dirty="0">
                          <a:effectLst/>
                        </a:rPr>
                        <a:t> </a:t>
                      </a:r>
                      <a:r>
                        <a:rPr lang="en-US" sz="2000" dirty="0" err="1">
                          <a:effectLst/>
                        </a:rPr>
                        <a:t>bisnis</a:t>
                      </a:r>
                      <a:r>
                        <a:rPr lang="en-US" sz="2000" dirty="0">
                          <a:effectLst/>
                        </a:rPr>
                        <a:t> </a:t>
                      </a:r>
                      <a:r>
                        <a:rPr lang="en-US" sz="2000" dirty="0" err="1">
                          <a:effectLst/>
                        </a:rPr>
                        <a:t>keluarga</a:t>
                      </a:r>
                      <a:r>
                        <a:rPr lang="en-US" sz="2000" dirty="0">
                          <a:effectLst/>
                        </a:rPr>
                        <a:t>, </a:t>
                      </a:r>
                      <a:r>
                        <a:rPr lang="en-US" sz="2000" dirty="0" err="1">
                          <a:effectLst/>
                        </a:rPr>
                        <a:t>Kesempatan</a:t>
                      </a:r>
                      <a:r>
                        <a:rPr lang="en-US" sz="2000" dirty="0">
                          <a:effectLst/>
                        </a:rPr>
                        <a:t> Franchise</a:t>
                      </a:r>
                      <a:endParaRPr lang="en-ID" sz="2000" dirty="0">
                        <a:effectLst/>
                      </a:endParaRPr>
                    </a:p>
                    <a:p>
                      <a:pPr algn="just">
                        <a:lnSpc>
                          <a:spcPct val="115000"/>
                        </a:lnSpc>
                        <a:spcAft>
                          <a:spcPts val="0"/>
                        </a:spcAft>
                      </a:pPr>
                      <a:r>
                        <a:rPr lang="en-US" sz="2000" dirty="0">
                          <a:effectLst/>
                        </a:rPr>
                        <a:t> Dan </a:t>
                      </a:r>
                      <a:r>
                        <a:rPr lang="en-US" sz="2000" dirty="0" err="1">
                          <a:effectLst/>
                        </a:rPr>
                        <a:t>Kesempatan</a:t>
                      </a:r>
                      <a:r>
                        <a:rPr lang="en-US" sz="2000" dirty="0">
                          <a:effectLst/>
                        </a:rPr>
                        <a:t> </a:t>
                      </a:r>
                      <a:r>
                        <a:rPr lang="en-US" sz="2000" dirty="0" err="1">
                          <a:effectLst/>
                        </a:rPr>
                        <a:t>Membeli</a:t>
                      </a:r>
                      <a:r>
                        <a:rPr lang="en-US" sz="2000" dirty="0">
                          <a:effectLst/>
                        </a:rPr>
                        <a:t> </a:t>
                      </a:r>
                      <a:r>
                        <a:rPr lang="en-US" sz="2000" dirty="0" err="1">
                          <a:effectLst/>
                        </a:rPr>
                        <a:t>bisnis</a:t>
                      </a:r>
                      <a:r>
                        <a:rPr lang="en-US" sz="2000" dirty="0">
                          <a:effectLst/>
                        </a:rPr>
                        <a:t> yang </a:t>
                      </a:r>
                      <a:r>
                        <a:rPr lang="en-US" sz="2000" dirty="0" err="1">
                          <a:effectLst/>
                        </a:rPr>
                        <a:t>sudah</a:t>
                      </a:r>
                      <a:r>
                        <a:rPr lang="en-US" sz="2000" dirty="0">
                          <a:effectLst/>
                        </a:rPr>
                        <a:t>  </a:t>
                      </a:r>
                      <a:r>
                        <a:rPr lang="en-US" sz="2000" dirty="0" err="1">
                          <a:effectLst/>
                        </a:rPr>
                        <a:t>ada</a:t>
                      </a:r>
                      <a:endParaRPr lang="en-ID"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353887829"/>
                  </a:ext>
                </a:extLst>
              </a:tr>
            </a:tbl>
          </a:graphicData>
        </a:graphic>
      </p:graphicFrame>
    </p:spTree>
    <p:extLst>
      <p:ext uri="{BB962C8B-B14F-4D97-AF65-F5344CB8AC3E}">
        <p14:creationId xmlns:p14="http://schemas.microsoft.com/office/powerpoint/2010/main" val="39879915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05AE5-D34C-42D0-B4BB-2917ECEBEDF6}"/>
              </a:ext>
            </a:extLst>
          </p:cNvPr>
          <p:cNvSpPr>
            <a:spLocks noGrp="1"/>
          </p:cNvSpPr>
          <p:nvPr>
            <p:ph type="title"/>
          </p:nvPr>
        </p:nvSpPr>
        <p:spPr/>
        <p:txBody>
          <a:bodyPr/>
          <a:lstStyle/>
          <a:p>
            <a:r>
              <a:rPr lang="en-US" sz="3600" b="1" dirty="0" err="1">
                <a:effectLst/>
                <a:latin typeface="Arial" panose="020B0604020202020204" pitchFamily="34" charset="0"/>
                <a:ea typeface="Times New Roman" panose="02020603050405020304" pitchFamily="18" charset="0"/>
                <a:cs typeface="Times New Roman" panose="02020603050405020304" pitchFamily="18" charset="0"/>
              </a:rPr>
              <a:t>Kesempatan</a:t>
            </a:r>
            <a:r>
              <a:rPr lang="en-US" sz="36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600" b="1" dirty="0" err="1">
                <a:effectLst/>
                <a:latin typeface="Arial" panose="020B0604020202020204" pitchFamily="34" charset="0"/>
                <a:ea typeface="Times New Roman" panose="02020603050405020304" pitchFamily="18" charset="0"/>
                <a:cs typeface="Times New Roman" panose="02020603050405020304" pitchFamily="18" charset="0"/>
              </a:rPr>
              <a:t>Bisnis</a:t>
            </a:r>
            <a:r>
              <a:rPr lang="en-US" sz="3600" b="1" dirty="0">
                <a:effectLst/>
                <a:latin typeface="Arial" panose="020B0604020202020204" pitchFamily="34" charset="0"/>
                <a:ea typeface="Times New Roman" panose="02020603050405020304" pitchFamily="18" charset="0"/>
                <a:cs typeface="Times New Roman" panose="02020603050405020304" pitchFamily="18" charset="0"/>
              </a:rPr>
              <a:t>, Franchise dan </a:t>
            </a:r>
            <a:r>
              <a:rPr lang="en-US" sz="3600" b="1" dirty="0" err="1">
                <a:effectLst/>
                <a:latin typeface="Arial" panose="020B0604020202020204" pitchFamily="34" charset="0"/>
                <a:ea typeface="Times New Roman" panose="02020603050405020304" pitchFamily="18" charset="0"/>
                <a:cs typeface="Times New Roman" panose="02020603050405020304" pitchFamily="18" charset="0"/>
              </a:rPr>
              <a:t>Membeli</a:t>
            </a:r>
            <a:r>
              <a:rPr lang="en-US" sz="36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600" b="1" dirty="0" err="1">
                <a:effectLst/>
                <a:latin typeface="Arial" panose="020B0604020202020204" pitchFamily="34" charset="0"/>
                <a:ea typeface="Times New Roman" panose="02020603050405020304" pitchFamily="18" charset="0"/>
                <a:cs typeface="Times New Roman" panose="02020603050405020304" pitchFamily="18" charset="0"/>
              </a:rPr>
              <a:t>Bisnis</a:t>
            </a:r>
            <a:r>
              <a:rPr lang="en-US" sz="3600" b="1"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3600" b="1" dirty="0" err="1">
                <a:effectLst/>
                <a:latin typeface="Arial" panose="020B0604020202020204" pitchFamily="34" charset="0"/>
                <a:ea typeface="Times New Roman" panose="02020603050405020304" pitchFamily="18" charset="0"/>
                <a:cs typeface="Times New Roman" panose="02020603050405020304" pitchFamily="18" charset="0"/>
              </a:rPr>
              <a:t>sudah</a:t>
            </a:r>
            <a:r>
              <a:rPr lang="en-US" sz="36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600" b="1" dirty="0" err="1">
                <a:effectLst/>
                <a:latin typeface="Arial" panose="020B0604020202020204" pitchFamily="34" charset="0"/>
                <a:ea typeface="Times New Roman" panose="02020603050405020304" pitchFamily="18" charset="0"/>
                <a:cs typeface="Times New Roman" panose="02020603050405020304" pitchFamily="18" charset="0"/>
              </a:rPr>
              <a:t>ada</a:t>
            </a:r>
            <a:endParaRPr lang="en-ID" dirty="0"/>
          </a:p>
        </p:txBody>
      </p:sp>
      <p:sp>
        <p:nvSpPr>
          <p:cNvPr id="3" name="Content Placeholder 2">
            <a:extLst>
              <a:ext uri="{FF2B5EF4-FFF2-40B4-BE49-F238E27FC236}">
                <a16:creationId xmlns:a16="http://schemas.microsoft.com/office/drawing/2014/main" id="{55A55115-69D3-43F8-91BB-4EAFE533E84A}"/>
              </a:ext>
            </a:extLst>
          </p:cNvPr>
          <p:cNvSpPr>
            <a:spLocks noGrp="1"/>
          </p:cNvSpPr>
          <p:nvPr>
            <p:ph idx="1"/>
          </p:nvPr>
        </p:nvSpPr>
        <p:spPr/>
        <p:txBody>
          <a:bodyPr>
            <a:normAutofit fontScale="77500" lnSpcReduction="20000"/>
          </a:bodyPr>
          <a:lstStyle/>
          <a:p>
            <a:pPr marL="0" indent="0" algn="just">
              <a:lnSpc>
                <a:spcPct val="150000"/>
              </a:lnSpc>
              <a:spcAft>
                <a:spcPts val="1000"/>
              </a:spcAft>
              <a:buNone/>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Waralaba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(franchising)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merupakan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suatu</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pengaturan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di mana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produsen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atau</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distributor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tunggal</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dari</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sebuah</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produk</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atau</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jasa</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bermerek</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dagang</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memberikan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hak-hak</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eksklusif</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distribusi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lokal</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para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peritel</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independen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dengan</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imbalan</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pembayaran</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royalti</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dari</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mereka</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kesesuaian</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dengan</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standardisasi</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prosedur-prosedur</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operasi</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1000"/>
              </a:spcAft>
              <a:buFont typeface="Wingdings 2" panose="05020102010507070707" pitchFamily="18" charset="2"/>
              <a:buChar char=""/>
              <a:tabLst>
                <a:tab pos="457200" algn="l"/>
              </a:tabLst>
            </a:pP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Orang yang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menawarkan</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waralaba</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dikenal</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sebagai</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pewaralaba</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(franchisor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Terwaralaba</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(franchisee)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adalah</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orang yang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membeli</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waralaba</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tersebut</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diberi</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kesempatan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memasuki</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suatu</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bisnis</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baru</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dengan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kemungkinan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kesuksesan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lebih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tinggi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dibandingkan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jika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ia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harus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memulai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bisnis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baru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dari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nol.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1000"/>
              </a:spcAft>
              <a:buFont typeface="Wingdings 2" panose="05020102010507070707" pitchFamily="18" charset="2"/>
              <a:buChar char=""/>
              <a:tabLst>
                <a:tab pos="45720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Salah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satu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keuntungan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terpenting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dari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pembelian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waralaba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adalah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bahwa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pengusaha</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tidak</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perlu</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menanggung</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semua</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risiko</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terkait</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dengan</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penciptaan</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suatu</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bisnis</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baru</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1000"/>
              </a:spcAft>
              <a:buFont typeface="Wingdings 2" panose="05020102010507070707" pitchFamily="18" charset="2"/>
              <a:buChar char=""/>
              <a:tabLst>
                <a:tab pos="457200" algn="l"/>
              </a:tabLst>
            </a:pP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Terwaralaba</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biasanya</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masuk</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ke</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dalam</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sebuah</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bisnis</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memiliki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i="1" dirty="0" err="1">
                <a:effectLst/>
                <a:latin typeface="Arial" panose="020B0604020202020204" pitchFamily="34" charset="0"/>
                <a:ea typeface="Times New Roman" panose="02020603050405020304" pitchFamily="18" charset="0"/>
                <a:cs typeface="Times New Roman" panose="02020603050405020304" pitchFamily="18" charset="0"/>
              </a:rPr>
              <a:t>nama</a:t>
            </a:r>
            <a:r>
              <a:rPr lang="en-US" sz="1800" b="1" i="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i="1" dirty="0" err="1">
                <a:effectLst/>
                <a:latin typeface="Arial" panose="020B0604020202020204" pitchFamily="34" charset="0"/>
                <a:ea typeface="Times New Roman" panose="02020603050405020304" pitchFamily="18" charset="0"/>
                <a:cs typeface="Times New Roman" panose="02020603050405020304" pitchFamily="18" charset="0"/>
              </a:rPr>
              <a:t>produk</a:t>
            </a:r>
            <a:r>
              <a:rPr lang="en-US" sz="1800" b="1" i="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i="1" dirty="0" err="1">
                <a:effectLst/>
                <a:latin typeface="Arial" panose="020B0604020202020204" pitchFamily="34" charset="0"/>
                <a:ea typeface="Times New Roman" panose="02020603050405020304" pitchFamily="18" charset="0"/>
                <a:cs typeface="Times New Roman" panose="02020603050405020304" pitchFamily="18" charset="0"/>
              </a:rPr>
              <a:t>atau</a:t>
            </a:r>
            <a:r>
              <a:rPr lang="en-US" sz="1800" b="1" i="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i="1" dirty="0" err="1">
                <a:effectLst/>
                <a:latin typeface="Arial" panose="020B0604020202020204" pitchFamily="34" charset="0"/>
                <a:ea typeface="Times New Roman" panose="02020603050405020304" pitchFamily="18" charset="0"/>
                <a:cs typeface="Times New Roman" panose="02020603050405020304" pitchFamily="18" charset="0"/>
              </a:rPr>
              <a:t>jasa</a:t>
            </a:r>
            <a:r>
              <a:rPr lang="en-US" sz="1800" b="1" i="1"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b="1" i="1" dirty="0" err="1">
                <a:effectLst/>
                <a:latin typeface="Arial" panose="020B0604020202020204" pitchFamily="34" charset="0"/>
                <a:ea typeface="Times New Roman" panose="02020603050405020304" pitchFamily="18" charset="0"/>
                <a:cs typeface="Times New Roman" panose="02020603050405020304" pitchFamily="18" charset="0"/>
              </a:rPr>
              <a:t>sudah</a:t>
            </a:r>
            <a:r>
              <a:rPr lang="en-US" sz="1800" b="1" i="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i="1" dirty="0" err="1">
                <a:effectLst/>
                <a:latin typeface="Arial" panose="020B0604020202020204" pitchFamily="34" charset="0"/>
                <a:ea typeface="Times New Roman" panose="02020603050405020304" pitchFamily="18" charset="0"/>
                <a:cs typeface="Times New Roman" panose="02020603050405020304" pitchFamily="18" charset="0"/>
              </a:rPr>
              <a:t>diterima</a:t>
            </a:r>
            <a:r>
              <a:rPr lang="en-US" sz="1800" b="1" i="1"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ID" dirty="0"/>
          </a:p>
        </p:txBody>
      </p:sp>
      <p:sp>
        <p:nvSpPr>
          <p:cNvPr id="4" name="Date Placeholder 3">
            <a:extLst>
              <a:ext uri="{FF2B5EF4-FFF2-40B4-BE49-F238E27FC236}">
                <a16:creationId xmlns:a16="http://schemas.microsoft.com/office/drawing/2014/main" id="{3C7405F2-4B80-40C0-9D72-C885D75ABA0A}"/>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E5F17771-53D9-4A85-91C5-CEBB75FBCE35}"/>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8753A931-DD36-4CC3-B194-D2A40A0F4A07}"/>
              </a:ext>
            </a:extLst>
          </p:cNvPr>
          <p:cNvSpPr>
            <a:spLocks noGrp="1"/>
          </p:cNvSpPr>
          <p:nvPr>
            <p:ph type="sldNum" sz="quarter" idx="12"/>
          </p:nvPr>
        </p:nvSpPr>
        <p:spPr/>
        <p:txBody>
          <a:bodyPr/>
          <a:lstStyle/>
          <a:p>
            <a:fld id="{74890947-6068-46AF-A634-D96B9F9313BE}" type="slidenum">
              <a:rPr lang="en-ID" smtClean="0"/>
              <a:t>44</a:t>
            </a:fld>
            <a:endParaRPr lang="en-ID"/>
          </a:p>
        </p:txBody>
      </p:sp>
    </p:spTree>
    <p:extLst>
      <p:ext uri="{BB962C8B-B14F-4D97-AF65-F5344CB8AC3E}">
        <p14:creationId xmlns:p14="http://schemas.microsoft.com/office/powerpoint/2010/main" val="34021108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CA563-D273-4A27-9865-026F36D58838}"/>
              </a:ext>
            </a:extLst>
          </p:cNvPr>
          <p:cNvSpPr>
            <a:spLocks noGrp="1"/>
          </p:cNvSpPr>
          <p:nvPr>
            <p:ph type="title"/>
          </p:nvPr>
        </p:nvSpPr>
        <p:spPr/>
        <p:txBody>
          <a:bodyPr/>
          <a:lstStyle/>
          <a:p>
            <a:r>
              <a:rPr lang="en-US" sz="3600" b="1" u="sng" dirty="0" err="1">
                <a:effectLst/>
                <a:latin typeface="Arial" panose="020B0604020202020204" pitchFamily="34" charset="0"/>
                <a:ea typeface="Times New Roman" panose="02020603050405020304" pitchFamily="18" charset="0"/>
                <a:cs typeface="Times New Roman" panose="02020603050405020304" pitchFamily="18" charset="0"/>
              </a:rPr>
              <a:t>Beli</a:t>
            </a:r>
            <a:r>
              <a:rPr lang="en-US" sz="36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600" b="1" u="sng" dirty="0" err="1">
                <a:effectLst/>
                <a:latin typeface="Arial" panose="020B0604020202020204" pitchFamily="34" charset="0"/>
                <a:ea typeface="Times New Roman" panose="02020603050405020304" pitchFamily="18" charset="0"/>
                <a:cs typeface="Times New Roman" panose="02020603050405020304" pitchFamily="18" charset="0"/>
              </a:rPr>
              <a:t>dalam</a:t>
            </a:r>
            <a:r>
              <a:rPr lang="en-US" sz="36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600" b="1" u="sng" dirty="0" err="1">
                <a:effectLst/>
                <a:latin typeface="Arial" panose="020B0604020202020204" pitchFamily="34" charset="0"/>
                <a:ea typeface="Times New Roman" panose="02020603050405020304" pitchFamily="18" charset="0"/>
                <a:cs typeface="Times New Roman" panose="02020603050405020304" pitchFamily="18" charset="0"/>
              </a:rPr>
              <a:t>Sebuah</a:t>
            </a:r>
            <a:r>
              <a:rPr lang="en-US" sz="36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600" b="1" u="sng" dirty="0" err="1">
                <a:effectLst/>
                <a:latin typeface="Arial" panose="020B0604020202020204" pitchFamily="34" charset="0"/>
                <a:ea typeface="Times New Roman" panose="02020603050405020304" pitchFamily="18" charset="0"/>
                <a:cs typeface="Times New Roman" panose="02020603050405020304" pitchFamily="18" charset="0"/>
              </a:rPr>
              <a:t>Waralaba</a:t>
            </a:r>
            <a:endParaRPr lang="en-ID" dirty="0"/>
          </a:p>
        </p:txBody>
      </p:sp>
      <p:sp>
        <p:nvSpPr>
          <p:cNvPr id="3" name="Content Placeholder 2">
            <a:extLst>
              <a:ext uri="{FF2B5EF4-FFF2-40B4-BE49-F238E27FC236}">
                <a16:creationId xmlns:a16="http://schemas.microsoft.com/office/drawing/2014/main" id="{AAA626E0-C7FA-441A-8905-1706035714D4}"/>
              </a:ext>
            </a:extLst>
          </p:cNvPr>
          <p:cNvSpPr>
            <a:spLocks noGrp="1"/>
          </p:cNvSpPr>
          <p:nvPr>
            <p:ph idx="1"/>
          </p:nvPr>
        </p:nvSpPr>
        <p:spPr/>
        <p:txBody>
          <a:bodyPr>
            <a:normAutofit/>
          </a:bodyPr>
          <a:lstStyle/>
          <a:p>
            <a:pPr marL="45720" indent="0" algn="just">
              <a:lnSpc>
                <a:spcPct val="150000"/>
              </a:lnSpc>
              <a:spcAft>
                <a:spcPts val="1000"/>
              </a:spcAft>
              <a:buNone/>
            </a:pP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Apa</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Dapat</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Anda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Beli</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dalam</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Sebuah</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Waralaba</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lgn="just">
              <a:lnSpc>
                <a:spcPct val="150000"/>
              </a:lnSpc>
              <a:spcAft>
                <a:spcPts val="1000"/>
              </a:spcAft>
              <a:buNone/>
              <a:tabLst>
                <a:tab pos="45720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1.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Produk</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atau</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jasa</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dengan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pasar yang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sudah</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ada</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citra</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baik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2.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Rumus</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atau</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rancangan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sudah</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dipatenkan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lgn="just">
              <a:lnSpc>
                <a:spcPct val="150000"/>
              </a:lnSpc>
              <a:spcAft>
                <a:spcPts val="1000"/>
              </a:spcAft>
              <a:buNone/>
              <a:tabLst>
                <a:tab pos="45720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3. </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Nama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dagang</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atau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merek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dagang</a:t>
            </a:r>
            <a:r>
              <a:rPr lang="en-US" sz="1800" dirty="0">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4.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Sistem</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manajemen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keuangan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mengendalikan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pendapatan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keuangan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lgn="just">
              <a:lnSpc>
                <a:spcPct val="150000"/>
              </a:lnSpc>
              <a:spcAft>
                <a:spcPts val="1000"/>
              </a:spcAft>
              <a:buNone/>
              <a:tabLst>
                <a:tab pos="45720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5. </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Saran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manajerial</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dari</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para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ahli</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dalam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bidang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tersebut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6. </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Skala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ekonomis</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periklanan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pembelian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lgn="just">
              <a:lnSpc>
                <a:spcPct val="150000"/>
              </a:lnSpc>
              <a:spcAft>
                <a:spcPts val="1000"/>
              </a:spcAft>
              <a:buNone/>
              <a:tabLst>
                <a:tab pos="45720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7.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Layanan-layanan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dari</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kantor</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pusat</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8.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Konsep</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bisnis</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telah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teruji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ID" dirty="0"/>
          </a:p>
        </p:txBody>
      </p:sp>
      <p:sp>
        <p:nvSpPr>
          <p:cNvPr id="4" name="Date Placeholder 3">
            <a:extLst>
              <a:ext uri="{FF2B5EF4-FFF2-40B4-BE49-F238E27FC236}">
                <a16:creationId xmlns:a16="http://schemas.microsoft.com/office/drawing/2014/main" id="{68BDD76E-A8AF-4EA8-BF79-23279AB2C0E4}"/>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5B12F07B-BDAB-4307-8913-9BEF53E5BD41}"/>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158B93E1-9206-4582-AE6D-4CF07CF83BD3}"/>
              </a:ext>
            </a:extLst>
          </p:cNvPr>
          <p:cNvSpPr>
            <a:spLocks noGrp="1"/>
          </p:cNvSpPr>
          <p:nvPr>
            <p:ph type="sldNum" sz="quarter" idx="12"/>
          </p:nvPr>
        </p:nvSpPr>
        <p:spPr/>
        <p:txBody>
          <a:bodyPr/>
          <a:lstStyle/>
          <a:p>
            <a:fld id="{74890947-6068-46AF-A634-D96B9F9313BE}" type="slidenum">
              <a:rPr lang="en-ID" smtClean="0"/>
              <a:t>45</a:t>
            </a:fld>
            <a:endParaRPr lang="en-ID"/>
          </a:p>
        </p:txBody>
      </p:sp>
    </p:spTree>
    <p:extLst>
      <p:ext uri="{BB962C8B-B14F-4D97-AF65-F5344CB8AC3E}">
        <p14:creationId xmlns:p14="http://schemas.microsoft.com/office/powerpoint/2010/main" val="17267089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EFA6A-557D-476E-BD3E-ED193DCF61ED}"/>
              </a:ext>
            </a:extLst>
          </p:cNvPr>
          <p:cNvSpPr>
            <a:spLocks noGrp="1"/>
          </p:cNvSpPr>
          <p:nvPr>
            <p:ph type="title"/>
          </p:nvPr>
        </p:nvSpPr>
        <p:spPr/>
        <p:txBody>
          <a:bodyPr/>
          <a:lstStyle/>
          <a:p>
            <a:r>
              <a:rPr lang="en-US" sz="3600" b="1" dirty="0" err="1">
                <a:effectLst/>
                <a:latin typeface="Arial" panose="020B0604020202020204" pitchFamily="34" charset="0"/>
                <a:ea typeface="Times New Roman" panose="02020603050405020304" pitchFamily="18" charset="0"/>
                <a:cs typeface="Times New Roman" panose="02020603050405020304" pitchFamily="18" charset="0"/>
              </a:rPr>
              <a:t>Keahlian</a:t>
            </a:r>
            <a:r>
              <a:rPr lang="en-US" sz="36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600" b="1" dirty="0" err="1">
                <a:effectLst/>
                <a:latin typeface="Arial" panose="020B0604020202020204" pitchFamily="34" charset="0"/>
                <a:ea typeface="Times New Roman" panose="02020603050405020304" pitchFamily="18" charset="0"/>
                <a:cs typeface="Times New Roman" panose="02020603050405020304" pitchFamily="18" charset="0"/>
              </a:rPr>
              <a:t>Manajemen</a:t>
            </a:r>
            <a:r>
              <a:rPr lang="en-US" sz="3600" b="1" dirty="0">
                <a:effectLst/>
                <a:latin typeface="Arial" panose="020B0604020202020204" pitchFamily="34" charset="0"/>
                <a:ea typeface="Times New Roman" panose="02020603050405020304" pitchFamily="18" charset="0"/>
                <a:cs typeface="Times New Roman" panose="02020603050405020304" pitchFamily="18" charset="0"/>
              </a:rPr>
              <a:t>:</a:t>
            </a:r>
            <a:br>
              <a:rPr lang="en-ID" sz="3600" dirty="0">
                <a:effectLst/>
                <a:latin typeface="Calibri" panose="020F0502020204030204" pitchFamily="34" charset="0"/>
                <a:ea typeface="Times New Roman" panose="02020603050405020304" pitchFamily="18" charset="0"/>
                <a:cs typeface="Times New Roman" panose="02020603050405020304" pitchFamily="18" charset="0"/>
              </a:rPr>
            </a:br>
            <a:endParaRPr lang="en-ID" dirty="0"/>
          </a:p>
        </p:txBody>
      </p:sp>
      <p:sp>
        <p:nvSpPr>
          <p:cNvPr id="3" name="Content Placeholder 2">
            <a:extLst>
              <a:ext uri="{FF2B5EF4-FFF2-40B4-BE49-F238E27FC236}">
                <a16:creationId xmlns:a16="http://schemas.microsoft.com/office/drawing/2014/main" id="{08960B9F-DBFD-47F8-8B73-A998BCEC76C0}"/>
              </a:ext>
            </a:extLst>
          </p:cNvPr>
          <p:cNvSpPr>
            <a:spLocks noGrp="1"/>
          </p:cNvSpPr>
          <p:nvPr>
            <p:ph idx="1"/>
          </p:nvPr>
        </p:nvSpPr>
        <p:spPr/>
        <p:txBody>
          <a:bodyPr>
            <a:normAutofit/>
          </a:bodyPr>
          <a:lstStyle/>
          <a:p>
            <a:pPr marL="342900" lvl="0" indent="-342900" algn="just">
              <a:lnSpc>
                <a:spcPct val="150000"/>
              </a:lnSpc>
              <a:spcAft>
                <a:spcPts val="1000"/>
              </a:spcAft>
              <a:buFont typeface="Wingdings 2" panose="05020102010507070707" pitchFamily="18" charset="2"/>
              <a:buChar char=""/>
              <a:tabLst>
                <a:tab pos="457200" algn="l"/>
              </a:tabLs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Keuntungan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penting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lainnya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bagi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terwaralaba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adalah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bantuan</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manajerial</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diberikan</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oleh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pewaralaba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Setiap</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terwaralaba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baru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sering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kali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harus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menjalani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program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pelatihan</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mengenai</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seluruh</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aspek</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operasi</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waralaba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tersebut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1000"/>
              </a:spcAft>
              <a:buFont typeface="Wingdings 2" panose="05020102010507070707" pitchFamily="18" charset="2"/>
              <a:buChar char=""/>
              <a:tabLst>
                <a:tab pos="457200" algn="l"/>
              </a:tabLs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Pelatihan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pendidikan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ditawarkan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benar-benar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merupakan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kriteria</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penting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seharusnya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di-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pertimbangkan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pengusaha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dalam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mengevaluasi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peluang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waralaba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apa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pun. </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Jika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bantuan</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di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awal</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tidak</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baik</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pengusaha</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itu</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mungkin</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sebaiknya</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mencari</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peluang</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di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tempat</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lain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kecuali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jika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ia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telah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memiliki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pengalaman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luas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dalam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bidang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tersebut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ID" dirty="0"/>
          </a:p>
        </p:txBody>
      </p:sp>
      <p:sp>
        <p:nvSpPr>
          <p:cNvPr id="4" name="Date Placeholder 3">
            <a:extLst>
              <a:ext uri="{FF2B5EF4-FFF2-40B4-BE49-F238E27FC236}">
                <a16:creationId xmlns:a16="http://schemas.microsoft.com/office/drawing/2014/main" id="{3FF044C7-A715-4938-A40A-DD755B229870}"/>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551A34E8-FF7A-453C-BB19-64EE3AC4B792}"/>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16C81D1C-9916-4987-9D8E-2127074E15F6}"/>
              </a:ext>
            </a:extLst>
          </p:cNvPr>
          <p:cNvSpPr>
            <a:spLocks noGrp="1"/>
          </p:cNvSpPr>
          <p:nvPr>
            <p:ph type="sldNum" sz="quarter" idx="12"/>
          </p:nvPr>
        </p:nvSpPr>
        <p:spPr/>
        <p:txBody>
          <a:bodyPr/>
          <a:lstStyle/>
          <a:p>
            <a:fld id="{74890947-6068-46AF-A634-D96B9F9313BE}" type="slidenum">
              <a:rPr lang="en-ID" smtClean="0"/>
              <a:t>46</a:t>
            </a:fld>
            <a:endParaRPr lang="en-ID"/>
          </a:p>
        </p:txBody>
      </p:sp>
    </p:spTree>
    <p:extLst>
      <p:ext uri="{BB962C8B-B14F-4D97-AF65-F5344CB8AC3E}">
        <p14:creationId xmlns:p14="http://schemas.microsoft.com/office/powerpoint/2010/main" val="9971369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3FE10-C2EE-4182-8DBE-0C8A4ED6747F}"/>
              </a:ext>
            </a:extLst>
          </p:cNvPr>
          <p:cNvSpPr>
            <a:spLocks noGrp="1"/>
          </p:cNvSpPr>
          <p:nvPr>
            <p:ph type="title"/>
          </p:nvPr>
        </p:nvSpPr>
        <p:spPr/>
        <p:txBody>
          <a:bodyPr/>
          <a:lstStyle/>
          <a:p>
            <a:r>
              <a:rPr lang="en-US" sz="3600" b="1" dirty="0" err="1">
                <a:effectLst/>
                <a:latin typeface="Arial" panose="020B0604020202020204" pitchFamily="34" charset="0"/>
                <a:ea typeface="Times New Roman" panose="02020603050405020304" pitchFamily="18" charset="0"/>
                <a:cs typeface="Times New Roman" panose="02020603050405020304" pitchFamily="18" charset="0"/>
              </a:rPr>
              <a:t>Kebutuhan</a:t>
            </a:r>
            <a:r>
              <a:rPr lang="en-US" sz="3600" b="1" dirty="0">
                <a:effectLst/>
                <a:latin typeface="Arial" panose="020B0604020202020204" pitchFamily="34" charset="0"/>
                <a:ea typeface="Times New Roman" panose="02020603050405020304" pitchFamily="18" charset="0"/>
                <a:cs typeface="Times New Roman" panose="02020603050405020304" pitchFamily="18" charset="0"/>
              </a:rPr>
              <a:t> Modal:</a:t>
            </a:r>
            <a:br>
              <a:rPr lang="en-ID" sz="3600" dirty="0">
                <a:effectLst/>
                <a:latin typeface="Calibri" panose="020F0502020204030204" pitchFamily="34" charset="0"/>
                <a:ea typeface="Times New Roman" panose="02020603050405020304" pitchFamily="18" charset="0"/>
                <a:cs typeface="Times New Roman" panose="02020603050405020304" pitchFamily="18" charset="0"/>
              </a:rPr>
            </a:br>
            <a:endParaRPr lang="en-ID" dirty="0"/>
          </a:p>
        </p:txBody>
      </p:sp>
      <p:sp>
        <p:nvSpPr>
          <p:cNvPr id="3" name="Content Placeholder 2">
            <a:extLst>
              <a:ext uri="{FF2B5EF4-FFF2-40B4-BE49-F238E27FC236}">
                <a16:creationId xmlns:a16="http://schemas.microsoft.com/office/drawing/2014/main" id="{349465C6-E6B6-4D10-990D-6D43F5B8004A}"/>
              </a:ext>
            </a:extLst>
          </p:cNvPr>
          <p:cNvSpPr>
            <a:spLocks noGrp="1"/>
          </p:cNvSpPr>
          <p:nvPr>
            <p:ph idx="1"/>
          </p:nvPr>
        </p:nvSpPr>
        <p:spPr/>
        <p:txBody>
          <a:bodyPr>
            <a:normAutofit fontScale="85000" lnSpcReduction="10000"/>
          </a:bodyPr>
          <a:lstStyle/>
          <a:p>
            <a:pPr marL="342900" lvl="0" indent="-342900" algn="just">
              <a:lnSpc>
                <a:spcPct val="150000"/>
              </a:lnSpc>
              <a:spcAft>
                <a:spcPts val="1000"/>
              </a:spcAft>
              <a:buFont typeface="Wingdings 2" panose="05020102010507070707" pitchFamily="18" charset="2"/>
              <a:buChar char=""/>
              <a:tabLst>
                <a:tab pos="457200" algn="l"/>
              </a:tabLst>
            </a:pP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memulai</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sebuah</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usaha</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baru</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dapat</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sangat</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mahal,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baik</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dari</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segi</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waktu</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maupun</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uang</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1000"/>
              </a:spcAft>
              <a:buFont typeface="Wingdings 2" panose="05020102010507070707" pitchFamily="18" charset="2"/>
              <a:buChar char=""/>
              <a:tabLst>
                <a:tab pos="457200" algn="l"/>
              </a:tabLs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Waralaba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menawarkan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kesempatan</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memulai</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usaha</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baru</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dengan</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dukungan</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awal</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dapat</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menghemat</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waktu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mungkin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juga modal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pengusaha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tersebut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1000"/>
              </a:spcAft>
              <a:buFont typeface="Wingdings 2" panose="05020102010507070707" pitchFamily="18" charset="2"/>
              <a:buChar char=""/>
              <a:tabLst>
                <a:tab pos="45720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Sebagian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pewaralaba</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melakukan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analisis</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lokasi</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riset</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pasar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dari</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area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tersebut</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mungkin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menyertakan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penilaian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lalu</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lintas</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demografis</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kondisi</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bisnis</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serta</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persaingan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Dalam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beberapa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kasus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pewaralaba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juga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mendanai</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investasi</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awal</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memulai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operasi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waralaba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itu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1000"/>
              </a:spcAft>
              <a:buFont typeface="Wingdings 2" panose="05020102010507070707" pitchFamily="18" charset="2"/>
              <a:buChar char=""/>
              <a:tabLst>
                <a:tab pos="45720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Modal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awal</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dibutuhkan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membeli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sebuah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waralaba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umumnya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mencerminkan</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biaya</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pembelian</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waralaba</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tersebut</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biaya-biaya</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konstruksi</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pembelian</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peralatannya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ID" dirty="0"/>
          </a:p>
        </p:txBody>
      </p:sp>
      <p:sp>
        <p:nvSpPr>
          <p:cNvPr id="4" name="Date Placeholder 3">
            <a:extLst>
              <a:ext uri="{FF2B5EF4-FFF2-40B4-BE49-F238E27FC236}">
                <a16:creationId xmlns:a16="http://schemas.microsoft.com/office/drawing/2014/main" id="{9C1EF6F5-1E85-47C9-96CF-737EEA0F58C5}"/>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762455AB-0348-4EA0-A27E-EF4267C7F06B}"/>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6D094D88-CECF-44C3-A3AA-F821E3E9318C}"/>
              </a:ext>
            </a:extLst>
          </p:cNvPr>
          <p:cNvSpPr>
            <a:spLocks noGrp="1"/>
          </p:cNvSpPr>
          <p:nvPr>
            <p:ph type="sldNum" sz="quarter" idx="12"/>
          </p:nvPr>
        </p:nvSpPr>
        <p:spPr/>
        <p:txBody>
          <a:bodyPr/>
          <a:lstStyle/>
          <a:p>
            <a:fld id="{74890947-6068-46AF-A634-D96B9F9313BE}" type="slidenum">
              <a:rPr lang="en-ID" smtClean="0"/>
              <a:t>47</a:t>
            </a:fld>
            <a:endParaRPr lang="en-ID"/>
          </a:p>
        </p:txBody>
      </p:sp>
    </p:spTree>
    <p:extLst>
      <p:ext uri="{BB962C8B-B14F-4D97-AF65-F5344CB8AC3E}">
        <p14:creationId xmlns:p14="http://schemas.microsoft.com/office/powerpoint/2010/main" val="12233170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F5983-73A5-475F-A812-2F04B71A253F}"/>
              </a:ext>
            </a:extLst>
          </p:cNvPr>
          <p:cNvSpPr>
            <a:spLocks noGrp="1"/>
          </p:cNvSpPr>
          <p:nvPr>
            <p:ph type="title"/>
          </p:nvPr>
        </p:nvSpPr>
        <p:spPr/>
        <p:txBody>
          <a:bodyPr/>
          <a:lstStyle/>
          <a:p>
            <a:r>
              <a:rPr lang="en-US" sz="3200" b="1" dirty="0" err="1">
                <a:effectLst/>
                <a:latin typeface="Arial" panose="020B0604020202020204" pitchFamily="34" charset="0"/>
                <a:ea typeface="Times New Roman" panose="02020603050405020304" pitchFamily="18" charset="0"/>
                <a:cs typeface="Times New Roman" panose="02020603050405020304" pitchFamily="18" charset="0"/>
              </a:rPr>
              <a:t>Pengetahuan</a:t>
            </a:r>
            <a:r>
              <a:rPr lang="en-US" sz="3600" b="1" dirty="0">
                <a:effectLst/>
                <a:latin typeface="Arial" panose="020B0604020202020204" pitchFamily="34" charset="0"/>
                <a:ea typeface="Times New Roman" panose="02020603050405020304" pitchFamily="18" charset="0"/>
                <a:cs typeface="Times New Roman" panose="02020603050405020304" pitchFamily="18" charset="0"/>
              </a:rPr>
              <a:t> Pasar:</a:t>
            </a:r>
            <a:br>
              <a:rPr lang="en-ID" sz="3600" dirty="0">
                <a:effectLst/>
                <a:latin typeface="Calibri" panose="020F0502020204030204" pitchFamily="34" charset="0"/>
                <a:ea typeface="Times New Roman" panose="02020603050405020304" pitchFamily="18" charset="0"/>
                <a:cs typeface="Times New Roman" panose="02020603050405020304" pitchFamily="18" charset="0"/>
              </a:rPr>
            </a:br>
            <a:endParaRPr lang="en-ID" dirty="0"/>
          </a:p>
        </p:txBody>
      </p:sp>
      <p:sp>
        <p:nvSpPr>
          <p:cNvPr id="3" name="Content Placeholder 2">
            <a:extLst>
              <a:ext uri="{FF2B5EF4-FFF2-40B4-BE49-F238E27FC236}">
                <a16:creationId xmlns:a16="http://schemas.microsoft.com/office/drawing/2014/main" id="{8DAF6825-6C9A-4375-96FA-D33B81330A7C}"/>
              </a:ext>
            </a:extLst>
          </p:cNvPr>
          <p:cNvSpPr>
            <a:spLocks noGrp="1"/>
          </p:cNvSpPr>
          <p:nvPr>
            <p:ph idx="1"/>
          </p:nvPr>
        </p:nvSpPr>
        <p:spPr/>
        <p:txBody>
          <a:bodyPr>
            <a:normAutofit fontScale="85000" lnSpcReduction="10000"/>
          </a:bodyPr>
          <a:lstStyle/>
          <a:p>
            <a:pPr marL="342900" lvl="0" indent="-342900" algn="just">
              <a:lnSpc>
                <a:spcPct val="150000"/>
              </a:lnSpc>
              <a:spcAft>
                <a:spcPts val="1000"/>
              </a:spcAft>
              <a:buFont typeface="Wingdings 2" panose="05020102010507070707" pitchFamily="18" charset="2"/>
              <a:buChar char=""/>
              <a:tabLst>
                <a:tab pos="457200" algn="l"/>
              </a:tabLs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Bisnis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waralaba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terkemuka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mana pun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menawarkan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bertahun-tahun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pengalaman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dalam</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bisnis</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pengetahuan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tentang</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pasar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kepada</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pengusaha</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50000"/>
              </a:lnSpc>
              <a:spcAft>
                <a:spcPts val="1000"/>
              </a:spcAft>
              <a:buFont typeface="Wingdings 2" panose="05020102010507070707" pitchFamily="18" charset="2"/>
              <a:buChar char=""/>
              <a:tabLst>
                <a:tab pos="457200" algn="l"/>
              </a:tabLs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Pengetahuan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ini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biasanya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tercermin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dalam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sebuah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perencanaan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ditawarkan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kepada</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terwaralaba</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menjelaskan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profil</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pelanggan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dituju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strategi-strategi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seharusnya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diimplementasikan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begitu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operasinya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dimulai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1000"/>
              </a:spcAft>
              <a:buFont typeface="Wingdings 2" panose="05020102010507070707" pitchFamily="18" charset="2"/>
              <a:buChar char=""/>
              <a:tabLst>
                <a:tab pos="45720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Hal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ini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khususnya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penting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karena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adanya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perbedaan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regional dan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lokal</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dalam</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pasar.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Persaingan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efektivitas</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media, dan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selera</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dapat</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sangat</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beragam</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dari</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satu</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pasar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ke</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pasar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lainnya</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Berdasarkan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pengalaman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mereka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para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pewaralaba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dapat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memberikan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saran dan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bantuan</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dalam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mengakomodasi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setiap</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perbedaan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ini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ID" dirty="0"/>
          </a:p>
        </p:txBody>
      </p:sp>
      <p:sp>
        <p:nvSpPr>
          <p:cNvPr id="4" name="Date Placeholder 3">
            <a:extLst>
              <a:ext uri="{FF2B5EF4-FFF2-40B4-BE49-F238E27FC236}">
                <a16:creationId xmlns:a16="http://schemas.microsoft.com/office/drawing/2014/main" id="{F3F48ACF-F731-4997-82D8-67D754300D0D}"/>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D379B990-ADFE-484A-88E5-6FEDC4584F1E}"/>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92D49072-44E1-438C-BD75-F01C3BDAD243}"/>
              </a:ext>
            </a:extLst>
          </p:cNvPr>
          <p:cNvSpPr>
            <a:spLocks noGrp="1"/>
          </p:cNvSpPr>
          <p:nvPr>
            <p:ph type="sldNum" sz="quarter" idx="12"/>
          </p:nvPr>
        </p:nvSpPr>
        <p:spPr/>
        <p:txBody>
          <a:bodyPr/>
          <a:lstStyle/>
          <a:p>
            <a:fld id="{74890947-6068-46AF-A634-D96B9F9313BE}" type="slidenum">
              <a:rPr lang="en-ID" smtClean="0"/>
              <a:t>48</a:t>
            </a:fld>
            <a:endParaRPr lang="en-ID"/>
          </a:p>
        </p:txBody>
      </p:sp>
    </p:spTree>
    <p:extLst>
      <p:ext uri="{BB962C8B-B14F-4D97-AF65-F5344CB8AC3E}">
        <p14:creationId xmlns:p14="http://schemas.microsoft.com/office/powerpoint/2010/main" val="18125774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77F6A-6330-44BB-B472-19A6BE6A037D}"/>
              </a:ext>
            </a:extLst>
          </p:cNvPr>
          <p:cNvSpPr>
            <a:spLocks noGrp="1"/>
          </p:cNvSpPr>
          <p:nvPr>
            <p:ph type="title"/>
          </p:nvPr>
        </p:nvSpPr>
        <p:spPr/>
        <p:txBody>
          <a:bodyPr/>
          <a:lstStyle/>
          <a:p>
            <a:r>
              <a:rPr lang="en-US" sz="3600" b="1" u="sng" dirty="0">
                <a:effectLst/>
                <a:latin typeface="Arial" panose="020B0604020202020204" pitchFamily="34" charset="0"/>
                <a:ea typeface="Times New Roman" panose="02020603050405020304" pitchFamily="18" charset="0"/>
                <a:cs typeface="Times New Roman" panose="02020603050405020304" pitchFamily="18" charset="0"/>
              </a:rPr>
              <a:t>Usaha </a:t>
            </a:r>
            <a:r>
              <a:rPr lang="en-US" sz="3600" b="1" u="sng" dirty="0" err="1">
                <a:effectLst/>
                <a:latin typeface="Arial" panose="020B0604020202020204" pitchFamily="34" charset="0"/>
                <a:ea typeface="Times New Roman" panose="02020603050405020304" pitchFamily="18" charset="0"/>
                <a:cs typeface="Times New Roman" panose="02020603050405020304" pitchFamily="18" charset="0"/>
              </a:rPr>
              <a:t>baru</a:t>
            </a:r>
            <a:r>
              <a:rPr lang="en-US" sz="3600" b="1" u="sng" dirty="0">
                <a:effectLst/>
                <a:latin typeface="Arial" panose="020B0604020202020204" pitchFamily="34" charset="0"/>
                <a:ea typeface="Times New Roman" panose="02020603050405020304" pitchFamily="18" charset="0"/>
                <a:cs typeface="Times New Roman" panose="02020603050405020304" pitchFamily="18" charset="0"/>
              </a:rPr>
              <a:t>:</a:t>
            </a:r>
            <a:br>
              <a:rPr lang="en-ID" sz="3600" dirty="0">
                <a:effectLst/>
                <a:latin typeface="Calibri" panose="020F0502020204030204" pitchFamily="34" charset="0"/>
                <a:ea typeface="Times New Roman" panose="02020603050405020304" pitchFamily="18" charset="0"/>
                <a:cs typeface="Times New Roman" panose="02020603050405020304" pitchFamily="18" charset="0"/>
              </a:rPr>
            </a:br>
            <a:endParaRPr lang="en-ID" dirty="0"/>
          </a:p>
        </p:txBody>
      </p:sp>
      <p:sp>
        <p:nvSpPr>
          <p:cNvPr id="3" name="Content Placeholder 2">
            <a:extLst>
              <a:ext uri="{FF2B5EF4-FFF2-40B4-BE49-F238E27FC236}">
                <a16:creationId xmlns:a16="http://schemas.microsoft.com/office/drawing/2014/main" id="{8C9D081E-8B02-481A-824F-6E648892CC9E}"/>
              </a:ext>
            </a:extLst>
          </p:cNvPr>
          <p:cNvSpPr>
            <a:spLocks noGrp="1"/>
          </p:cNvSpPr>
          <p:nvPr>
            <p:ph idx="1"/>
          </p:nvPr>
        </p:nvSpPr>
        <p:spPr/>
        <p:txBody>
          <a:bodyPr>
            <a:normAutofit fontScale="85000" lnSpcReduction="10000"/>
          </a:bodyPr>
          <a:lstStyle/>
          <a:p>
            <a:pPr marL="342900" lvl="0" indent="-342900" algn="just">
              <a:lnSpc>
                <a:spcPct val="150000"/>
              </a:lnSpc>
              <a:spcAft>
                <a:spcPts val="1000"/>
              </a:spcAft>
              <a:buFont typeface="Wingdings 2" panose="05020102010507070707" pitchFamily="18" charset="2"/>
              <a:buChar char=""/>
              <a:tabLst>
                <a:tab pos="457200" algn="l"/>
              </a:tabLst>
            </a:pP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Dua</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masala</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dialami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banyak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pengusaha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dalam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memulai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sebuah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usaha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baru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adalah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mempertahankan</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pengendalian</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kualitas</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produk</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jasanya</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serta</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menetapkan</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pengendalian</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manajerial</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efektif</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1000"/>
              </a:spcAft>
              <a:buFont typeface="Wingdings 2" panose="05020102010507070707" pitchFamily="18" charset="2"/>
              <a:buChar char=""/>
              <a:tabLst>
                <a:tab pos="45720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Pewaralaba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terutama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dalam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bisnis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makanan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menentukan</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pemasok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memenuhi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standar-standar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kualitas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telah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di-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tetapkannya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Dalam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beberapa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keadaan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pasokannya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malah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benar-benar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disediakan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oleh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pewaralaba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1000"/>
              </a:spcAft>
              <a:buFont typeface="Wingdings 2" panose="05020102010507070707" pitchFamily="18" charset="2"/>
              <a:buChar char=""/>
              <a:tabLst>
                <a:tab pos="457200" algn="l"/>
              </a:tabLst>
            </a:pP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Standardisasi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dalam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pasokan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produk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jasa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diberikan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membantu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memastikan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bahwa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pengusaha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tersebut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mempertahankan</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standar</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kualitas</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begitu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penting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Standardisasi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juga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mendukung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citra</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konsisten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menjadi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andalan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suatu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bisnis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waralaba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dalam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berekspansi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ID" dirty="0"/>
          </a:p>
        </p:txBody>
      </p:sp>
      <p:sp>
        <p:nvSpPr>
          <p:cNvPr id="4" name="Date Placeholder 3">
            <a:extLst>
              <a:ext uri="{FF2B5EF4-FFF2-40B4-BE49-F238E27FC236}">
                <a16:creationId xmlns:a16="http://schemas.microsoft.com/office/drawing/2014/main" id="{C7CC4462-024B-4466-BF73-16DEC0EFEAF0}"/>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D4F1FE43-2188-4768-BAF7-0886365F8DBD}"/>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C1FB36A1-19FD-421A-8EE1-28B42783D5D7}"/>
              </a:ext>
            </a:extLst>
          </p:cNvPr>
          <p:cNvSpPr>
            <a:spLocks noGrp="1"/>
          </p:cNvSpPr>
          <p:nvPr>
            <p:ph type="sldNum" sz="quarter" idx="12"/>
          </p:nvPr>
        </p:nvSpPr>
        <p:spPr/>
        <p:txBody>
          <a:bodyPr/>
          <a:lstStyle/>
          <a:p>
            <a:fld id="{74890947-6068-46AF-A634-D96B9F9313BE}" type="slidenum">
              <a:rPr lang="en-ID" smtClean="0"/>
              <a:t>49</a:t>
            </a:fld>
            <a:endParaRPr lang="en-ID"/>
          </a:p>
        </p:txBody>
      </p:sp>
    </p:spTree>
    <p:extLst>
      <p:ext uri="{BB962C8B-B14F-4D97-AF65-F5344CB8AC3E}">
        <p14:creationId xmlns:p14="http://schemas.microsoft.com/office/powerpoint/2010/main" val="30601354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AC8E1-D859-4509-AE54-04A51A14A0A6}"/>
              </a:ext>
            </a:extLst>
          </p:cNvPr>
          <p:cNvSpPr>
            <a:spLocks noGrp="1"/>
          </p:cNvSpPr>
          <p:nvPr>
            <p:ph type="title"/>
          </p:nvPr>
        </p:nvSpPr>
        <p:spPr/>
        <p:txBody>
          <a:bodyPr/>
          <a:lstStyle/>
          <a:p>
            <a:r>
              <a:rPr lang="en-US" dirty="0"/>
              <a:t>NEXT</a:t>
            </a:r>
            <a:endParaRPr lang="en-ID" dirty="0"/>
          </a:p>
        </p:txBody>
      </p:sp>
      <p:sp>
        <p:nvSpPr>
          <p:cNvPr id="4" name="Date Placeholder 3">
            <a:extLst>
              <a:ext uri="{FF2B5EF4-FFF2-40B4-BE49-F238E27FC236}">
                <a16:creationId xmlns:a16="http://schemas.microsoft.com/office/drawing/2014/main" id="{15F74C4B-1A9C-4BCA-B53F-2FA91A84543A}"/>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9F321A41-C363-48BE-9A1D-BE96D8A600A0}"/>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2056DFDB-6739-42CF-B858-361A43418327}"/>
              </a:ext>
            </a:extLst>
          </p:cNvPr>
          <p:cNvSpPr>
            <a:spLocks noGrp="1"/>
          </p:cNvSpPr>
          <p:nvPr>
            <p:ph type="sldNum" sz="quarter" idx="12"/>
          </p:nvPr>
        </p:nvSpPr>
        <p:spPr/>
        <p:txBody>
          <a:bodyPr/>
          <a:lstStyle/>
          <a:p>
            <a:fld id="{74890947-6068-46AF-A634-D96B9F9313BE}" type="slidenum">
              <a:rPr lang="en-ID" smtClean="0"/>
              <a:t>5</a:t>
            </a:fld>
            <a:endParaRPr lang="en-ID"/>
          </a:p>
        </p:txBody>
      </p:sp>
      <p:pic>
        <p:nvPicPr>
          <p:cNvPr id="7" name="Content Placeholder 7">
            <a:extLst>
              <a:ext uri="{FF2B5EF4-FFF2-40B4-BE49-F238E27FC236}">
                <a16:creationId xmlns:a16="http://schemas.microsoft.com/office/drawing/2014/main" id="{C33382FE-B049-432B-9FBD-11804AB1F612}"/>
              </a:ext>
            </a:extLst>
          </p:cNvPr>
          <p:cNvPicPr>
            <a:picLocks noGrp="1" noChangeAspect="1"/>
          </p:cNvPicPr>
          <p:nvPr>
            <p:ph idx="1"/>
          </p:nvPr>
        </p:nvPicPr>
        <p:blipFill rotWithShape="1">
          <a:blip r:embed="rId2"/>
          <a:srcRect l="30447" t="28588" r="31141" b="36459"/>
          <a:stretch/>
        </p:blipFill>
        <p:spPr>
          <a:xfrm>
            <a:off x="2333626" y="790576"/>
            <a:ext cx="8705106" cy="5324474"/>
          </a:xfrm>
        </p:spPr>
      </p:pic>
    </p:spTree>
    <p:extLst>
      <p:ext uri="{BB962C8B-B14F-4D97-AF65-F5344CB8AC3E}">
        <p14:creationId xmlns:p14="http://schemas.microsoft.com/office/powerpoint/2010/main" val="38936802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F1A32-3061-4419-82B5-CE6D8437B793}"/>
              </a:ext>
            </a:extLst>
          </p:cNvPr>
          <p:cNvSpPr>
            <a:spLocks noGrp="1"/>
          </p:cNvSpPr>
          <p:nvPr>
            <p:ph type="title"/>
          </p:nvPr>
        </p:nvSpPr>
        <p:spPr/>
        <p:txBody>
          <a:bodyPr/>
          <a:lstStyle/>
          <a:p>
            <a:r>
              <a:rPr lang="en-US" sz="3600" b="1" u="sng" dirty="0" err="1">
                <a:effectLst/>
                <a:latin typeface="Arial" panose="020B0604020202020204" pitchFamily="34" charset="0"/>
                <a:ea typeface="Times New Roman" panose="02020603050405020304" pitchFamily="18" charset="0"/>
                <a:cs typeface="Times New Roman" panose="02020603050405020304" pitchFamily="18" charset="0"/>
              </a:rPr>
              <a:t>Keuntungan</a:t>
            </a:r>
            <a:r>
              <a:rPr lang="en-US" sz="3600" b="1" u="sng" dirty="0">
                <a:effectLst/>
                <a:latin typeface="Arial" panose="020B0604020202020204" pitchFamily="34" charset="0"/>
                <a:ea typeface="Times New Roman" panose="02020603050405020304" pitchFamily="18" charset="0"/>
                <a:cs typeface="Times New Roman" panose="02020603050405020304" pitchFamily="18" charset="0"/>
              </a:rPr>
              <a:t>:</a:t>
            </a:r>
            <a:br>
              <a:rPr lang="en-ID" sz="3600" dirty="0">
                <a:effectLst/>
                <a:latin typeface="Calibri" panose="020F0502020204030204" pitchFamily="34" charset="0"/>
                <a:ea typeface="Times New Roman" panose="02020603050405020304" pitchFamily="18" charset="0"/>
                <a:cs typeface="Times New Roman" panose="02020603050405020304" pitchFamily="18" charset="0"/>
              </a:rPr>
            </a:br>
            <a:endParaRPr lang="en-ID" dirty="0"/>
          </a:p>
        </p:txBody>
      </p:sp>
      <p:sp>
        <p:nvSpPr>
          <p:cNvPr id="3" name="Content Placeholder 2">
            <a:extLst>
              <a:ext uri="{FF2B5EF4-FFF2-40B4-BE49-F238E27FC236}">
                <a16:creationId xmlns:a16="http://schemas.microsoft.com/office/drawing/2014/main" id="{054A6CA3-4564-4E39-AD63-3C55F6200AFD}"/>
              </a:ext>
            </a:extLst>
          </p:cNvPr>
          <p:cNvSpPr>
            <a:spLocks noGrp="1"/>
          </p:cNvSpPr>
          <p:nvPr>
            <p:ph idx="1"/>
          </p:nvPr>
        </p:nvSpPr>
        <p:spPr/>
        <p:txBody>
          <a:bodyPr>
            <a:normAutofit/>
          </a:bodyPr>
          <a:lstStyle/>
          <a:p>
            <a:pPr marL="342900" lvl="0" indent="-342900" algn="just">
              <a:lnSpc>
                <a:spcPct val="150000"/>
              </a:lnSpc>
              <a:spcAft>
                <a:spcPts val="1000"/>
              </a:spcAft>
              <a:buFont typeface="Wingdings 2" panose="05020102010507070707" pitchFamily="18" charset="2"/>
              <a:buChar char=""/>
              <a:tabLst>
                <a:tab pos="457200" algn="l"/>
              </a:tabLs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Keuntungan-keuntungan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diperoleh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seorang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pewaralaba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melalui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waralaba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berhubungan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dengan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risiko</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ekspansi</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kebutuhan</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modal, dan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keuntungan</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biaya</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dari</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daya</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beli</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ekstensif</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1000"/>
              </a:spcAft>
              <a:buFont typeface="Wingdings 2" panose="05020102010507070707" pitchFamily="18" charset="2"/>
              <a:buChar char=""/>
              <a:tabLst>
                <a:tab pos="45720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Perhatikan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kesuksesan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Subway.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Jelas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Fred DeLuca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tidak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mungkin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mencapai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ukuran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ruang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lingkup</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bisnisnya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tanpa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mewaralabakannya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1000"/>
              </a:spcAft>
              <a:buFont typeface="Wingdings 2" panose="05020102010507070707" pitchFamily="18" charset="2"/>
              <a:buChar char=""/>
              <a:tabLst>
                <a:tab pos="457200" algn="l"/>
              </a:tabLs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menggunakan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waralaba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sebagai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sebuah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metode,ekspansi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pewaralaba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harus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menetapkan</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nilai</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kredibilitas</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layak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dibeli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oleh orang lain.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ID" dirty="0"/>
          </a:p>
        </p:txBody>
      </p:sp>
      <p:sp>
        <p:nvSpPr>
          <p:cNvPr id="4" name="Date Placeholder 3">
            <a:extLst>
              <a:ext uri="{FF2B5EF4-FFF2-40B4-BE49-F238E27FC236}">
                <a16:creationId xmlns:a16="http://schemas.microsoft.com/office/drawing/2014/main" id="{B1F6EAA2-9A41-40F6-9FEE-5AFB6250064D}"/>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949A182A-FDAC-4E57-8092-48F959EB95BD}"/>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F91F56BB-E1BC-474A-B468-B1EDD0B47404}"/>
              </a:ext>
            </a:extLst>
          </p:cNvPr>
          <p:cNvSpPr>
            <a:spLocks noGrp="1"/>
          </p:cNvSpPr>
          <p:nvPr>
            <p:ph type="sldNum" sz="quarter" idx="12"/>
          </p:nvPr>
        </p:nvSpPr>
        <p:spPr/>
        <p:txBody>
          <a:bodyPr/>
          <a:lstStyle/>
          <a:p>
            <a:fld id="{74890947-6068-46AF-A634-D96B9F9313BE}" type="slidenum">
              <a:rPr lang="en-ID" smtClean="0"/>
              <a:t>50</a:t>
            </a:fld>
            <a:endParaRPr lang="en-ID"/>
          </a:p>
        </p:txBody>
      </p:sp>
    </p:spTree>
    <p:extLst>
      <p:ext uri="{BB962C8B-B14F-4D97-AF65-F5344CB8AC3E}">
        <p14:creationId xmlns:p14="http://schemas.microsoft.com/office/powerpoint/2010/main" val="17375944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D5D9F-6344-41A2-B9C2-66193D42BF9B}"/>
              </a:ext>
            </a:extLst>
          </p:cNvPr>
          <p:cNvSpPr>
            <a:spLocks noGrp="1"/>
          </p:cNvSpPr>
          <p:nvPr>
            <p:ph type="title"/>
          </p:nvPr>
        </p:nvSpPr>
        <p:spPr/>
        <p:txBody>
          <a:bodyPr/>
          <a:lstStyle/>
          <a:p>
            <a:r>
              <a:rPr lang="en-US" sz="3600" b="1" u="sng" dirty="0" err="1">
                <a:effectLst/>
                <a:latin typeface="Arial" panose="020B0604020202020204" pitchFamily="34" charset="0"/>
                <a:ea typeface="Times New Roman" panose="02020603050405020304" pitchFamily="18" charset="0"/>
                <a:cs typeface="Times New Roman" panose="02020603050405020304" pitchFamily="18" charset="0"/>
              </a:rPr>
              <a:t>Resiko</a:t>
            </a:r>
            <a:r>
              <a:rPr lang="en-US" sz="3600" b="1" u="sng" dirty="0">
                <a:effectLst/>
                <a:latin typeface="Arial" panose="020B0604020202020204" pitchFamily="34" charset="0"/>
                <a:ea typeface="Times New Roman" panose="02020603050405020304" pitchFamily="18" charset="0"/>
                <a:cs typeface="Times New Roman" panose="02020603050405020304" pitchFamily="18" charset="0"/>
              </a:rPr>
              <a:t>:</a:t>
            </a:r>
            <a:br>
              <a:rPr lang="en-ID" sz="3600" dirty="0">
                <a:effectLst/>
                <a:latin typeface="Calibri" panose="020F0502020204030204" pitchFamily="34" charset="0"/>
                <a:ea typeface="Times New Roman" panose="02020603050405020304" pitchFamily="18" charset="0"/>
                <a:cs typeface="Times New Roman" panose="02020603050405020304" pitchFamily="18" charset="0"/>
              </a:rPr>
            </a:br>
            <a:endParaRPr lang="en-ID" dirty="0"/>
          </a:p>
        </p:txBody>
      </p:sp>
      <p:sp>
        <p:nvSpPr>
          <p:cNvPr id="3" name="Content Placeholder 2">
            <a:extLst>
              <a:ext uri="{FF2B5EF4-FFF2-40B4-BE49-F238E27FC236}">
                <a16:creationId xmlns:a16="http://schemas.microsoft.com/office/drawing/2014/main" id="{B7E32FA3-0D74-4339-A343-DC26B06FAC4D}"/>
              </a:ext>
            </a:extLst>
          </p:cNvPr>
          <p:cNvSpPr>
            <a:spLocks noGrp="1"/>
          </p:cNvSpPr>
          <p:nvPr>
            <p:ph idx="1"/>
          </p:nvPr>
        </p:nvSpPr>
        <p:spPr/>
        <p:txBody>
          <a:bodyPr>
            <a:normAutofit fontScale="62500" lnSpcReduction="20000"/>
          </a:bodyPr>
          <a:lstStyle/>
          <a:p>
            <a:pPr marL="342900" lvl="0" indent="-342900" algn="just">
              <a:lnSpc>
                <a:spcPct val="150000"/>
              </a:lnSpc>
              <a:spcAft>
                <a:spcPts val="1000"/>
              </a:spcAft>
              <a:buFont typeface="Wingdings 2" panose="05020102010507070707" pitchFamily="18" charset="2"/>
              <a:buChar char=""/>
              <a:tabLst>
                <a:tab pos="457200" algn="l"/>
              </a:tabLs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Keuntungan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paling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nyata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dari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waralaba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bagi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seorang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pengusaha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adalah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bahwa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hal</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itu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memungkinkan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usaha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tersebut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berekspansi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secara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cepat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dengan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menggunakan</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modal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kecil</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Keuntungan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ini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signifikan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bila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kita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refleksikan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berbagai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masalah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persoalan-persoalan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dihadapi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seorang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pengusaha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dalam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usahanya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mengelola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mengembangkan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sebuah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perusahaan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baru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1000"/>
              </a:spcAft>
              <a:buFont typeface="Wingdings 2" panose="05020102010507070707" pitchFamily="18" charset="2"/>
              <a:buChar char=""/>
              <a:tabLst>
                <a:tab pos="457200" algn="l"/>
              </a:tabLs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Seorang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pewaralaba</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dapat</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memperluas</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suatu</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bisnis</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secara</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nasional</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bahkan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internasional</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dengan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memberikan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wewenang</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menjual</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waralaba-waralaba</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di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lokasi-lokasi</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terpilih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Modal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dibutuhkan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ekspansi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ini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jauh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lebih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sedikit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dibandingkan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modal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di-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butuhkan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tanpa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melakukan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waralaba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Coba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pikirkan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modal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dibutuhkan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DeLuca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membangun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8.300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toko</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roti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isi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Subway. </a:t>
            </a:r>
            <a:r>
              <a:rPr lang="en-ID" sz="1800" dirty="0">
                <a:latin typeface="Calibri" panose="020F050202020403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Ukuran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dari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sebuah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perusahaan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diwaralabakan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saja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menawarkan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banyak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keuntungan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bagi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para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terwaralaba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Pewaralaba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dapat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membeli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pasokan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dalam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jumlah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besar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sehingga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mencapai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skala</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ekonomis</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tidak</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mungkin</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dapat</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dicapai</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tanpa</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waralaba</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50000"/>
              </a:lnSpc>
              <a:spcAft>
                <a:spcPts val="1000"/>
              </a:spcAft>
              <a:buFont typeface="Wingdings 2" panose="05020102010507070707" pitchFamily="18" charset="2"/>
              <a:buChar char=""/>
              <a:tabLst>
                <a:tab pos="45720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Banyak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bisnis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waralaba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memproduksi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suku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cadang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aksesori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kemasan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bahan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mentah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dalam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jumlah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besar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kemudian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menjual</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produk-produk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ini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terwaralaba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Terwaralaba</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biasanya</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diharuskan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membeli</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barang-barang</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ini</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sebagai</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bagian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dari</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kesepakatan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waralaba</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mereka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biasanya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diuntungkan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dengan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penentuan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harga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lebih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rendah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ID" dirty="0"/>
          </a:p>
        </p:txBody>
      </p:sp>
      <p:sp>
        <p:nvSpPr>
          <p:cNvPr id="4" name="Date Placeholder 3">
            <a:extLst>
              <a:ext uri="{FF2B5EF4-FFF2-40B4-BE49-F238E27FC236}">
                <a16:creationId xmlns:a16="http://schemas.microsoft.com/office/drawing/2014/main" id="{4E1F30DF-2178-45BD-A9BE-4D50F083F5D4}"/>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B380EF38-16B3-4722-9FE2-93E28F2D4416}"/>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B0ADC53D-6FD7-4E1F-8C32-E737BEAC90C6}"/>
              </a:ext>
            </a:extLst>
          </p:cNvPr>
          <p:cNvSpPr>
            <a:spLocks noGrp="1"/>
          </p:cNvSpPr>
          <p:nvPr>
            <p:ph type="sldNum" sz="quarter" idx="12"/>
          </p:nvPr>
        </p:nvSpPr>
        <p:spPr/>
        <p:txBody>
          <a:bodyPr/>
          <a:lstStyle/>
          <a:p>
            <a:fld id="{74890947-6068-46AF-A634-D96B9F9313BE}" type="slidenum">
              <a:rPr lang="en-ID" smtClean="0"/>
              <a:t>51</a:t>
            </a:fld>
            <a:endParaRPr lang="en-ID"/>
          </a:p>
        </p:txBody>
      </p:sp>
    </p:spTree>
    <p:extLst>
      <p:ext uri="{BB962C8B-B14F-4D97-AF65-F5344CB8AC3E}">
        <p14:creationId xmlns:p14="http://schemas.microsoft.com/office/powerpoint/2010/main" val="26627530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782D0-A2CD-4799-ABA6-7B6ABB9DD859}"/>
              </a:ext>
            </a:extLst>
          </p:cNvPr>
          <p:cNvSpPr>
            <a:spLocks noGrp="1"/>
          </p:cNvSpPr>
          <p:nvPr>
            <p:ph type="title"/>
          </p:nvPr>
        </p:nvSpPr>
        <p:spPr/>
        <p:txBody>
          <a:bodyPr/>
          <a:lstStyle/>
          <a:p>
            <a:r>
              <a:rPr lang="en-US" sz="3600" b="1" u="sng" dirty="0" err="1">
                <a:effectLst/>
                <a:latin typeface="Arial" panose="020B0604020202020204" pitchFamily="34" charset="0"/>
                <a:ea typeface="Times New Roman" panose="02020603050405020304" pitchFamily="18" charset="0"/>
                <a:cs typeface="Times New Roman" panose="02020603050405020304" pitchFamily="18" charset="0"/>
              </a:rPr>
              <a:t>Kerugian</a:t>
            </a:r>
            <a:r>
              <a:rPr lang="en-US" sz="3600" b="1" u="sng" dirty="0">
                <a:effectLst/>
                <a:latin typeface="Arial" panose="020B0604020202020204" pitchFamily="34" charset="0"/>
                <a:ea typeface="Times New Roman" panose="02020603050405020304" pitchFamily="18" charset="0"/>
                <a:cs typeface="Times New Roman" panose="02020603050405020304" pitchFamily="18" charset="0"/>
              </a:rPr>
              <a:t>:</a:t>
            </a:r>
            <a:br>
              <a:rPr lang="en-ID" sz="3600" dirty="0">
                <a:effectLst/>
                <a:latin typeface="Calibri" panose="020F0502020204030204" pitchFamily="34" charset="0"/>
                <a:ea typeface="Times New Roman" panose="02020603050405020304" pitchFamily="18" charset="0"/>
                <a:cs typeface="Times New Roman" panose="02020603050405020304" pitchFamily="18" charset="0"/>
              </a:rPr>
            </a:br>
            <a:endParaRPr lang="en-ID" dirty="0"/>
          </a:p>
        </p:txBody>
      </p:sp>
      <p:sp>
        <p:nvSpPr>
          <p:cNvPr id="3" name="Content Placeholder 2">
            <a:extLst>
              <a:ext uri="{FF2B5EF4-FFF2-40B4-BE49-F238E27FC236}">
                <a16:creationId xmlns:a16="http://schemas.microsoft.com/office/drawing/2014/main" id="{ACC408AB-F2C0-489C-BC0A-76630F8DD55E}"/>
              </a:ext>
            </a:extLst>
          </p:cNvPr>
          <p:cNvSpPr>
            <a:spLocks noGrp="1"/>
          </p:cNvSpPr>
          <p:nvPr>
            <p:ph idx="1"/>
          </p:nvPr>
        </p:nvSpPr>
        <p:spPr/>
        <p:txBody>
          <a:bodyPr>
            <a:normAutofit fontScale="62500" lnSpcReduction="20000"/>
          </a:bodyPr>
          <a:lstStyle/>
          <a:p>
            <a:pPr marL="342900" lvl="0" indent="-342900" algn="just">
              <a:lnSpc>
                <a:spcPct val="150000"/>
              </a:lnSpc>
              <a:spcAft>
                <a:spcPts val="1000"/>
              </a:spcAft>
              <a:buFont typeface="Wingdings 2" panose="05020102010507070707" pitchFamily="18" charset="2"/>
              <a:buChar char=""/>
              <a:tabLst>
                <a:tab pos="457200" algn="l"/>
              </a:tabLs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Waralaba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tidak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selalu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merupakan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pilihan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terbaik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bagi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pengusaha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Siapa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pun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berinvestasi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dalam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sebuah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waralaba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sebaiknya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menyelidiki</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peluang</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tersebut</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secara</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teliti</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Masalah-masalah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antara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pewaralaba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terwaralaba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adalah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biasa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akhir-akhir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ini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mulai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mendapatkan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lebih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banyak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i="1" dirty="0" err="1">
                <a:effectLst/>
                <a:latin typeface="Arial" panose="020B0604020202020204" pitchFamily="34" charset="0"/>
                <a:ea typeface="Times New Roman" panose="02020603050405020304" pitchFamily="18" charset="0"/>
                <a:cs typeface="Times New Roman" panose="02020603050405020304" pitchFamily="18" charset="0"/>
              </a:rPr>
              <a:t>perhatian</a:t>
            </a:r>
            <a:r>
              <a:rPr lang="en-US" sz="1800" b="1" i="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i="1" dirty="0" err="1">
                <a:effectLst/>
                <a:latin typeface="Arial" panose="020B0604020202020204" pitchFamily="34" charset="0"/>
                <a:ea typeface="Times New Roman" panose="02020603050405020304" pitchFamily="18" charset="0"/>
                <a:cs typeface="Times New Roman" panose="02020603050405020304" pitchFamily="18" charset="0"/>
              </a:rPr>
              <a:t>dari</a:t>
            </a:r>
            <a:r>
              <a:rPr lang="en-US" sz="1800" b="1" i="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i="1" dirty="0" err="1">
                <a:effectLst/>
                <a:latin typeface="Arial" panose="020B0604020202020204" pitchFamily="34" charset="0"/>
                <a:ea typeface="Times New Roman" panose="02020603050405020304" pitchFamily="18" charset="0"/>
                <a:cs typeface="Times New Roman" panose="02020603050405020304" pitchFamily="18" charset="0"/>
              </a:rPr>
              <a:t>pemerintah</a:t>
            </a:r>
            <a:r>
              <a:rPr lang="en-US" sz="1800" b="1" i="1"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b="1" i="1" dirty="0" err="1">
                <a:effectLst/>
                <a:latin typeface="Arial" panose="020B0604020202020204" pitchFamily="34" charset="0"/>
                <a:ea typeface="Times New Roman" panose="02020603050405020304" pitchFamily="18" charset="0"/>
                <a:cs typeface="Times New Roman" panose="02020603050405020304" pitchFamily="18" charset="0"/>
              </a:rPr>
              <a:t>asosiasi-asosiasi</a:t>
            </a:r>
            <a:r>
              <a:rPr lang="en-US" sz="1800" b="1" i="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i="1" dirty="0" err="1">
                <a:effectLst/>
                <a:latin typeface="Arial" panose="020B0604020202020204" pitchFamily="34" charset="0"/>
                <a:ea typeface="Times New Roman" panose="02020603050405020304" pitchFamily="18" charset="0"/>
                <a:cs typeface="Times New Roman" panose="02020603050405020304" pitchFamily="18" charset="0"/>
              </a:rPr>
              <a:t>perdagangan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Kerugian-kerugian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bagi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terwaralaba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biasanya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berpusat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pada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ketidakmampuan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pewaralaba</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menyediakan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layanan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iklan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lokasi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Ketika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janji-janji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dituangkan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dalam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kesepakatan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waralaba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tidak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dipenuhi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terwaralaba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mungkin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dibiarkan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tanpa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dukungan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dalam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area-area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penting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1000"/>
              </a:spcAft>
              <a:buFont typeface="Wingdings 2" panose="05020102010507070707" pitchFamily="18" charset="2"/>
              <a:buChar char=""/>
              <a:tabLst>
                <a:tab pos="457200" algn="l"/>
              </a:tabLs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Sebagai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contoh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Curtis Bean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membeli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selusin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waralaba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di Checkers of America Inc.,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suatu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perusahaan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memberikan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jasa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pemeriksaan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kendaraan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Setelah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merugi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$ 200.000, Bean dan para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terwaralaba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lain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mengajukan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gugatan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hukum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menyatakan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bahwa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pewaralaba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telah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melakukan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kesalahan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dalam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menggambarkan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biaya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iklan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telah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membuat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klaim-klaim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palsu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termasuk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bahwa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tidak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dibutuhkan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pengalaman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memiliki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sebuah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waralaba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1000"/>
              </a:spcAft>
              <a:buFont typeface="Wingdings 2" panose="05020102010507070707" pitchFamily="18" charset="2"/>
              <a:buChar char=""/>
              <a:tabLst>
                <a:tab pos="457200" algn="l"/>
              </a:tabLs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Waralaba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melibatkan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banyak</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risiko</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bagi</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seorang</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pengusaha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Meskipun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kita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membaca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tentang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kesuksesan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McDonald’s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atau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Burger King,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terdapat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banyak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kegagalan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harus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dilalui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oleh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masing-masing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kesuksesan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ini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Waralaba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seperti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usaha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lainnya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bukanlah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orang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pasif</a:t>
            </a:r>
            <a:r>
              <a:rPr lang="en-US" sz="1800" u="sng" dirty="0">
                <a:effectLst/>
                <a:latin typeface="Arial" panose="020B0604020202020204" pitchFamily="34" charset="0"/>
                <a:ea typeface="Times New Roman" panose="02020603050405020304" pitchFamily="18" charset="0"/>
                <a:cs typeface="Times New Roman" panose="02020603050405020304" pitchFamily="18" charset="0"/>
              </a:rPr>
              <a:t>. </a:t>
            </a:r>
            <a:r>
              <a:rPr lang="en-ID" sz="1800" dirty="0">
                <a:latin typeface="Calibri" panose="020F0502020204030204" pitchFamily="34" charset="0"/>
                <a:ea typeface="Times New Roman" panose="02020603050405020304" pitchFamily="18" charset="0"/>
                <a:cs typeface="Times New Roman" panose="02020603050405020304" pitchFamily="18" charset="0"/>
              </a:rPr>
              <a:t> </a:t>
            </a:r>
            <a:r>
              <a:rPr lang="en-US" sz="1800" u="sng" dirty="0" err="1">
                <a:effectLst/>
                <a:latin typeface="Arial" panose="020B0604020202020204" pitchFamily="34" charset="0"/>
                <a:ea typeface="Times New Roman" panose="02020603050405020304" pitchFamily="18" charset="0"/>
                <a:cs typeface="Times New Roman" panose="02020603050405020304" pitchFamily="18" charset="0"/>
              </a:rPr>
              <a:t>Menjalankan</a:t>
            </a:r>
            <a:r>
              <a:rPr lang="en-US" sz="1800"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u="sng" dirty="0" err="1">
                <a:effectLst/>
                <a:latin typeface="Arial" panose="020B0604020202020204" pitchFamily="34" charset="0"/>
                <a:ea typeface="Times New Roman" panose="02020603050405020304" pitchFamily="18" charset="0"/>
                <a:cs typeface="Times New Roman" panose="02020603050405020304" pitchFamily="18" charset="0"/>
              </a:rPr>
              <a:t>waralaba</a:t>
            </a:r>
            <a:r>
              <a:rPr lang="en-US" sz="1800"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u="sng" dirty="0" err="1">
                <a:effectLst/>
                <a:latin typeface="Arial" panose="020B0604020202020204" pitchFamily="34" charset="0"/>
                <a:ea typeface="Times New Roman" panose="02020603050405020304" pitchFamily="18" charset="0"/>
                <a:cs typeface="Times New Roman" panose="02020603050405020304" pitchFamily="18" charset="0"/>
              </a:rPr>
              <a:t>membutuhkan</a:t>
            </a:r>
            <a:r>
              <a:rPr lang="en-US" sz="1800"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u="sng" dirty="0" err="1">
                <a:effectLst/>
                <a:latin typeface="Arial" panose="020B0604020202020204" pitchFamily="34" charset="0"/>
                <a:ea typeface="Times New Roman" panose="02020603050405020304" pitchFamily="18" charset="0"/>
                <a:cs typeface="Times New Roman" panose="02020603050405020304" pitchFamily="18" charset="0"/>
              </a:rPr>
              <a:t>usaha</a:t>
            </a:r>
            <a:r>
              <a:rPr lang="en-US" sz="1800"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dan jam-jam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panjang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seperti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halnya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semua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bisnis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karena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tugas-tugas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seperti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perekrutan</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penjadwalan</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akuntansi</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dan lain-lain,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tetaplah</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merupakan</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tanggung</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jawab</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terwaralaba</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Tidak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semua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waralaba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tepat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semua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pengusaha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Mereka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harus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mengevaluasi</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alternatif-alternatif</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waralaba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tersebut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ID" dirty="0"/>
          </a:p>
        </p:txBody>
      </p:sp>
      <p:sp>
        <p:nvSpPr>
          <p:cNvPr id="4" name="Date Placeholder 3">
            <a:extLst>
              <a:ext uri="{FF2B5EF4-FFF2-40B4-BE49-F238E27FC236}">
                <a16:creationId xmlns:a16="http://schemas.microsoft.com/office/drawing/2014/main" id="{30B0558F-BBB4-42BB-A802-F5E5A7CB88C6}"/>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3B7B17E2-87C6-4990-AC9E-5931DC81C30C}"/>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0311B388-3DF9-4ECC-BA6C-BB13C61EFF38}"/>
              </a:ext>
            </a:extLst>
          </p:cNvPr>
          <p:cNvSpPr>
            <a:spLocks noGrp="1"/>
          </p:cNvSpPr>
          <p:nvPr>
            <p:ph type="sldNum" sz="quarter" idx="12"/>
          </p:nvPr>
        </p:nvSpPr>
        <p:spPr/>
        <p:txBody>
          <a:bodyPr/>
          <a:lstStyle/>
          <a:p>
            <a:fld id="{74890947-6068-46AF-A634-D96B9F9313BE}" type="slidenum">
              <a:rPr lang="en-ID" smtClean="0"/>
              <a:t>52</a:t>
            </a:fld>
            <a:endParaRPr lang="en-ID"/>
          </a:p>
        </p:txBody>
      </p:sp>
    </p:spTree>
    <p:extLst>
      <p:ext uri="{BB962C8B-B14F-4D97-AF65-F5344CB8AC3E}">
        <p14:creationId xmlns:p14="http://schemas.microsoft.com/office/powerpoint/2010/main" val="3340401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1ACB8-767D-4850-B2AA-516B5ADFF820}"/>
              </a:ext>
            </a:extLst>
          </p:cNvPr>
          <p:cNvSpPr>
            <a:spLocks noGrp="1"/>
          </p:cNvSpPr>
          <p:nvPr>
            <p:ph type="title"/>
          </p:nvPr>
        </p:nvSpPr>
        <p:spPr/>
        <p:txBody>
          <a:bodyPr/>
          <a:lstStyle/>
          <a:p>
            <a:r>
              <a:rPr lang="en-US" sz="3600" b="1" u="sng" dirty="0" err="1">
                <a:effectLst/>
                <a:latin typeface="Arial" panose="020B0604020202020204" pitchFamily="34" charset="0"/>
                <a:ea typeface="Times New Roman" panose="02020603050405020304" pitchFamily="18" charset="0"/>
                <a:cs typeface="Times New Roman" panose="02020603050405020304" pitchFamily="18" charset="0"/>
              </a:rPr>
              <a:t>Faktor</a:t>
            </a:r>
            <a:r>
              <a:rPr lang="en-US" sz="3600" b="1" u="sng" dirty="0">
                <a:effectLst/>
                <a:latin typeface="Arial" panose="020B0604020202020204" pitchFamily="34" charset="0"/>
                <a:ea typeface="Times New Roman" panose="02020603050405020304" pitchFamily="18" charset="0"/>
                <a:cs typeface="Times New Roman" panose="02020603050405020304" pitchFamily="18" charset="0"/>
              </a:rPr>
              <a:t>:</a:t>
            </a:r>
            <a:br>
              <a:rPr lang="en-ID" sz="3600" dirty="0">
                <a:effectLst/>
                <a:latin typeface="Calibri" panose="020F0502020204030204" pitchFamily="34" charset="0"/>
                <a:ea typeface="Times New Roman" panose="02020603050405020304" pitchFamily="18" charset="0"/>
                <a:cs typeface="Times New Roman" panose="02020603050405020304" pitchFamily="18" charset="0"/>
              </a:rPr>
            </a:br>
            <a:endParaRPr lang="en-ID" dirty="0"/>
          </a:p>
        </p:txBody>
      </p:sp>
      <p:sp>
        <p:nvSpPr>
          <p:cNvPr id="3" name="Content Placeholder 2">
            <a:extLst>
              <a:ext uri="{FF2B5EF4-FFF2-40B4-BE49-F238E27FC236}">
                <a16:creationId xmlns:a16="http://schemas.microsoft.com/office/drawing/2014/main" id="{D31AD35C-48C9-4670-BC62-B6DCAF4A3360}"/>
              </a:ext>
            </a:extLst>
          </p:cNvPr>
          <p:cNvSpPr>
            <a:spLocks noGrp="1"/>
          </p:cNvSpPr>
          <p:nvPr>
            <p:ph idx="1"/>
          </p:nvPr>
        </p:nvSpPr>
        <p:spPr/>
        <p:txBody>
          <a:bodyPr>
            <a:normAutofit fontScale="92500"/>
          </a:bodyPr>
          <a:lstStyle/>
          <a:p>
            <a:pPr marL="0" indent="0" algn="just">
              <a:lnSpc>
                <a:spcPct val="150000"/>
              </a:lnSpc>
              <a:spcAft>
                <a:spcPts val="1000"/>
              </a:spcAft>
              <a:buNone/>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Sejumlah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faktor</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perlu</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diperhitungkan</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sebelum</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membuat</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keputusan</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fina</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l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tersebut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lgn="just">
              <a:lnSpc>
                <a:spcPct val="150000"/>
              </a:lnSpc>
              <a:spcAft>
                <a:spcPts val="1000"/>
              </a:spcAft>
              <a:buNone/>
              <a:tabLst>
                <a:tab pos="45720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1.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Waralaba</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belum</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terbukti</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versus yang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telah</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terbukti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Ada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beberapa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pertukaran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dalam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berinvestasi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di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sebuah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bisnis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waralaba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telah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terbukti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atau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belum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terbukti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Meskipun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waralaba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yang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belum</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terbukti</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merupakan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investasi</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tidak</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terlalu</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mahal,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investasi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lebih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murah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tersebut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diimbangi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oleh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lebih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banyak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risiko</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lgn="just">
              <a:lnSpc>
                <a:spcPct val="150000"/>
              </a:lnSpc>
              <a:spcAft>
                <a:spcPts val="1000"/>
              </a:spcAft>
              <a:buNone/>
              <a:tabLst>
                <a:tab pos="457200" algn="l"/>
              </a:tabLs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Dalam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waralaba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belum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terbukti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pewaralaba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kemungkinan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membuat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kesalahan-kesalahan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seiring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dengan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pertumbuhan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bisnis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tersebut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Kesalahan-kesalahan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ini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pada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akhirnya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dapat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mengarah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pada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kegagalan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ID" dirty="0"/>
          </a:p>
        </p:txBody>
      </p:sp>
      <p:sp>
        <p:nvSpPr>
          <p:cNvPr id="4" name="Date Placeholder 3">
            <a:extLst>
              <a:ext uri="{FF2B5EF4-FFF2-40B4-BE49-F238E27FC236}">
                <a16:creationId xmlns:a16="http://schemas.microsoft.com/office/drawing/2014/main" id="{3D25106F-19CD-4151-ACA6-7139B5837201}"/>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6C5C9AC0-1604-4ED8-AFA6-5AE96B7DF9B5}"/>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D00EB94E-DB32-4B31-9317-A0E168A4B917}"/>
              </a:ext>
            </a:extLst>
          </p:cNvPr>
          <p:cNvSpPr>
            <a:spLocks noGrp="1"/>
          </p:cNvSpPr>
          <p:nvPr>
            <p:ph type="sldNum" sz="quarter" idx="12"/>
          </p:nvPr>
        </p:nvSpPr>
        <p:spPr/>
        <p:txBody>
          <a:bodyPr/>
          <a:lstStyle/>
          <a:p>
            <a:fld id="{74890947-6068-46AF-A634-D96B9F9313BE}" type="slidenum">
              <a:rPr lang="en-ID" smtClean="0"/>
              <a:t>53</a:t>
            </a:fld>
            <a:endParaRPr lang="en-ID"/>
          </a:p>
        </p:txBody>
      </p:sp>
    </p:spTree>
    <p:extLst>
      <p:ext uri="{BB962C8B-B14F-4D97-AF65-F5344CB8AC3E}">
        <p14:creationId xmlns:p14="http://schemas.microsoft.com/office/powerpoint/2010/main" val="21383350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07A0B-40E4-4901-9CD2-77A89C9302B2}"/>
              </a:ext>
            </a:extLst>
          </p:cNvPr>
          <p:cNvSpPr>
            <a:spLocks noGrp="1"/>
          </p:cNvSpPr>
          <p:nvPr>
            <p:ph type="title"/>
          </p:nvPr>
        </p:nvSpPr>
        <p:spPr/>
        <p:txBody>
          <a:bodyPr/>
          <a:lstStyle/>
          <a:p>
            <a:r>
              <a:rPr lang="en-US" dirty="0"/>
              <a:t>NEXT</a:t>
            </a:r>
            <a:endParaRPr lang="en-ID" dirty="0"/>
          </a:p>
        </p:txBody>
      </p:sp>
      <p:sp>
        <p:nvSpPr>
          <p:cNvPr id="3" name="Content Placeholder 2">
            <a:extLst>
              <a:ext uri="{FF2B5EF4-FFF2-40B4-BE49-F238E27FC236}">
                <a16:creationId xmlns:a16="http://schemas.microsoft.com/office/drawing/2014/main" id="{05501E18-E47A-4806-9DE8-67600C7B07FB}"/>
              </a:ext>
            </a:extLst>
          </p:cNvPr>
          <p:cNvSpPr>
            <a:spLocks noGrp="1"/>
          </p:cNvSpPr>
          <p:nvPr>
            <p:ph idx="1"/>
          </p:nvPr>
        </p:nvSpPr>
        <p:spPr/>
        <p:txBody>
          <a:bodyPr>
            <a:normAutofit fontScale="85000" lnSpcReduction="10000"/>
          </a:bodyPr>
          <a:lstStyle/>
          <a:p>
            <a:pPr marL="274320" indent="0" algn="just">
              <a:lnSpc>
                <a:spcPct val="150000"/>
              </a:lnSpc>
              <a:spcAft>
                <a:spcPts val="1000"/>
              </a:spcAft>
              <a:buNone/>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2.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Stabilitas</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keuangan</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waralaba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Pembelian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sebuah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waralaba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sebaiknya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diawali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oleh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penilaian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stabilitas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keuangan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pewaralabanya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Terwaralaba</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potensial</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sebaiknya</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mencari</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jawaban</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atas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pertanyaan-pertanyaan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berikut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1000"/>
              </a:spcAft>
              <a:buFont typeface="Wingdings 2" panose="05020102010507070707" pitchFamily="18" charset="2"/>
              <a:buChar char=""/>
              <a:tabLst>
                <a:tab pos="457200" algn="l"/>
              </a:tabLst>
            </a:pP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Berapa</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banyak</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waralaba</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ada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dalam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organisasi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itu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1000"/>
              </a:spcAft>
              <a:buFont typeface="Wingdings 2" panose="05020102010507070707" pitchFamily="18" charset="2"/>
              <a:buChar char=""/>
              <a:tabLst>
                <a:tab pos="457200" algn="l"/>
              </a:tabLst>
            </a:pP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Seberapa</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sukses</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masing-masing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anggota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organisasi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waralaba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tersebut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1000"/>
              </a:spcAft>
              <a:buFont typeface="Wingdings 2" panose="05020102010507070707" pitchFamily="18" charset="2"/>
              <a:buChar char=""/>
              <a:tabLst>
                <a:tab pos="457200" algn="l"/>
              </a:tabLs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Apakah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sebagian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besar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keuntungan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waralaba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merupakan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fungsi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pembayaran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dari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penjualan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waralaba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atau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dari</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royalti</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berdasarkan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keuntungan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terwaralaba</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1000"/>
              </a:spcAft>
              <a:buFont typeface="Wingdings 2" panose="05020102010507070707" pitchFamily="18" charset="2"/>
              <a:buChar char=""/>
              <a:tabLst>
                <a:tab pos="457200" algn="l"/>
              </a:tabLs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Apakah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pewaralaba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memiliki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keahlian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manajemen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dalam</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produksi</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keuangan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pemasaran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ID" dirty="0"/>
          </a:p>
        </p:txBody>
      </p:sp>
      <p:sp>
        <p:nvSpPr>
          <p:cNvPr id="4" name="Date Placeholder 3">
            <a:extLst>
              <a:ext uri="{FF2B5EF4-FFF2-40B4-BE49-F238E27FC236}">
                <a16:creationId xmlns:a16="http://schemas.microsoft.com/office/drawing/2014/main" id="{49E0CA21-B127-4AE5-B19D-A092E70D9584}"/>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74DE4A1A-2AA2-4F5B-9889-EFC647E34716}"/>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C3CE76E3-3F13-4D87-B176-1AEEA42E190E}"/>
              </a:ext>
            </a:extLst>
          </p:cNvPr>
          <p:cNvSpPr>
            <a:spLocks noGrp="1"/>
          </p:cNvSpPr>
          <p:nvPr>
            <p:ph type="sldNum" sz="quarter" idx="12"/>
          </p:nvPr>
        </p:nvSpPr>
        <p:spPr/>
        <p:txBody>
          <a:bodyPr/>
          <a:lstStyle/>
          <a:p>
            <a:fld id="{74890947-6068-46AF-A634-D96B9F9313BE}" type="slidenum">
              <a:rPr lang="en-ID" smtClean="0"/>
              <a:t>54</a:t>
            </a:fld>
            <a:endParaRPr lang="en-ID"/>
          </a:p>
        </p:txBody>
      </p:sp>
    </p:spTree>
    <p:extLst>
      <p:ext uri="{BB962C8B-B14F-4D97-AF65-F5344CB8AC3E}">
        <p14:creationId xmlns:p14="http://schemas.microsoft.com/office/powerpoint/2010/main" val="26280451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3DCF1-D16F-4F05-8418-54643328ECAD}"/>
              </a:ext>
            </a:extLst>
          </p:cNvPr>
          <p:cNvSpPr>
            <a:spLocks noGrp="1"/>
          </p:cNvSpPr>
          <p:nvPr>
            <p:ph type="title"/>
          </p:nvPr>
        </p:nvSpPr>
        <p:spPr/>
        <p:txBody>
          <a:bodyPr/>
          <a:lstStyle/>
          <a:p>
            <a:r>
              <a:rPr lang="en-US" dirty="0"/>
              <a:t>NEXT</a:t>
            </a:r>
            <a:endParaRPr lang="en-ID" dirty="0"/>
          </a:p>
        </p:txBody>
      </p:sp>
      <p:sp>
        <p:nvSpPr>
          <p:cNvPr id="3" name="Content Placeholder 2">
            <a:extLst>
              <a:ext uri="{FF2B5EF4-FFF2-40B4-BE49-F238E27FC236}">
                <a16:creationId xmlns:a16="http://schemas.microsoft.com/office/drawing/2014/main" id="{ED54D790-B449-481F-B634-D1080D5A87F9}"/>
              </a:ext>
            </a:extLst>
          </p:cNvPr>
          <p:cNvSpPr>
            <a:spLocks noGrp="1"/>
          </p:cNvSpPr>
          <p:nvPr>
            <p:ph idx="1"/>
          </p:nvPr>
        </p:nvSpPr>
        <p:spPr/>
        <p:txBody>
          <a:bodyPr/>
          <a:lstStyle/>
          <a:p>
            <a:pPr marL="274320" indent="0" algn="just">
              <a:lnSpc>
                <a:spcPct val="150000"/>
              </a:lnSpc>
              <a:spcAft>
                <a:spcPts val="1000"/>
              </a:spcAft>
              <a:buNone/>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3. Pasar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potensial</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bagi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waralaba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baru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Penting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bagi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pengusaha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mengevaluasi</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pasar yang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akan</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tertarik</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dengan</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waralaba</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tersebut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Titik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awalnya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adalah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i="1" dirty="0" err="1">
                <a:effectLst/>
                <a:latin typeface="Arial" panose="020B0604020202020204" pitchFamily="34" charset="0"/>
                <a:ea typeface="Times New Roman" panose="02020603050405020304" pitchFamily="18" charset="0"/>
                <a:cs typeface="Times New Roman" panose="02020603050405020304" pitchFamily="18" charset="0"/>
              </a:rPr>
              <a:t>mengevaluasi</a:t>
            </a:r>
            <a:r>
              <a:rPr lang="en-US" sz="1800" i="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i="1" dirty="0" err="1">
                <a:effectLst/>
                <a:latin typeface="Arial" panose="020B0604020202020204" pitchFamily="34" charset="0"/>
                <a:ea typeface="Times New Roman" panose="02020603050405020304" pitchFamily="18" charset="0"/>
                <a:cs typeface="Times New Roman" panose="02020603050405020304" pitchFamily="18" charset="0"/>
              </a:rPr>
              <a:t>arus</a:t>
            </a:r>
            <a:r>
              <a:rPr lang="en-US" sz="1800" i="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i="1" dirty="0" err="1">
                <a:effectLst/>
                <a:latin typeface="Arial" panose="020B0604020202020204" pitchFamily="34" charset="0"/>
                <a:ea typeface="Times New Roman" panose="02020603050405020304" pitchFamily="18" charset="0"/>
                <a:cs typeface="Times New Roman" panose="02020603050405020304" pitchFamily="18" charset="0"/>
              </a:rPr>
              <a:t>lalu</a:t>
            </a:r>
            <a:r>
              <a:rPr lang="en-US" sz="1800" i="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i="1" dirty="0" err="1">
                <a:effectLst/>
                <a:latin typeface="Arial" panose="020B0604020202020204" pitchFamily="34" charset="0"/>
                <a:ea typeface="Times New Roman" panose="02020603050405020304" pitchFamily="18" charset="0"/>
                <a:cs typeface="Times New Roman" panose="02020603050405020304" pitchFamily="18" charset="0"/>
              </a:rPr>
              <a:t>lintas</a:t>
            </a:r>
            <a:r>
              <a:rPr lang="en-US" sz="1800" i="1"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i="1" dirty="0" err="1">
                <a:effectLst/>
                <a:latin typeface="Arial" panose="020B0604020202020204" pitchFamily="34" charset="0"/>
                <a:ea typeface="Times New Roman" panose="02020603050405020304" pitchFamily="18" charset="0"/>
                <a:cs typeface="Times New Roman" panose="02020603050405020304" pitchFamily="18" charset="0"/>
              </a:rPr>
              <a:t>demografis</a:t>
            </a:r>
            <a:r>
              <a:rPr lang="en-US" sz="1800" i="1" dirty="0">
                <a:effectLst/>
                <a:latin typeface="Arial" panose="020B0604020202020204" pitchFamily="34" charset="0"/>
                <a:ea typeface="Times New Roman" panose="02020603050405020304" pitchFamily="18" charset="0"/>
                <a:cs typeface="Times New Roman" panose="02020603050405020304" pitchFamily="18" charset="0"/>
              </a:rPr>
              <a:t> para </a:t>
            </a:r>
            <a:r>
              <a:rPr lang="en-US" sz="1800" i="1" dirty="0" err="1">
                <a:effectLst/>
                <a:latin typeface="Arial" panose="020B0604020202020204" pitchFamily="34" charset="0"/>
                <a:ea typeface="Times New Roman" panose="02020603050405020304" pitchFamily="18" charset="0"/>
                <a:cs typeface="Times New Roman" panose="02020603050405020304" pitchFamily="18" charset="0"/>
              </a:rPr>
              <a:t>penduduk</a:t>
            </a:r>
            <a:r>
              <a:rPr lang="en-US" sz="1800" i="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i="1" dirty="0" err="1">
                <a:effectLst/>
                <a:latin typeface="Arial" panose="020B0604020202020204" pitchFamily="34" charset="0"/>
                <a:ea typeface="Times New Roman" panose="02020603050405020304" pitchFamily="18" charset="0"/>
                <a:cs typeface="Times New Roman" panose="02020603050405020304" pitchFamily="18" charset="0"/>
              </a:rPr>
              <a:t>dari</a:t>
            </a:r>
            <a:r>
              <a:rPr lang="en-US" sz="1800" i="1" dirty="0">
                <a:effectLst/>
                <a:latin typeface="Arial" panose="020B0604020202020204" pitchFamily="34" charset="0"/>
                <a:ea typeface="Times New Roman" panose="02020603050405020304" pitchFamily="18" charset="0"/>
                <a:cs typeface="Times New Roman" panose="02020603050405020304" pitchFamily="18" charset="0"/>
              </a:rPr>
              <a:t> peta area </a:t>
            </a:r>
            <a:r>
              <a:rPr lang="en-US" sz="1800" i="1" dirty="0" err="1">
                <a:effectLst/>
                <a:latin typeface="Arial" panose="020B0604020202020204" pitchFamily="34" charset="0"/>
                <a:ea typeface="Times New Roman" panose="02020603050405020304" pitchFamily="18" charset="0"/>
                <a:cs typeface="Times New Roman" panose="02020603050405020304" pitchFamily="18" charset="0"/>
              </a:rPr>
              <a:t>itu</a:t>
            </a:r>
            <a:r>
              <a:rPr lang="en-US" sz="1800" i="1"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lgn="just">
              <a:lnSpc>
                <a:spcPct val="150000"/>
              </a:lnSpc>
              <a:spcAft>
                <a:spcPts val="1000"/>
              </a:spcAft>
              <a:buNone/>
              <a:tabLst>
                <a:tab pos="457200" algn="l"/>
              </a:tabLs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Informasi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arus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lalu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lintas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dapat</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diamati</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dengan</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mengunjungi</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area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tersebut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Arah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arus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lalu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lintas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kemudahan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jalan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masuk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bisnis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itu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serta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kepadatan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lalu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lintas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pejalan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kaki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mobil</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dapat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diperkirakan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melalui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pengamatan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ID" dirty="0"/>
          </a:p>
        </p:txBody>
      </p:sp>
      <p:sp>
        <p:nvSpPr>
          <p:cNvPr id="4" name="Date Placeholder 3">
            <a:extLst>
              <a:ext uri="{FF2B5EF4-FFF2-40B4-BE49-F238E27FC236}">
                <a16:creationId xmlns:a16="http://schemas.microsoft.com/office/drawing/2014/main" id="{0F859D99-D6AB-4EE8-AD88-17948AD2FEC0}"/>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7F4E4AD5-C42D-4096-822D-D015155DE94F}"/>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B9319E28-8600-4C3B-8496-9269BD670D5F}"/>
              </a:ext>
            </a:extLst>
          </p:cNvPr>
          <p:cNvSpPr>
            <a:spLocks noGrp="1"/>
          </p:cNvSpPr>
          <p:nvPr>
            <p:ph type="sldNum" sz="quarter" idx="12"/>
          </p:nvPr>
        </p:nvSpPr>
        <p:spPr/>
        <p:txBody>
          <a:bodyPr/>
          <a:lstStyle/>
          <a:p>
            <a:fld id="{74890947-6068-46AF-A634-D96B9F9313BE}" type="slidenum">
              <a:rPr lang="en-ID" smtClean="0"/>
              <a:t>55</a:t>
            </a:fld>
            <a:endParaRPr lang="en-ID"/>
          </a:p>
        </p:txBody>
      </p:sp>
    </p:spTree>
    <p:extLst>
      <p:ext uri="{BB962C8B-B14F-4D97-AF65-F5344CB8AC3E}">
        <p14:creationId xmlns:p14="http://schemas.microsoft.com/office/powerpoint/2010/main" val="30896158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C5ACE-252E-48A0-95CF-1913762CE912}"/>
              </a:ext>
            </a:extLst>
          </p:cNvPr>
          <p:cNvSpPr>
            <a:spLocks noGrp="1"/>
          </p:cNvSpPr>
          <p:nvPr>
            <p:ph type="title"/>
          </p:nvPr>
        </p:nvSpPr>
        <p:spPr/>
        <p:txBody>
          <a:bodyPr/>
          <a:lstStyle/>
          <a:p>
            <a:r>
              <a:rPr lang="en-US" dirty="0"/>
              <a:t>NEXT</a:t>
            </a:r>
            <a:endParaRPr lang="en-ID" dirty="0"/>
          </a:p>
        </p:txBody>
      </p:sp>
      <p:sp>
        <p:nvSpPr>
          <p:cNvPr id="3" name="Content Placeholder 2">
            <a:extLst>
              <a:ext uri="{FF2B5EF4-FFF2-40B4-BE49-F238E27FC236}">
                <a16:creationId xmlns:a16="http://schemas.microsoft.com/office/drawing/2014/main" id="{B6A464B8-0639-4C07-B08A-9C686F1FD9D1}"/>
              </a:ext>
            </a:extLst>
          </p:cNvPr>
          <p:cNvSpPr>
            <a:spLocks noGrp="1"/>
          </p:cNvSpPr>
          <p:nvPr>
            <p:ph idx="1"/>
          </p:nvPr>
        </p:nvSpPr>
        <p:spPr/>
        <p:txBody>
          <a:bodyPr>
            <a:normAutofit fontScale="70000" lnSpcReduction="20000"/>
          </a:bodyPr>
          <a:lstStyle/>
          <a:p>
            <a:pPr marL="274320" indent="0" algn="just">
              <a:lnSpc>
                <a:spcPct val="150000"/>
              </a:lnSpc>
              <a:spcAft>
                <a:spcPts val="1000"/>
              </a:spcAft>
              <a:buNone/>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4.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Keuntungan</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potensial</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bagi</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waralaba</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baru</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Seperti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bisnis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pemula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lainnya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penting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membuat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laporan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proforma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dari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pendapatan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arus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kas.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Pewaralaba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sebaiknya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menyediakan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proyeksi-proyeksi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memperhitungkan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informasi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dibutuhkan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lgn="just">
              <a:lnSpc>
                <a:spcPct val="150000"/>
              </a:lnSpc>
              <a:spcAft>
                <a:spcPts val="1000"/>
              </a:spcAft>
              <a:buNone/>
              <a:tabLst>
                <a:tab pos="45720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Cara lain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dapat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dilakukan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pengusaha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memperluas</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usahanya</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adalah</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dengan</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mengakuisisi</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sebuah</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bisnis</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sudah</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ada</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Bagi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pengusaha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terdapat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banyak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keuntungan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dari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pembelian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sebuah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bisnis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sudah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ada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seperti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mendapatkan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akses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pada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suatu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citra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catatan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prestasi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sudah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terbentuk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lokasi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sudah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dikenal</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jalur-jalur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distribusi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sumber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sudah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terbentuk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serta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karyawan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berpengetahuan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luas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terampil</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Selain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itu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nilai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akuisisi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mungkin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lebih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murah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dibandingkan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mekanisme-mekanisme</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pertumbuhan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lainnya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Akan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tetapi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sejarah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menunjukkan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bahwa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akuisisi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hanya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me-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miliki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catatan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kesuksesan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kecil</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Para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pengusaha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kelihatannya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terlalu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yakin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kemampuan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mereka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mencapai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sinergi-sinergi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diimpikan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mengintegrasikan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kultur-kultur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organisasional</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mempertahankan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para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pekerja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kunci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Setelah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menyeimbangkan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keuntungan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kelemahan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dari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akuisisi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pengusaha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perlu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menentukan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harga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wajar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bisnis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tersebut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Merger dan leveraged buyout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adalah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cara-cara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lain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dapat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ditempuh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pengusaha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menumbuhkan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bisnis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mereka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ID" dirty="0"/>
          </a:p>
        </p:txBody>
      </p:sp>
      <p:sp>
        <p:nvSpPr>
          <p:cNvPr id="4" name="Date Placeholder 3">
            <a:extLst>
              <a:ext uri="{FF2B5EF4-FFF2-40B4-BE49-F238E27FC236}">
                <a16:creationId xmlns:a16="http://schemas.microsoft.com/office/drawing/2014/main" id="{73682E14-B5A6-41A0-B954-38A5D6E33604}"/>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BCA378B6-A5D8-4CB4-ABE6-0C6636FF7DC3}"/>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141F050B-71D9-41F3-9BC1-83E0126BF474}"/>
              </a:ext>
            </a:extLst>
          </p:cNvPr>
          <p:cNvSpPr>
            <a:spLocks noGrp="1"/>
          </p:cNvSpPr>
          <p:nvPr>
            <p:ph type="sldNum" sz="quarter" idx="12"/>
          </p:nvPr>
        </p:nvSpPr>
        <p:spPr/>
        <p:txBody>
          <a:bodyPr/>
          <a:lstStyle/>
          <a:p>
            <a:fld id="{74890947-6068-46AF-A634-D96B9F9313BE}" type="slidenum">
              <a:rPr lang="en-ID" smtClean="0"/>
              <a:t>56</a:t>
            </a:fld>
            <a:endParaRPr lang="en-ID"/>
          </a:p>
        </p:txBody>
      </p:sp>
    </p:spTree>
    <p:extLst>
      <p:ext uri="{BB962C8B-B14F-4D97-AF65-F5344CB8AC3E}">
        <p14:creationId xmlns:p14="http://schemas.microsoft.com/office/powerpoint/2010/main" val="39580504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513FF-FD45-4B0E-9669-4EED31B0F580}"/>
              </a:ext>
            </a:extLst>
          </p:cNvPr>
          <p:cNvSpPr>
            <a:spLocks noGrp="1"/>
          </p:cNvSpPr>
          <p:nvPr>
            <p:ph type="title"/>
          </p:nvPr>
        </p:nvSpPr>
        <p:spPr/>
        <p:txBody>
          <a:bodyPr/>
          <a:lstStyle/>
          <a:p>
            <a:r>
              <a:rPr lang="en-US"/>
              <a:t>PERTEMUAN MINGGU KE 04</a:t>
            </a:r>
            <a:endParaRPr lang="en-ID"/>
          </a:p>
        </p:txBody>
      </p:sp>
      <p:sp>
        <p:nvSpPr>
          <p:cNvPr id="3" name="Content Placeholder 2">
            <a:extLst>
              <a:ext uri="{FF2B5EF4-FFF2-40B4-BE49-F238E27FC236}">
                <a16:creationId xmlns:a16="http://schemas.microsoft.com/office/drawing/2014/main" id="{E733361F-8049-4E60-A0D6-EDD27E030331}"/>
              </a:ext>
            </a:extLst>
          </p:cNvPr>
          <p:cNvSpPr>
            <a:spLocks noGrp="1"/>
          </p:cNvSpPr>
          <p:nvPr>
            <p:ph idx="1"/>
          </p:nvPr>
        </p:nvSpPr>
        <p:spPr/>
        <p:txBody>
          <a:bodyPr/>
          <a:lstStyle/>
          <a:p>
            <a:pPr algn="just">
              <a:lnSpc>
                <a:spcPct val="115000"/>
              </a:lnSpc>
              <a:spcAft>
                <a:spcPts val="1000"/>
              </a:spcAft>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Pengertian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risiko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macam-macam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risiko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Risiko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dan </a:t>
            </a:r>
            <a:r>
              <a:rPr lang="en-US" sz="2800" b="1" u="sng"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analisis</a:t>
            </a:r>
            <a:r>
              <a:rPr lang="en-US" sz="2800" b="1" u="sng"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u="sng"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risiko</a:t>
            </a:r>
            <a:r>
              <a:rPr lang="en-US" sz="2800" b="1" u="sng"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u="sng"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usaha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Antisipasi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risiko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pasar dan Force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Majeur</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dan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Evaluasi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terhadap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risiko</a:t>
            </a:r>
            <a:endParaRPr lang="en-ID" sz="2800" dirty="0">
              <a:effectLst/>
              <a:latin typeface="Calibri" panose="020F0502020204030204" pitchFamily="34" charset="0"/>
              <a:ea typeface="Times New Roman" panose="02020603050405020304" pitchFamily="18" charset="0"/>
              <a:cs typeface="Times New Roman" panose="02020603050405020304" pitchFamily="18" charset="0"/>
            </a:endParaRPr>
          </a:p>
          <a:p>
            <a:pPr marL="274320" indent="0" algn="just">
              <a:lnSpc>
                <a:spcPct val="115000"/>
              </a:lnSpc>
              <a:spcAft>
                <a:spcPts val="1000"/>
              </a:spcAft>
              <a:buNone/>
            </a:pP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Date Placeholder 3">
            <a:extLst>
              <a:ext uri="{FF2B5EF4-FFF2-40B4-BE49-F238E27FC236}">
                <a16:creationId xmlns:a16="http://schemas.microsoft.com/office/drawing/2014/main" id="{6288AEC1-95D5-43D5-87E9-C99D0513E372}"/>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FAE6FEB5-E82C-4230-B5D5-D75F69E1DE93}"/>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A66E224B-316B-4289-BB79-FF258F19AC6B}"/>
              </a:ext>
            </a:extLst>
          </p:cNvPr>
          <p:cNvSpPr>
            <a:spLocks noGrp="1"/>
          </p:cNvSpPr>
          <p:nvPr>
            <p:ph type="sldNum" sz="quarter" idx="12"/>
          </p:nvPr>
        </p:nvSpPr>
        <p:spPr/>
        <p:txBody>
          <a:bodyPr/>
          <a:lstStyle/>
          <a:p>
            <a:fld id="{74890947-6068-46AF-A634-D96B9F9313BE}" type="slidenum">
              <a:rPr lang="en-ID" smtClean="0"/>
              <a:t>57</a:t>
            </a:fld>
            <a:endParaRPr lang="en-ID"/>
          </a:p>
        </p:txBody>
      </p:sp>
    </p:spTree>
    <p:extLst>
      <p:ext uri="{BB962C8B-B14F-4D97-AF65-F5344CB8AC3E}">
        <p14:creationId xmlns:p14="http://schemas.microsoft.com/office/powerpoint/2010/main" val="20955316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47EE9-9B75-44CF-9784-9466449FD3D2}"/>
              </a:ext>
            </a:extLst>
          </p:cNvPr>
          <p:cNvSpPr>
            <a:spLocks noGrp="1"/>
          </p:cNvSpPr>
          <p:nvPr>
            <p:ph type="title"/>
          </p:nvPr>
        </p:nvSpPr>
        <p:spPr/>
        <p:txBody>
          <a:bodyPr/>
          <a:lstStyle/>
          <a:p>
            <a:r>
              <a:rPr lang="en-US" sz="3600" b="1" u="sng" dirty="0" err="1">
                <a:effectLst/>
                <a:latin typeface="Arial" panose="020B0604020202020204" pitchFamily="34" charset="0"/>
                <a:ea typeface="Times New Roman" panose="02020603050405020304" pitchFamily="18" charset="0"/>
                <a:cs typeface="Times New Roman" panose="02020603050405020304" pitchFamily="18" charset="0"/>
              </a:rPr>
              <a:t>Risiko</a:t>
            </a:r>
            <a:r>
              <a:rPr lang="en-US" sz="3600" b="1" u="sng" dirty="0">
                <a:effectLst/>
                <a:latin typeface="Arial" panose="020B0604020202020204" pitchFamily="34" charset="0"/>
                <a:ea typeface="Times New Roman" panose="02020603050405020304" pitchFamily="18" charset="0"/>
                <a:cs typeface="Times New Roman" panose="02020603050405020304" pitchFamily="18" charset="0"/>
              </a:rPr>
              <a:t>:</a:t>
            </a:r>
            <a:br>
              <a:rPr lang="en-ID" sz="3600" dirty="0">
                <a:effectLst/>
                <a:latin typeface="Calibri" panose="020F0502020204030204" pitchFamily="34" charset="0"/>
                <a:ea typeface="Times New Roman" panose="02020603050405020304" pitchFamily="18" charset="0"/>
                <a:cs typeface="Times New Roman" panose="02020603050405020304" pitchFamily="18" charset="0"/>
              </a:rPr>
            </a:br>
            <a:endParaRPr lang="en-ID" dirty="0"/>
          </a:p>
        </p:txBody>
      </p:sp>
      <p:sp>
        <p:nvSpPr>
          <p:cNvPr id="3" name="Content Placeholder 2">
            <a:extLst>
              <a:ext uri="{FF2B5EF4-FFF2-40B4-BE49-F238E27FC236}">
                <a16:creationId xmlns:a16="http://schemas.microsoft.com/office/drawing/2014/main" id="{44E7E0B9-AC37-4F74-A193-6D128D5A5ADB}"/>
              </a:ext>
            </a:extLst>
          </p:cNvPr>
          <p:cNvSpPr>
            <a:spLocks noGrp="1"/>
          </p:cNvSpPr>
          <p:nvPr>
            <p:ph idx="1"/>
          </p:nvPr>
        </p:nvSpPr>
        <p:spPr/>
        <p:txBody>
          <a:bodyPr>
            <a:normAutofit lnSpcReduction="10000"/>
          </a:bodyPr>
          <a:lstStyle/>
          <a:p>
            <a:pPr marL="457200" algn="just">
              <a:lnSpc>
                <a:spcPct val="150000"/>
              </a:lnSpc>
              <a:spcAft>
                <a:spcPts val="0"/>
              </a:spcAf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Peluang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terjadinya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kerugian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besar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efek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kerugiannya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algn="just">
              <a:lnSpc>
                <a:spcPct val="150000"/>
              </a:lnSpc>
              <a:spcAft>
                <a:spcPts val="1000"/>
              </a:spcAf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Sebuah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usaha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baru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membawa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resiko</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besar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bagi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pengusaha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perusahaannya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p>
          <a:p>
            <a:pPr marL="457200" algn="just">
              <a:lnSpc>
                <a:spcPct val="150000"/>
              </a:lnSpc>
              <a:spcAft>
                <a:spcPts val="1000"/>
              </a:spcAf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Risiko</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merupakan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peluang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terjadinya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kerugian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besar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berdampak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pada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kebangkrutan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usaha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bisnis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risiko</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kerugian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kebanyakan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berasal</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dari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ketidakpastiaan</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pengusaha</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mengenai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p>
          <a:p>
            <a:pPr marL="274320" indent="0" algn="just">
              <a:lnSpc>
                <a:spcPct val="150000"/>
              </a:lnSpc>
              <a:spcAft>
                <a:spcPts val="1000"/>
              </a:spcAft>
              <a:buNone/>
            </a:pP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(1).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Permintaan</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pasar, </a:t>
            </a:r>
          </a:p>
          <a:p>
            <a:pPr marL="274320" indent="0" algn="just">
              <a:lnSpc>
                <a:spcPct val="150000"/>
              </a:lnSpc>
              <a:spcAft>
                <a:spcPts val="1000"/>
              </a:spcAft>
              <a:buNone/>
            </a:pP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(2).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Perkembangan</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teknologi</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p>
          <a:p>
            <a:pPr marL="274320" indent="0" algn="just">
              <a:lnSpc>
                <a:spcPct val="150000"/>
              </a:lnSpc>
              <a:spcAft>
                <a:spcPts val="1000"/>
              </a:spcAft>
              <a:buNone/>
            </a:pP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(3). Tindakan-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tindakan</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para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pesaing</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bisnis</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p>
            <a:endParaRPr lang="en-ID" dirty="0"/>
          </a:p>
        </p:txBody>
      </p:sp>
      <p:sp>
        <p:nvSpPr>
          <p:cNvPr id="4" name="Date Placeholder 3">
            <a:extLst>
              <a:ext uri="{FF2B5EF4-FFF2-40B4-BE49-F238E27FC236}">
                <a16:creationId xmlns:a16="http://schemas.microsoft.com/office/drawing/2014/main" id="{5F68BF8F-19AC-44E8-871F-3F1455C4174A}"/>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45EA2B4B-989B-4389-93FC-D4D3B25A9F57}"/>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793ADAEC-DD14-4BCB-83B2-4B1169EBC6D5}"/>
              </a:ext>
            </a:extLst>
          </p:cNvPr>
          <p:cNvSpPr>
            <a:spLocks noGrp="1"/>
          </p:cNvSpPr>
          <p:nvPr>
            <p:ph type="sldNum" sz="quarter" idx="12"/>
          </p:nvPr>
        </p:nvSpPr>
        <p:spPr/>
        <p:txBody>
          <a:bodyPr/>
          <a:lstStyle/>
          <a:p>
            <a:fld id="{74890947-6068-46AF-A634-D96B9F9313BE}" type="slidenum">
              <a:rPr lang="en-ID" smtClean="0"/>
              <a:t>58</a:t>
            </a:fld>
            <a:endParaRPr lang="en-ID"/>
          </a:p>
        </p:txBody>
      </p:sp>
    </p:spTree>
    <p:extLst>
      <p:ext uri="{BB962C8B-B14F-4D97-AF65-F5344CB8AC3E}">
        <p14:creationId xmlns:p14="http://schemas.microsoft.com/office/powerpoint/2010/main" val="5464134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03545-CF9A-4862-B558-F77FA0B412EE}"/>
              </a:ext>
            </a:extLst>
          </p:cNvPr>
          <p:cNvSpPr>
            <a:spLocks noGrp="1"/>
          </p:cNvSpPr>
          <p:nvPr>
            <p:ph type="title"/>
          </p:nvPr>
        </p:nvSpPr>
        <p:spPr/>
        <p:txBody>
          <a:bodyPr>
            <a:normAutofit fontScale="90000"/>
          </a:bodyPr>
          <a:lstStyle/>
          <a:p>
            <a:pPr marL="457200">
              <a:lnSpc>
                <a:spcPct val="150000"/>
              </a:lnSpc>
              <a:spcAft>
                <a:spcPts val="0"/>
              </a:spcAft>
            </a:pPr>
            <a:r>
              <a:rPr lang="en-US" sz="3100" b="1" u="sng" dirty="0" err="1">
                <a:effectLst/>
                <a:latin typeface="Arial" panose="020B0604020202020204" pitchFamily="34" charset="0"/>
                <a:ea typeface="Times New Roman" panose="02020603050405020304" pitchFamily="18" charset="0"/>
                <a:cs typeface="Times New Roman" panose="02020603050405020304" pitchFamily="18" charset="0"/>
              </a:rPr>
              <a:t>Strategi</a:t>
            </a:r>
            <a:r>
              <a:rPr lang="en-US" sz="3100" b="1" u="sng"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3100" b="1" u="sng" dirty="0" err="1">
                <a:effectLst/>
                <a:latin typeface="Arial" panose="020B0604020202020204" pitchFamily="34" charset="0"/>
                <a:ea typeface="Times New Roman" panose="02020603050405020304" pitchFamily="18" charset="0"/>
                <a:cs typeface="Times New Roman" panose="02020603050405020304" pitchFamily="18" charset="0"/>
              </a:rPr>
              <a:t>dapat</a:t>
            </a:r>
            <a:r>
              <a:rPr lang="en-US" sz="31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100" b="1" u="sng" dirty="0" err="1">
                <a:effectLst/>
                <a:latin typeface="Arial" panose="020B0604020202020204" pitchFamily="34" charset="0"/>
                <a:ea typeface="Times New Roman" panose="02020603050405020304" pitchFamily="18" charset="0"/>
                <a:cs typeface="Times New Roman" panose="02020603050405020304" pitchFamily="18" charset="0"/>
              </a:rPr>
              <a:t>digunakan</a:t>
            </a:r>
            <a:r>
              <a:rPr lang="en-US" sz="31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100" b="1" u="sng"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31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100" b="1" u="sng" dirty="0" err="1">
                <a:effectLst/>
                <a:latin typeface="Arial" panose="020B0604020202020204" pitchFamily="34" charset="0"/>
                <a:ea typeface="Times New Roman" panose="02020603050405020304" pitchFamily="18" charset="0"/>
                <a:cs typeface="Times New Roman" panose="02020603050405020304" pitchFamily="18" charset="0"/>
              </a:rPr>
              <a:t>mengatisipasi</a:t>
            </a:r>
            <a:r>
              <a:rPr lang="en-US" sz="31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100" b="1" u="sng" dirty="0" err="1">
                <a:effectLst/>
                <a:latin typeface="Arial" panose="020B0604020202020204" pitchFamily="34" charset="0"/>
                <a:ea typeface="Times New Roman" panose="02020603050405020304" pitchFamily="18" charset="0"/>
                <a:cs typeface="Times New Roman" panose="02020603050405020304" pitchFamily="18" charset="0"/>
              </a:rPr>
              <a:t>risiko</a:t>
            </a:r>
            <a:r>
              <a:rPr lang="en-US" sz="31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100" b="1" u="sng" dirty="0" err="1">
                <a:effectLst/>
                <a:latin typeface="Arial" panose="020B0604020202020204" pitchFamily="34" charset="0"/>
                <a:ea typeface="Times New Roman" panose="02020603050405020304" pitchFamily="18" charset="0"/>
                <a:cs typeface="Times New Roman" panose="02020603050405020304" pitchFamily="18" charset="0"/>
              </a:rPr>
              <a:t>meliputi</a:t>
            </a:r>
            <a:r>
              <a:rPr lang="en-US" sz="3100" b="1" u="sng" dirty="0">
                <a:effectLst/>
                <a:latin typeface="Arial" panose="020B0604020202020204" pitchFamily="34" charset="0"/>
                <a:ea typeface="Times New Roman" panose="02020603050405020304" pitchFamily="18" charset="0"/>
                <a:cs typeface="Times New Roman" panose="02020603050405020304" pitchFamily="18" charset="0"/>
              </a:rPr>
              <a:t>:</a:t>
            </a:r>
            <a:br>
              <a:rPr lang="en-ID" sz="3100" dirty="0">
                <a:effectLst/>
                <a:latin typeface="Calibri" panose="020F0502020204030204" pitchFamily="34" charset="0"/>
                <a:ea typeface="Times New Roman" panose="02020603050405020304" pitchFamily="18" charset="0"/>
                <a:cs typeface="Times New Roman" panose="02020603050405020304" pitchFamily="18" charset="0"/>
              </a:rPr>
            </a:br>
            <a:r>
              <a:rPr lang="en-US" sz="36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dirty="0"/>
          </a:p>
        </p:txBody>
      </p:sp>
      <p:sp>
        <p:nvSpPr>
          <p:cNvPr id="3" name="Content Placeholder 2">
            <a:extLst>
              <a:ext uri="{FF2B5EF4-FFF2-40B4-BE49-F238E27FC236}">
                <a16:creationId xmlns:a16="http://schemas.microsoft.com/office/drawing/2014/main" id="{5C5CCC83-683B-4CE0-9BF3-DF2750C56EBD}"/>
              </a:ext>
            </a:extLst>
          </p:cNvPr>
          <p:cNvSpPr>
            <a:spLocks noGrp="1"/>
          </p:cNvSpPr>
          <p:nvPr>
            <p:ph idx="1"/>
          </p:nvPr>
        </p:nvSpPr>
        <p:spPr/>
        <p:txBody>
          <a:bodyPr>
            <a:normAutofit fontScale="77500" lnSpcReduction="20000"/>
          </a:bodyPr>
          <a:lstStyle/>
          <a:p>
            <a:pPr marL="274320" indent="0" algn="just">
              <a:lnSpc>
                <a:spcPct val="150000"/>
              </a:lnSpc>
              <a:spcAft>
                <a:spcPts val="0"/>
              </a:spcAft>
              <a:buNone/>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(1).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Strategi</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cakupan</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Pasar.</a:t>
            </a:r>
            <a:endParaRPr lang="en-ID" sz="1800" dirty="0">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endParaRPr>
          </a:p>
          <a:p>
            <a:pPr marL="274320" indent="0" algn="just">
              <a:lnSpc>
                <a:spcPct val="150000"/>
              </a:lnSpc>
              <a:spcAft>
                <a:spcPts val="0"/>
              </a:spcAft>
              <a:buNone/>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Cakupan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scope: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adalah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pilihan</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mengenai</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kelompok</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konsumen</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akan</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dilayanani</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bagaimana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melayani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mereka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Pilihan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cakupan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pasar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dapat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bervariasi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tergantung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pada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jenis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resiko</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dapat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dikurangi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mj-lt"/>
              <a:buAutoNum type="alphaLcPeriod"/>
            </a:pP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Strategi</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cakupan</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sempit</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mj-lt"/>
              <a:buAutoNum type="arabicPeriod"/>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Menawarkan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suatu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kisaran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produk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sempit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pada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sejumlah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Konsumen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memuaskan</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kebutuhan</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khusus</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&amp;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Menurunkan</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resiko</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perusahaan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menghadapi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persaingan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dengan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perusahaan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lebih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besar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lebih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matang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mj-lt"/>
              <a:buAutoNum type="arabicPeriod"/>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Memfokuskan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perusahaan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pada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pembuatan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produk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produk</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berorientasi</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konsumen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r>
              <a:rPr lang="en-ID" sz="1800" dirty="0">
                <a:latin typeface="Calibri" panose="020F0502020204030204" pitchFamily="34" charset="0"/>
                <a:ea typeface="Times New Roman" panose="02020603050405020304" pitchFamily="18" charset="0"/>
                <a:cs typeface="Times New Roman" panose="02020603050405020304" pitchFamily="18" charset="0"/>
              </a:rPr>
              <a:t> &amp;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Operasi</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bisnis</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terlokalisasi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r>
              <a:rPr lang="en-ID" sz="1800" dirty="0">
                <a:latin typeface="Calibri" panose="020F050202020403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Hasil </a:t>
            </a:r>
            <a:r>
              <a:rPr lang="en-US" sz="1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pengerjaan</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tingkat</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tinggi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&amp;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Diferensiasi</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produk</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dapat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mengurangi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persaingan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mj-lt"/>
              <a:buAutoNum type="arabicPeriod"/>
            </a:pP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Fokus</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pada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kelompok</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konsumen</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tertentu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r>
              <a:rPr lang="en-ID" sz="1800" dirty="0">
                <a:latin typeface="Calibri" panose="020F0502020204030204" pitchFamily="34" charset="0"/>
                <a:ea typeface="Times New Roman" panose="02020603050405020304" pitchFamily="18" charset="0"/>
                <a:cs typeface="Times New Roman" panose="02020603050405020304" pitchFamily="18" charset="0"/>
              </a:rPr>
              <a:t>&amp;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Perusahaan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membangun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keahlian</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khusus</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pengetahuaan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memberikan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keunggulan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Produk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dihasilkan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dengan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Kualitas</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unggul</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ID" sz="1800" dirty="0">
                <a:latin typeface="Calibri" panose="020F0502020204030204" pitchFamily="34" charset="0"/>
                <a:ea typeface="Times New Roman" panose="02020603050405020304" pitchFamily="18" charset="0"/>
                <a:cs typeface="Times New Roman" panose="02020603050405020304" pitchFamily="18" charset="0"/>
              </a:rPr>
              <a:t>&amp; </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Pasar high-end</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dengan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ceruk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sangat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menguntungkan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ID" dirty="0"/>
          </a:p>
        </p:txBody>
      </p:sp>
      <p:sp>
        <p:nvSpPr>
          <p:cNvPr id="4" name="Date Placeholder 3">
            <a:extLst>
              <a:ext uri="{FF2B5EF4-FFF2-40B4-BE49-F238E27FC236}">
                <a16:creationId xmlns:a16="http://schemas.microsoft.com/office/drawing/2014/main" id="{B1BD7B86-8317-4B41-A7F6-C0B7470FD089}"/>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991BE8F7-8075-4733-B309-B14C7684DCB3}"/>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E8FB6844-BF4C-4DA7-8B9A-EB25A7AB2FB8}"/>
              </a:ext>
            </a:extLst>
          </p:cNvPr>
          <p:cNvSpPr>
            <a:spLocks noGrp="1"/>
          </p:cNvSpPr>
          <p:nvPr>
            <p:ph type="sldNum" sz="quarter" idx="12"/>
          </p:nvPr>
        </p:nvSpPr>
        <p:spPr/>
        <p:txBody>
          <a:bodyPr/>
          <a:lstStyle/>
          <a:p>
            <a:fld id="{74890947-6068-46AF-A634-D96B9F9313BE}" type="slidenum">
              <a:rPr lang="en-ID" smtClean="0"/>
              <a:t>59</a:t>
            </a:fld>
            <a:endParaRPr lang="en-ID"/>
          </a:p>
        </p:txBody>
      </p:sp>
    </p:spTree>
    <p:extLst>
      <p:ext uri="{BB962C8B-B14F-4D97-AF65-F5344CB8AC3E}">
        <p14:creationId xmlns:p14="http://schemas.microsoft.com/office/powerpoint/2010/main" val="9949371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27D4E-70DA-45B5-ABDD-1A92C8ED96ED}"/>
              </a:ext>
            </a:extLst>
          </p:cNvPr>
          <p:cNvSpPr>
            <a:spLocks noGrp="1"/>
          </p:cNvSpPr>
          <p:nvPr>
            <p:ph type="title"/>
          </p:nvPr>
        </p:nvSpPr>
        <p:spPr/>
        <p:txBody>
          <a:bodyPr/>
          <a:lstStyle/>
          <a:p>
            <a:r>
              <a:rPr lang="en-US" dirty="0"/>
              <a:t>NEXT</a:t>
            </a:r>
            <a:endParaRPr lang="en-ID" dirty="0"/>
          </a:p>
        </p:txBody>
      </p:sp>
      <p:sp>
        <p:nvSpPr>
          <p:cNvPr id="4" name="Date Placeholder 3">
            <a:extLst>
              <a:ext uri="{FF2B5EF4-FFF2-40B4-BE49-F238E27FC236}">
                <a16:creationId xmlns:a16="http://schemas.microsoft.com/office/drawing/2014/main" id="{FF2E8339-74AD-45B8-BFBA-E05B14EBDC9E}"/>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1522BC53-400C-40B3-970D-1DDEA0C986C0}"/>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A73F318A-FBC0-4D03-A007-DE3341B22B96}"/>
              </a:ext>
            </a:extLst>
          </p:cNvPr>
          <p:cNvSpPr>
            <a:spLocks noGrp="1"/>
          </p:cNvSpPr>
          <p:nvPr>
            <p:ph type="sldNum" sz="quarter" idx="12"/>
          </p:nvPr>
        </p:nvSpPr>
        <p:spPr/>
        <p:txBody>
          <a:bodyPr/>
          <a:lstStyle/>
          <a:p>
            <a:fld id="{74890947-6068-46AF-A634-D96B9F9313BE}" type="slidenum">
              <a:rPr lang="en-ID" smtClean="0"/>
              <a:t>6</a:t>
            </a:fld>
            <a:endParaRPr lang="en-ID"/>
          </a:p>
        </p:txBody>
      </p:sp>
      <p:pic>
        <p:nvPicPr>
          <p:cNvPr id="7" name="Content Placeholder 7">
            <a:extLst>
              <a:ext uri="{FF2B5EF4-FFF2-40B4-BE49-F238E27FC236}">
                <a16:creationId xmlns:a16="http://schemas.microsoft.com/office/drawing/2014/main" id="{F41BD21E-8870-490D-AEBB-3221EF9C74C3}"/>
              </a:ext>
            </a:extLst>
          </p:cNvPr>
          <p:cNvPicPr>
            <a:picLocks noGrp="1" noChangeAspect="1"/>
          </p:cNvPicPr>
          <p:nvPr>
            <p:ph idx="1"/>
          </p:nvPr>
        </p:nvPicPr>
        <p:blipFill rotWithShape="1">
          <a:blip r:embed="rId2"/>
          <a:srcRect l="30447" t="27399" r="31532" b="9415"/>
          <a:stretch/>
        </p:blipFill>
        <p:spPr>
          <a:xfrm>
            <a:off x="2428875" y="704850"/>
            <a:ext cx="9134475" cy="5419725"/>
          </a:xfrm>
        </p:spPr>
      </p:pic>
    </p:spTree>
    <p:extLst>
      <p:ext uri="{BB962C8B-B14F-4D97-AF65-F5344CB8AC3E}">
        <p14:creationId xmlns:p14="http://schemas.microsoft.com/office/powerpoint/2010/main" val="19818049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05CC5-1B67-4CEE-ABFD-BC1B9C6BA0FF}"/>
              </a:ext>
            </a:extLst>
          </p:cNvPr>
          <p:cNvSpPr>
            <a:spLocks noGrp="1"/>
          </p:cNvSpPr>
          <p:nvPr>
            <p:ph type="title"/>
          </p:nvPr>
        </p:nvSpPr>
        <p:spPr/>
        <p:txBody>
          <a:bodyPr/>
          <a:lstStyle/>
          <a:p>
            <a:r>
              <a:rPr lang="en-US" sz="3600" b="1" u="sng" dirty="0" err="1">
                <a:effectLst/>
                <a:latin typeface="Arial" panose="020B0604020202020204" pitchFamily="34" charset="0"/>
                <a:ea typeface="Times New Roman" panose="02020603050405020304" pitchFamily="18" charset="0"/>
                <a:cs typeface="Times New Roman" panose="02020603050405020304" pitchFamily="18" charset="0"/>
              </a:rPr>
              <a:t>Strategi</a:t>
            </a:r>
            <a:r>
              <a:rPr lang="en-US" sz="36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600" b="1" u="sng" dirty="0" err="1">
                <a:effectLst/>
                <a:latin typeface="Arial" panose="020B0604020202020204" pitchFamily="34" charset="0"/>
                <a:ea typeface="Times New Roman" panose="02020603050405020304" pitchFamily="18" charset="0"/>
                <a:cs typeface="Times New Roman" panose="02020603050405020304" pitchFamily="18" charset="0"/>
              </a:rPr>
              <a:t>cakupan</a:t>
            </a:r>
            <a:r>
              <a:rPr lang="en-US" sz="3600" b="1" u="sng" dirty="0">
                <a:effectLst/>
                <a:latin typeface="Arial" panose="020B0604020202020204" pitchFamily="34" charset="0"/>
                <a:ea typeface="Times New Roman" panose="02020603050405020304" pitchFamily="18" charset="0"/>
                <a:cs typeface="Times New Roman" panose="02020603050405020304" pitchFamily="18" charset="0"/>
              </a:rPr>
              <a:t> PASAR- </a:t>
            </a:r>
            <a:r>
              <a:rPr lang="en-US" sz="3600" b="1" u="sng" dirty="0" err="1">
                <a:effectLst/>
                <a:latin typeface="Arial" panose="020B0604020202020204" pitchFamily="34" charset="0"/>
                <a:ea typeface="Times New Roman" panose="02020603050405020304" pitchFamily="18" charset="0"/>
                <a:cs typeface="Times New Roman" panose="02020603050405020304" pitchFamily="18" charset="0"/>
              </a:rPr>
              <a:t>luas</a:t>
            </a:r>
            <a:endParaRPr lang="en-ID" dirty="0"/>
          </a:p>
        </p:txBody>
      </p:sp>
      <p:sp>
        <p:nvSpPr>
          <p:cNvPr id="3" name="Content Placeholder 2">
            <a:extLst>
              <a:ext uri="{FF2B5EF4-FFF2-40B4-BE49-F238E27FC236}">
                <a16:creationId xmlns:a16="http://schemas.microsoft.com/office/drawing/2014/main" id="{B28116DB-2854-4509-BE77-01261FABDD2C}"/>
              </a:ext>
            </a:extLst>
          </p:cNvPr>
          <p:cNvSpPr>
            <a:spLocks noGrp="1"/>
          </p:cNvSpPr>
          <p:nvPr>
            <p:ph idx="1"/>
          </p:nvPr>
        </p:nvSpPr>
        <p:spPr/>
        <p:txBody>
          <a:bodyPr>
            <a:normAutofit fontScale="92500"/>
          </a:bodyPr>
          <a:lstStyle/>
          <a:p>
            <a:pPr marL="0" lvl="0" indent="0" algn="just">
              <a:lnSpc>
                <a:spcPct val="150000"/>
              </a:lnSpc>
              <a:spcAft>
                <a:spcPts val="0"/>
              </a:spcAft>
              <a:buNone/>
            </a:pP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b.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Strategi</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cakupan</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luas</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mj-lt"/>
              <a:buAutoNum type="arabicPeriod"/>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Menawarkan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produk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dengan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berbagai</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produk</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pada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segmen</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pasar  yang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berbeda</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luas</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mj-lt"/>
              <a:buAutoNum type="arabicPeriod"/>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Pengusaha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dapat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memahami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produk</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yang paling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menguntungkan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mj-lt"/>
              <a:buAutoNum type="arabicPeriod"/>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Produk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tidak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berhasil</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segera</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di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tarik</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dari</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pasar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luas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mj-lt"/>
              <a:buAutoNum type="arabicPeriod"/>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Pengusaha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dapat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mengatasi</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ketidak</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pastian</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pasar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dengan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strategi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cakupan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luas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mengkaji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pasar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melalui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sebuah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proses trial and error.</a:t>
            </a:r>
            <a:endParaRPr lang="en-ID" sz="1800"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1000"/>
              </a:spcAft>
              <a:buFont typeface="+mj-lt"/>
              <a:buAutoNum type="arabicPeriod"/>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produk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baru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lebih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focus pada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tingkat</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kepuasan</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konsumen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buNone/>
            </a:pPr>
            <a:endParaRPr lang="en-ID" dirty="0"/>
          </a:p>
        </p:txBody>
      </p:sp>
      <p:sp>
        <p:nvSpPr>
          <p:cNvPr id="4" name="Date Placeholder 3">
            <a:extLst>
              <a:ext uri="{FF2B5EF4-FFF2-40B4-BE49-F238E27FC236}">
                <a16:creationId xmlns:a16="http://schemas.microsoft.com/office/drawing/2014/main" id="{A59A76C4-5D94-4670-87FE-735A9B5C62FC}"/>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BEE77E68-37D2-4CFA-9C91-0C9A43661462}"/>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B7C1365B-C5C3-4184-9303-7041ABFBD4C4}"/>
              </a:ext>
            </a:extLst>
          </p:cNvPr>
          <p:cNvSpPr>
            <a:spLocks noGrp="1"/>
          </p:cNvSpPr>
          <p:nvPr>
            <p:ph type="sldNum" sz="quarter" idx="12"/>
          </p:nvPr>
        </p:nvSpPr>
        <p:spPr/>
        <p:txBody>
          <a:bodyPr/>
          <a:lstStyle/>
          <a:p>
            <a:fld id="{74890947-6068-46AF-A634-D96B9F9313BE}" type="slidenum">
              <a:rPr lang="en-ID" smtClean="0"/>
              <a:t>60</a:t>
            </a:fld>
            <a:endParaRPr lang="en-ID"/>
          </a:p>
        </p:txBody>
      </p:sp>
    </p:spTree>
    <p:extLst>
      <p:ext uri="{BB962C8B-B14F-4D97-AF65-F5344CB8AC3E}">
        <p14:creationId xmlns:p14="http://schemas.microsoft.com/office/powerpoint/2010/main" val="3739379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3AD1D-23AA-4C1F-9FD8-78953D189222}"/>
              </a:ext>
            </a:extLst>
          </p:cNvPr>
          <p:cNvSpPr>
            <a:spLocks noGrp="1"/>
          </p:cNvSpPr>
          <p:nvPr>
            <p:ph type="title"/>
          </p:nvPr>
        </p:nvSpPr>
        <p:spPr/>
        <p:txBody>
          <a:bodyPr/>
          <a:lstStyle/>
          <a:p>
            <a:r>
              <a:rPr lang="en-US" sz="3600" b="1" u="sng" dirty="0" err="1">
                <a:effectLst/>
                <a:latin typeface="Arial" panose="020B0604020202020204" pitchFamily="34" charset="0"/>
                <a:ea typeface="Times New Roman" panose="02020603050405020304" pitchFamily="18" charset="0"/>
                <a:cs typeface="Times New Roman" panose="02020603050405020304" pitchFamily="18" charset="0"/>
              </a:rPr>
              <a:t>Strategi</a:t>
            </a:r>
            <a:r>
              <a:rPr lang="en-US" sz="36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600" b="1" u="sng" dirty="0" err="1">
                <a:effectLst/>
                <a:latin typeface="Arial" panose="020B0604020202020204" pitchFamily="34" charset="0"/>
                <a:ea typeface="Times New Roman" panose="02020603050405020304" pitchFamily="18" charset="0"/>
                <a:cs typeface="Times New Roman" panose="02020603050405020304" pitchFamily="18" charset="0"/>
              </a:rPr>
              <a:t>Peniruan</a:t>
            </a:r>
            <a:r>
              <a:rPr lang="en-US" sz="3600" b="1" u="sng"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dirty="0"/>
          </a:p>
        </p:txBody>
      </p:sp>
      <p:sp>
        <p:nvSpPr>
          <p:cNvPr id="3" name="Content Placeholder 2">
            <a:extLst>
              <a:ext uri="{FF2B5EF4-FFF2-40B4-BE49-F238E27FC236}">
                <a16:creationId xmlns:a16="http://schemas.microsoft.com/office/drawing/2014/main" id="{9CEB8084-6014-460D-9EF1-9C323D098D1E}"/>
              </a:ext>
            </a:extLst>
          </p:cNvPr>
          <p:cNvSpPr>
            <a:spLocks noGrp="1"/>
          </p:cNvSpPr>
          <p:nvPr>
            <p:ph idx="1"/>
          </p:nvPr>
        </p:nvSpPr>
        <p:spPr/>
        <p:txBody>
          <a:bodyPr>
            <a:normAutofit fontScale="70000" lnSpcReduction="20000"/>
          </a:bodyPr>
          <a:lstStyle/>
          <a:p>
            <a:pPr marL="457200" algn="just">
              <a:lnSpc>
                <a:spcPct val="150000"/>
              </a:lnSpc>
              <a:spcAft>
                <a:spcPts val="0"/>
              </a:spcAft>
            </a:pP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(2).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Strategi</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Peniruan</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274320" indent="0" algn="just">
              <a:lnSpc>
                <a:spcPct val="150000"/>
              </a:lnSpc>
              <a:spcAft>
                <a:spcPts val="0"/>
              </a:spcAft>
              <a:buNone/>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dapat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meminimalkan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tingkat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risiko</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dihadapi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oleh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pengusaha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dengan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strategi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peniruan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menjiplak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praktik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bisnis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dari</a:t>
            </a:r>
            <a:r>
              <a:rPr lang="en-US" sz="1800" b="1" u="sng"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perusahaan</a:t>
            </a:r>
            <a:r>
              <a:rPr lang="en-US" sz="1800" b="1" u="sng"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lain yang </a:t>
            </a:r>
            <a:r>
              <a:rPr lang="en-US" sz="1800" b="1" u="sng"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sudah</a:t>
            </a:r>
            <a:r>
              <a:rPr lang="en-US" sz="1800" b="1" u="sng"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lebih</a:t>
            </a:r>
            <a:r>
              <a:rPr lang="en-US" sz="1800" b="1" u="sng"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maju</a:t>
            </a:r>
            <a:r>
              <a:rPr lang="en-US" sz="1800" b="1" u="sng"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dan </a:t>
            </a:r>
            <a:r>
              <a:rPr lang="en-US" sz="1800" b="1" u="sng"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berkembang</a:t>
            </a:r>
            <a:r>
              <a:rPr lang="en-US" sz="1800" b="1" u="sng"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a:t>
            </a:r>
            <a:endParaRPr lang="en-ID" sz="1800" b="1" u="sng" dirty="0">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endParaRPr>
          </a:p>
          <a:p>
            <a:pPr marL="457200" algn="just">
              <a:lnSpc>
                <a:spcPct val="150000"/>
              </a:lnSpc>
              <a:spcAft>
                <a:spcPts val="0"/>
              </a:spcAft>
            </a:pPr>
            <a:r>
              <a:rPr lang="en-US" sz="1800" b="1" i="1" u="sng" dirty="0">
                <a:effectLst/>
                <a:latin typeface="Arial" panose="020B0604020202020204" pitchFamily="34" charset="0"/>
                <a:ea typeface="Times New Roman" panose="02020603050405020304" pitchFamily="18" charset="0"/>
                <a:cs typeface="Times New Roman" panose="02020603050405020304" pitchFamily="18" charset="0"/>
              </a:rPr>
              <a:t>Imitation strategy</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untuk</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meningkatkan</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kinerja</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perusahaan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karena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perusahaan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baru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sukses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tidak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perlu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bernilai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langka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tidak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dapat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ditiru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dalam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setiap</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aspek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operasi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perusahaan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algn="just">
              <a:lnSpc>
                <a:spcPct val="150000"/>
              </a:lnSpc>
              <a:spcAft>
                <a:spcPts val="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Para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pengusaha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mungkin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menyadari</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bahwa</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lebih</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mudah</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untuk</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meniru</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praktik</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praktik</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dari</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Perusahaan yang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telah</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sukses</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dari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pada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menjalani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proses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pencariaan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sistimatis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mahal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masih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memerlukan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informasi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dalam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pengambilan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keputusannya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r>
              <a:rPr lang="en-ID" sz="1800" dirty="0">
                <a:latin typeface="Calibri" panose="020F050202020403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Imtitation</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strategy </a:t>
            </a:r>
            <a:r>
              <a:rPr lang="en-US" sz="1800" dirty="0">
                <a:effectLst/>
                <a:highlight>
                  <a:srgbClr val="FFFF00"/>
                </a:highligh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merepresentasikan</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sebuah</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subtitusi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pembelajaran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pribadi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memiliki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dasar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legitimasi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organisasional</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algn="just">
              <a:lnSpc>
                <a:spcPct val="150000"/>
              </a:lnSpc>
              <a:spcAft>
                <a:spcPts val="1000"/>
              </a:spcAf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Selanjutnya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jika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Pengusaha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bertindak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seperti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perusahaan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sudah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mapan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biasanya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konsumenpun</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akan</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menilainya</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suatu</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perusahaan</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sangat</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mapan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Peniruaan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juga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merupakan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strategi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mencapai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prestise</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mendapatkan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status.</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ID" dirty="0"/>
          </a:p>
        </p:txBody>
      </p:sp>
      <p:sp>
        <p:nvSpPr>
          <p:cNvPr id="4" name="Date Placeholder 3">
            <a:extLst>
              <a:ext uri="{FF2B5EF4-FFF2-40B4-BE49-F238E27FC236}">
                <a16:creationId xmlns:a16="http://schemas.microsoft.com/office/drawing/2014/main" id="{9DC67B7E-CC92-4459-9FE8-A0F37DE09727}"/>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C9E48F65-9828-4F78-9B22-3044B541790D}"/>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B6C5DC20-E544-4FF4-886F-3C5E499E32D7}"/>
              </a:ext>
            </a:extLst>
          </p:cNvPr>
          <p:cNvSpPr>
            <a:spLocks noGrp="1"/>
          </p:cNvSpPr>
          <p:nvPr>
            <p:ph type="sldNum" sz="quarter" idx="12"/>
          </p:nvPr>
        </p:nvSpPr>
        <p:spPr/>
        <p:txBody>
          <a:bodyPr/>
          <a:lstStyle/>
          <a:p>
            <a:fld id="{74890947-6068-46AF-A634-D96B9F9313BE}" type="slidenum">
              <a:rPr lang="en-ID" smtClean="0"/>
              <a:t>61</a:t>
            </a:fld>
            <a:endParaRPr lang="en-ID"/>
          </a:p>
        </p:txBody>
      </p:sp>
    </p:spTree>
    <p:extLst>
      <p:ext uri="{BB962C8B-B14F-4D97-AF65-F5344CB8AC3E}">
        <p14:creationId xmlns:p14="http://schemas.microsoft.com/office/powerpoint/2010/main" val="7942220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B80CE-6283-4163-87FB-BCE89FF558D5}"/>
              </a:ext>
            </a:extLst>
          </p:cNvPr>
          <p:cNvSpPr>
            <a:spLocks noGrp="1"/>
          </p:cNvSpPr>
          <p:nvPr>
            <p:ph type="title"/>
          </p:nvPr>
        </p:nvSpPr>
        <p:spPr/>
        <p:txBody>
          <a:bodyPr/>
          <a:lstStyle/>
          <a:p>
            <a:r>
              <a:rPr lang="en-US" sz="3600" dirty="0" err="1">
                <a:effectLst/>
                <a:latin typeface="Arial" panose="020B0604020202020204" pitchFamily="34" charset="0"/>
                <a:ea typeface="Times New Roman" panose="02020603050405020304" pitchFamily="18" charset="0"/>
                <a:cs typeface="Times New Roman" panose="02020603050405020304" pitchFamily="18" charset="0"/>
              </a:rPr>
              <a:t>Jenis</a:t>
            </a:r>
            <a:r>
              <a:rPr lang="en-US" sz="36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600" dirty="0" err="1">
                <a:effectLst/>
                <a:latin typeface="Arial" panose="020B0604020202020204" pitchFamily="34" charset="0"/>
                <a:ea typeface="Times New Roman" panose="02020603050405020304" pitchFamily="18" charset="0"/>
                <a:cs typeface="Times New Roman" panose="02020603050405020304" pitchFamily="18" charset="0"/>
              </a:rPr>
              <a:t>jenis</a:t>
            </a:r>
            <a:r>
              <a:rPr lang="en-US" sz="36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600" b="1" i="1" u="sng" dirty="0">
                <a:effectLst/>
                <a:latin typeface="Arial" panose="020B0604020202020204" pitchFamily="34" charset="0"/>
                <a:ea typeface="Times New Roman" panose="02020603050405020304" pitchFamily="18" charset="0"/>
                <a:cs typeface="Times New Roman" panose="02020603050405020304" pitchFamily="18" charset="0"/>
              </a:rPr>
              <a:t>Imitation strategy </a:t>
            </a:r>
            <a:r>
              <a:rPr lang="en-US" sz="3600" b="1" i="1" u="sng" dirty="0" err="1">
                <a:effectLst/>
                <a:latin typeface="Arial" panose="020B0604020202020204" pitchFamily="34" charset="0"/>
                <a:ea typeface="Times New Roman" panose="02020603050405020304" pitchFamily="18" charset="0"/>
                <a:cs typeface="Times New Roman" panose="02020603050405020304" pitchFamily="18" charset="0"/>
              </a:rPr>
              <a:t>meliputi</a:t>
            </a:r>
            <a:r>
              <a:rPr lang="en-US" sz="3600" b="1" i="1" u="sng"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dirty="0"/>
          </a:p>
        </p:txBody>
      </p:sp>
      <p:sp>
        <p:nvSpPr>
          <p:cNvPr id="3" name="Content Placeholder 2">
            <a:extLst>
              <a:ext uri="{FF2B5EF4-FFF2-40B4-BE49-F238E27FC236}">
                <a16:creationId xmlns:a16="http://schemas.microsoft.com/office/drawing/2014/main" id="{E2A2A19B-FA28-4587-B031-054928A74F3C}"/>
              </a:ext>
            </a:extLst>
          </p:cNvPr>
          <p:cNvSpPr>
            <a:spLocks noGrp="1"/>
          </p:cNvSpPr>
          <p:nvPr>
            <p:ph idx="1"/>
          </p:nvPr>
        </p:nvSpPr>
        <p:spPr/>
        <p:txBody>
          <a:bodyPr>
            <a:normAutofit fontScale="77500" lnSpcReduction="20000"/>
          </a:bodyPr>
          <a:lstStyle/>
          <a:p>
            <a:pPr marL="274320" indent="0" algn="just">
              <a:lnSpc>
                <a:spcPct val="150000"/>
              </a:lnSpc>
              <a:spcAft>
                <a:spcPts val="0"/>
              </a:spcAft>
              <a:buNone/>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Konsumen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lebih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nyaman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melakukan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bisnis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dengan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perusahaan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mereka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rasakan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sudah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sangat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mapan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prestisius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r>
              <a:rPr lang="en-ID" sz="1800" dirty="0">
                <a:latin typeface="Calibri" panose="020F050202020403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Jenis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jenis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i="1" u="sng" dirty="0">
                <a:effectLst/>
                <a:latin typeface="Arial" panose="020B0604020202020204" pitchFamily="34" charset="0"/>
                <a:ea typeface="Times New Roman" panose="02020603050405020304" pitchFamily="18" charset="0"/>
                <a:cs typeface="Times New Roman" panose="02020603050405020304" pitchFamily="18" charset="0"/>
              </a:rPr>
              <a:t>Imitation strategy </a:t>
            </a:r>
            <a:r>
              <a:rPr lang="en-US" sz="1800" b="1" i="1" u="sng" dirty="0" err="1">
                <a:effectLst/>
                <a:latin typeface="Arial" panose="020B0604020202020204" pitchFamily="34" charset="0"/>
                <a:ea typeface="Times New Roman" panose="02020603050405020304" pitchFamily="18" charset="0"/>
                <a:cs typeface="Times New Roman" panose="02020603050405020304" pitchFamily="18" charset="0"/>
              </a:rPr>
              <a:t>meliputi</a:t>
            </a:r>
            <a:r>
              <a:rPr lang="en-US" sz="1800" b="1" i="1" u="sng"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mj-lt"/>
              <a:buAutoNum type="arabicPeriod"/>
            </a:pP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Waralaba</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merupakan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salah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satu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contoh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dari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usaha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baru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berfokus</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pada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peniruan</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untuk</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mengurangi</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risiko</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kerugian</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bagi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pihak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terawalaba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(franchisee),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mendapatkan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hak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guna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bagi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usaha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baru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dari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Pewaralaba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(Franchisor).</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1000"/>
              </a:spcAft>
              <a:buFont typeface="+mj-lt"/>
              <a:buAutoNum type="arabicPeriod"/>
            </a:pP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Strategi</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me too</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meniru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produk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produk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sudah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ada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mencoba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menciptakan</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keunggulan</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lewat</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variasi</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variasi</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kecil</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1000"/>
              </a:spcAf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Secara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keseluruhan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sebuah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strategi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i="1" u="sng" dirty="0">
                <a:effectLst/>
                <a:latin typeface="Arial" panose="020B0604020202020204" pitchFamily="34" charset="0"/>
                <a:ea typeface="Times New Roman" panose="02020603050405020304" pitchFamily="18" charset="0"/>
                <a:cs typeface="Times New Roman" panose="02020603050405020304" pitchFamily="18" charset="0"/>
              </a:rPr>
              <a:t>Imitation strategy </a:t>
            </a:r>
            <a:r>
              <a:rPr lang="en-US" sz="1800" dirty="0">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dapat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secara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potensial</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mengurangi</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biaya</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biaya</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pengusaha</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sehubungan</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dengan</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penelitian</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pengembangan</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mengurangi</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ketidak</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pastiaan</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konsumen</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perusahaan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membuat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pendatang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baru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menjadi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dari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awal</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Selanjutnya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dalam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penerapan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strategi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tersebut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usaha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baru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pengusaha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harus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focus pada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peniruaan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elemen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elemen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bisnis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tidak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sentral</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bagi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keunggulan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kompetitif</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perusahaannya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Aspek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aspek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keunggulan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haruslah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bernilai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langka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tidak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dapat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ditiru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bagi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perusahaan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mencapai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kinerja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tinggi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dalam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periode</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lama.</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ID" dirty="0"/>
          </a:p>
        </p:txBody>
      </p:sp>
      <p:sp>
        <p:nvSpPr>
          <p:cNvPr id="4" name="Date Placeholder 3">
            <a:extLst>
              <a:ext uri="{FF2B5EF4-FFF2-40B4-BE49-F238E27FC236}">
                <a16:creationId xmlns:a16="http://schemas.microsoft.com/office/drawing/2014/main" id="{D3855ED1-71EF-4151-A218-CBC919DD19CD}"/>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4DFEB064-EF88-463A-83C0-E7FB6A6157DB}"/>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CCCECBE6-2002-4109-A0C3-0C528F78A91F}"/>
              </a:ext>
            </a:extLst>
          </p:cNvPr>
          <p:cNvSpPr>
            <a:spLocks noGrp="1"/>
          </p:cNvSpPr>
          <p:nvPr>
            <p:ph type="sldNum" sz="quarter" idx="12"/>
          </p:nvPr>
        </p:nvSpPr>
        <p:spPr/>
        <p:txBody>
          <a:bodyPr/>
          <a:lstStyle/>
          <a:p>
            <a:fld id="{74890947-6068-46AF-A634-D96B9F9313BE}" type="slidenum">
              <a:rPr lang="en-ID" smtClean="0"/>
              <a:t>62</a:t>
            </a:fld>
            <a:endParaRPr lang="en-ID"/>
          </a:p>
        </p:txBody>
      </p:sp>
    </p:spTree>
    <p:extLst>
      <p:ext uri="{BB962C8B-B14F-4D97-AF65-F5344CB8AC3E}">
        <p14:creationId xmlns:p14="http://schemas.microsoft.com/office/powerpoint/2010/main" val="38797664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D72BE-25A6-4572-BB6F-E4DD9D344DFA}"/>
              </a:ext>
            </a:extLst>
          </p:cNvPr>
          <p:cNvSpPr>
            <a:spLocks noGrp="1"/>
          </p:cNvSpPr>
          <p:nvPr>
            <p:ph type="title"/>
          </p:nvPr>
        </p:nvSpPr>
        <p:spPr/>
        <p:txBody>
          <a:bodyPr/>
          <a:lstStyle/>
          <a:p>
            <a:r>
              <a:rPr lang="en-US" sz="3600" b="1" dirty="0" err="1">
                <a:effectLst/>
                <a:latin typeface="Arial" panose="020B0604020202020204" pitchFamily="34" charset="0"/>
                <a:ea typeface="Times New Roman" panose="02020603050405020304" pitchFamily="18" charset="0"/>
                <a:cs typeface="Times New Roman" panose="02020603050405020304" pitchFamily="18" charset="0"/>
              </a:rPr>
              <a:t>Mengelola</a:t>
            </a:r>
            <a:r>
              <a:rPr lang="en-US" sz="36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600" b="1" dirty="0" err="1">
                <a:effectLst/>
                <a:latin typeface="Arial" panose="020B0604020202020204" pitchFamily="34" charset="0"/>
                <a:ea typeface="Times New Roman" panose="02020603050405020304" pitchFamily="18" charset="0"/>
                <a:cs typeface="Times New Roman" panose="02020603050405020304" pitchFamily="18" charset="0"/>
              </a:rPr>
              <a:t>Kebaruan</a:t>
            </a:r>
            <a:br>
              <a:rPr lang="en-ID" sz="3600" dirty="0">
                <a:effectLst/>
                <a:latin typeface="Calibri" panose="020F0502020204030204" pitchFamily="34" charset="0"/>
                <a:ea typeface="Times New Roman" panose="02020603050405020304" pitchFamily="18" charset="0"/>
                <a:cs typeface="Times New Roman" panose="02020603050405020304" pitchFamily="18" charset="0"/>
              </a:rPr>
            </a:br>
            <a:endParaRPr lang="en-ID" dirty="0"/>
          </a:p>
        </p:txBody>
      </p:sp>
      <p:sp>
        <p:nvSpPr>
          <p:cNvPr id="3" name="Content Placeholder 2">
            <a:extLst>
              <a:ext uri="{FF2B5EF4-FFF2-40B4-BE49-F238E27FC236}">
                <a16:creationId xmlns:a16="http://schemas.microsoft.com/office/drawing/2014/main" id="{08C5F979-6937-4033-9BB2-367F24BEDDE7}"/>
              </a:ext>
            </a:extLst>
          </p:cNvPr>
          <p:cNvSpPr>
            <a:spLocks noGrp="1"/>
          </p:cNvSpPr>
          <p:nvPr>
            <p:ph idx="1"/>
          </p:nvPr>
        </p:nvSpPr>
        <p:spPr/>
        <p:txBody>
          <a:bodyPr>
            <a:normAutofit fontScale="77500" lnSpcReduction="20000"/>
          </a:bodyPr>
          <a:lstStyle/>
          <a:p>
            <a:pPr marL="457200" algn="just">
              <a:lnSpc>
                <a:spcPct val="150000"/>
              </a:lnSpc>
              <a:spcAft>
                <a:spcPts val="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Usaha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baru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dapat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dilakukan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melalui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pendiriaan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usaha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organisasi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baru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dapat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membawa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tantangan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tidak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dihadapi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oleh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pengusaha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mengelola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perusahaan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perusahaan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sudah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mapan</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Kwajiban</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dari</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Kebaruan</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 liability of newness,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ini</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dapat</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timbul</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dari</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kondisi</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kondisi</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unik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berikiut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ini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mj-lt"/>
              <a:buAutoNum type="alphaLcPeriod"/>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Organisasi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baru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harus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mengeluarkan</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biaya</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untuk</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mempelajari</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tugas</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tugas</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baru</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memakan</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waktu</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yang lama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dari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pelatihan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sangat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memadai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mengkostumisasi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keahliaan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pegawai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dengan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tugas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tugas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baru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harus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dilakukan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mj-lt"/>
              <a:buAutoNum type="alphaLcPeriod"/>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Seiring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dengan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orang- orang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diberi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sebagai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pegawai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baru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pada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organisasi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baru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dibentuk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akan</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ada</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tumpang</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tindih</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kesenjangan</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dengan</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dalam</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tanggung</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jawab</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akan</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mengakibatkan</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konflik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sampai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adanya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negosisasi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informal oleh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terkait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1000"/>
              </a:spcAft>
              <a:buFont typeface="+mj-lt"/>
              <a:buAutoNum type="alphaLcPeriod"/>
            </a:pP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Komunikasi</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di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dalam</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organisaasi</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muncul</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baik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melalui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saluran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formal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maupun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saluran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informal.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Sebuah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organisasi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baru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belum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memiliki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kesempatan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mengembangkan</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struktur</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informal,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seperti</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pertemanan</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dan kultur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organisasi</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serta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memerlukan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waktu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dapat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membentuknya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ID" dirty="0"/>
          </a:p>
        </p:txBody>
      </p:sp>
      <p:sp>
        <p:nvSpPr>
          <p:cNvPr id="4" name="Date Placeholder 3">
            <a:extLst>
              <a:ext uri="{FF2B5EF4-FFF2-40B4-BE49-F238E27FC236}">
                <a16:creationId xmlns:a16="http://schemas.microsoft.com/office/drawing/2014/main" id="{1E8DBAFC-5ECF-452E-B55B-86B3D8F4896A}"/>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3F973487-CA1D-427F-998C-EFCF29E73587}"/>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1993CBF2-17FB-4AA5-9EE8-1B0FB9BB1838}"/>
              </a:ext>
            </a:extLst>
          </p:cNvPr>
          <p:cNvSpPr>
            <a:spLocks noGrp="1"/>
          </p:cNvSpPr>
          <p:nvPr>
            <p:ph type="sldNum" sz="quarter" idx="12"/>
          </p:nvPr>
        </p:nvSpPr>
        <p:spPr/>
        <p:txBody>
          <a:bodyPr/>
          <a:lstStyle/>
          <a:p>
            <a:fld id="{74890947-6068-46AF-A634-D96B9F9313BE}" type="slidenum">
              <a:rPr lang="en-ID" smtClean="0"/>
              <a:t>63</a:t>
            </a:fld>
            <a:endParaRPr lang="en-ID"/>
          </a:p>
        </p:txBody>
      </p:sp>
    </p:spTree>
    <p:extLst>
      <p:ext uri="{BB962C8B-B14F-4D97-AF65-F5344CB8AC3E}">
        <p14:creationId xmlns:p14="http://schemas.microsoft.com/office/powerpoint/2010/main" val="3405523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B0FC0-8D9F-4E43-AFE9-70344140DC26}"/>
              </a:ext>
            </a:extLst>
          </p:cNvPr>
          <p:cNvSpPr>
            <a:spLocks noGrp="1"/>
          </p:cNvSpPr>
          <p:nvPr>
            <p:ph type="title"/>
          </p:nvPr>
        </p:nvSpPr>
        <p:spPr/>
        <p:txBody>
          <a:bodyPr/>
          <a:lstStyle/>
          <a:p>
            <a:r>
              <a:rPr lang="en-US" sz="3600" b="1" u="sng" dirty="0" err="1">
                <a:effectLst/>
                <a:latin typeface="Arial" panose="020B0604020202020204" pitchFamily="34" charset="0"/>
                <a:ea typeface="Times New Roman" panose="02020603050405020304" pitchFamily="18" charset="0"/>
                <a:cs typeface="Times New Roman" panose="02020603050405020304" pitchFamily="18" charset="0"/>
              </a:rPr>
              <a:t>Penilaian</a:t>
            </a:r>
            <a:r>
              <a:rPr lang="en-US" sz="36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600" b="1" u="sng" dirty="0" err="1">
                <a:effectLst/>
                <a:latin typeface="Arial" panose="020B0604020202020204" pitchFamily="34" charset="0"/>
                <a:ea typeface="Times New Roman" panose="02020603050405020304" pitchFamily="18" charset="0"/>
                <a:cs typeface="Times New Roman" panose="02020603050405020304" pitchFamily="18" charset="0"/>
              </a:rPr>
              <a:t>Resiko</a:t>
            </a:r>
            <a:r>
              <a:rPr lang="en-US" sz="36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600" b="1" u="sng" dirty="0" err="1">
                <a:effectLst/>
                <a:latin typeface="Arial" panose="020B0604020202020204" pitchFamily="34" charset="0"/>
                <a:ea typeface="Times New Roman" panose="02020603050405020304" pitchFamily="18" charset="0"/>
                <a:cs typeface="Times New Roman" panose="02020603050405020304" pitchFamily="18" charset="0"/>
              </a:rPr>
              <a:t>bisnis</a:t>
            </a:r>
            <a:r>
              <a:rPr lang="en-US" sz="3600" b="1" u="sng" dirty="0">
                <a:effectLst/>
                <a:latin typeface="Arial" panose="020B0604020202020204" pitchFamily="34" charset="0"/>
                <a:ea typeface="Times New Roman" panose="02020603050405020304" pitchFamily="18" charset="0"/>
                <a:cs typeface="Times New Roman" panose="02020603050405020304" pitchFamily="18" charset="0"/>
              </a:rPr>
              <a:t> &amp; Teknik </a:t>
            </a:r>
            <a:r>
              <a:rPr lang="en-US" sz="3600" b="1" u="sng" dirty="0" err="1">
                <a:effectLst/>
                <a:latin typeface="Arial" panose="020B0604020202020204" pitchFamily="34" charset="0"/>
                <a:ea typeface="Times New Roman" panose="02020603050405020304" pitchFamily="18" charset="0"/>
                <a:cs typeface="Times New Roman" panose="02020603050405020304" pitchFamily="18" charset="0"/>
              </a:rPr>
              <a:t>penilaian</a:t>
            </a:r>
            <a:r>
              <a:rPr lang="en-US" sz="36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600" b="1" u="sng" dirty="0" err="1">
                <a:effectLst/>
                <a:latin typeface="Arial" panose="020B0604020202020204" pitchFamily="34" charset="0"/>
                <a:ea typeface="Times New Roman" panose="02020603050405020304" pitchFamily="18" charset="0"/>
                <a:cs typeface="Times New Roman" panose="02020603050405020304" pitchFamily="18" charset="0"/>
              </a:rPr>
              <a:t>resiko</a:t>
            </a:r>
            <a:r>
              <a:rPr lang="en-US" sz="3600" b="1" u="sng" dirty="0">
                <a:effectLst/>
                <a:latin typeface="Arial" panose="020B0604020202020204" pitchFamily="34" charset="0"/>
                <a:ea typeface="Times New Roman" panose="02020603050405020304" pitchFamily="18" charset="0"/>
                <a:cs typeface="Times New Roman" panose="02020603050405020304" pitchFamily="18" charset="0"/>
              </a:rPr>
              <a:t>:</a:t>
            </a:r>
            <a:br>
              <a:rPr lang="en-ID" sz="3600" dirty="0">
                <a:effectLst/>
                <a:latin typeface="Calibri" panose="020F0502020204030204" pitchFamily="34" charset="0"/>
                <a:ea typeface="Times New Roman" panose="02020603050405020304" pitchFamily="18" charset="0"/>
                <a:cs typeface="Times New Roman" panose="02020603050405020304" pitchFamily="18" charset="0"/>
              </a:rPr>
            </a:br>
            <a:endParaRPr lang="en-ID" dirty="0"/>
          </a:p>
        </p:txBody>
      </p:sp>
      <p:sp>
        <p:nvSpPr>
          <p:cNvPr id="3" name="Content Placeholder 2">
            <a:extLst>
              <a:ext uri="{FF2B5EF4-FFF2-40B4-BE49-F238E27FC236}">
                <a16:creationId xmlns:a16="http://schemas.microsoft.com/office/drawing/2014/main" id="{3134E63A-19EB-4A31-A340-59784F0E5081}"/>
              </a:ext>
            </a:extLst>
          </p:cNvPr>
          <p:cNvSpPr>
            <a:spLocks noGrp="1"/>
          </p:cNvSpPr>
          <p:nvPr>
            <p:ph idx="1"/>
          </p:nvPr>
        </p:nvSpPr>
        <p:spPr/>
        <p:txBody>
          <a:bodyPr>
            <a:normAutofit fontScale="77500" lnSpcReduction="20000"/>
          </a:bodyPr>
          <a:lstStyle/>
          <a:p>
            <a:pPr marL="274320" indent="0" algn="just">
              <a:lnSpc>
                <a:spcPct val="150000"/>
              </a:lnSpc>
              <a:spcAft>
                <a:spcPts val="0"/>
              </a:spcAft>
              <a:buNone/>
            </a:pP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Penilaian</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Resiko</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bisnis</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algn="just">
              <a:lnSpc>
                <a:spcPct val="150000"/>
              </a:lnSpc>
              <a:spcAft>
                <a:spcPts val="0"/>
              </a:spcAf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Mengidentifikasikan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bahaya</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potensial</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strategi</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strategi</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alternative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mencapai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sasaran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sasaran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tujuan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tujuan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rencana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bisnis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algn="just">
              <a:lnSpc>
                <a:spcPct val="150000"/>
              </a:lnSpc>
              <a:spcAft>
                <a:spcPts val="0"/>
              </a:spcAf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Setiap</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perusahaan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baru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dihadapkan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dengan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bahaya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potensial</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sesuai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dengan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industry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lingkungan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kompetitifnya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Penting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bagi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seorang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pengusaha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membuat</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assessment risk.</a:t>
            </a:r>
            <a:endParaRPr lang="en-ID" sz="1800"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274320" indent="0" algn="just">
              <a:lnSpc>
                <a:spcPct val="150000"/>
              </a:lnSpc>
              <a:spcAft>
                <a:spcPts val="0"/>
              </a:spcAft>
              <a:buNone/>
            </a:pP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Teknik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penilaian</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resiko</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mj-lt"/>
              <a:buAutoNum type="arabicPeriod"/>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Pengusaha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melakukan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identifikasi</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resiko</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potensial</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mungkin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terjadi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pada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perusahaan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mj-lt"/>
              <a:buAutoNum type="arabicPeriod"/>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Menyelenggarakan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forum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diskusi</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untuk</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mengantisipasi</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kemungkinan</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terjadinya</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suatu</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resiko</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usaha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menjadi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nyata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1000"/>
              </a:spcAft>
              <a:buFont typeface="+mj-lt"/>
              <a:buAutoNum type="arabicPeriod"/>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Pengusha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mendiskusikan</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strategi</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strategi</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yang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digunakan</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untuk</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mencegah</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memperkecil</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maupun</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merespon</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ketika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resiko</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resiko</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tersebut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muncul</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dalam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proses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bisnis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ID" dirty="0"/>
          </a:p>
        </p:txBody>
      </p:sp>
      <p:sp>
        <p:nvSpPr>
          <p:cNvPr id="4" name="Date Placeholder 3">
            <a:extLst>
              <a:ext uri="{FF2B5EF4-FFF2-40B4-BE49-F238E27FC236}">
                <a16:creationId xmlns:a16="http://schemas.microsoft.com/office/drawing/2014/main" id="{BF5A3779-CC91-487B-9EE4-FA02D6A4E8F2}"/>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4184F457-8718-4408-8BFB-EA0AC165A017}"/>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E9493CA8-2033-4CE1-8CFA-811ECA0363BC}"/>
              </a:ext>
            </a:extLst>
          </p:cNvPr>
          <p:cNvSpPr>
            <a:spLocks noGrp="1"/>
          </p:cNvSpPr>
          <p:nvPr>
            <p:ph type="sldNum" sz="quarter" idx="12"/>
          </p:nvPr>
        </p:nvSpPr>
        <p:spPr/>
        <p:txBody>
          <a:bodyPr/>
          <a:lstStyle/>
          <a:p>
            <a:fld id="{74890947-6068-46AF-A634-D96B9F9313BE}" type="slidenum">
              <a:rPr lang="en-ID" smtClean="0"/>
              <a:t>64</a:t>
            </a:fld>
            <a:endParaRPr lang="en-ID"/>
          </a:p>
        </p:txBody>
      </p:sp>
    </p:spTree>
    <p:extLst>
      <p:ext uri="{BB962C8B-B14F-4D97-AF65-F5344CB8AC3E}">
        <p14:creationId xmlns:p14="http://schemas.microsoft.com/office/powerpoint/2010/main" val="10315261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0C07A-D452-4A97-B495-0B70A7863E40}"/>
              </a:ext>
            </a:extLst>
          </p:cNvPr>
          <p:cNvSpPr>
            <a:spLocks noGrp="1"/>
          </p:cNvSpPr>
          <p:nvPr>
            <p:ph type="title"/>
          </p:nvPr>
        </p:nvSpPr>
        <p:spPr/>
        <p:txBody>
          <a:bodyPr/>
          <a:lstStyle/>
          <a:p>
            <a:r>
              <a:rPr lang="en-US" sz="3600" b="1" u="sng" dirty="0" err="1">
                <a:effectLst/>
                <a:latin typeface="Arial" panose="020B0604020202020204" pitchFamily="34" charset="0"/>
                <a:ea typeface="Times New Roman" panose="02020603050405020304" pitchFamily="18" charset="0"/>
                <a:cs typeface="Times New Roman" panose="02020603050405020304" pitchFamily="18" charset="0"/>
              </a:rPr>
              <a:t>Sumber</a:t>
            </a:r>
            <a:r>
              <a:rPr lang="en-US" sz="36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600" b="1" u="sng" dirty="0" err="1">
                <a:effectLst/>
                <a:latin typeface="Arial" panose="020B0604020202020204" pitchFamily="34" charset="0"/>
                <a:ea typeface="Times New Roman" panose="02020603050405020304" pitchFamily="18" charset="0"/>
                <a:cs typeface="Times New Roman" panose="02020603050405020304" pitchFamily="18" charset="0"/>
              </a:rPr>
              <a:t>resiko</a:t>
            </a:r>
            <a:r>
              <a:rPr lang="en-US" sz="3600" b="1" u="sng" dirty="0">
                <a:effectLst/>
                <a:latin typeface="Arial" panose="020B0604020202020204" pitchFamily="34" charset="0"/>
                <a:ea typeface="Times New Roman" panose="02020603050405020304" pitchFamily="18" charset="0"/>
                <a:cs typeface="Times New Roman" panose="02020603050405020304" pitchFamily="18" charset="0"/>
              </a:rPr>
              <a:t>:</a:t>
            </a:r>
            <a:br>
              <a:rPr lang="en-ID" sz="3600" dirty="0">
                <a:effectLst/>
                <a:latin typeface="Calibri" panose="020F0502020204030204" pitchFamily="34" charset="0"/>
                <a:ea typeface="Times New Roman" panose="02020603050405020304" pitchFamily="18" charset="0"/>
                <a:cs typeface="Times New Roman" panose="02020603050405020304" pitchFamily="18" charset="0"/>
              </a:rPr>
            </a:br>
            <a:endParaRPr lang="en-ID" dirty="0"/>
          </a:p>
        </p:txBody>
      </p:sp>
      <p:sp>
        <p:nvSpPr>
          <p:cNvPr id="3" name="Content Placeholder 2">
            <a:extLst>
              <a:ext uri="{FF2B5EF4-FFF2-40B4-BE49-F238E27FC236}">
                <a16:creationId xmlns:a16="http://schemas.microsoft.com/office/drawing/2014/main" id="{5F40855C-FE80-4DF0-A4A9-C39F15C552A5}"/>
              </a:ext>
            </a:extLst>
          </p:cNvPr>
          <p:cNvSpPr>
            <a:spLocks noGrp="1"/>
          </p:cNvSpPr>
          <p:nvPr>
            <p:ph idx="1"/>
          </p:nvPr>
        </p:nvSpPr>
        <p:spPr/>
        <p:txBody>
          <a:bodyPr>
            <a:normAutofit lnSpcReduction="10000"/>
          </a:bodyPr>
          <a:lstStyle/>
          <a:p>
            <a:pPr marL="274320" indent="0" algn="just">
              <a:lnSpc>
                <a:spcPct val="150000"/>
              </a:lnSpc>
              <a:spcAft>
                <a:spcPts val="1000"/>
              </a:spcAft>
              <a:buNone/>
            </a:pP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Sumber</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resiko</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indent="0" algn="just">
              <a:lnSpc>
                <a:spcPct val="150000"/>
              </a:lnSpc>
              <a:spcAft>
                <a:spcPts val="1000"/>
              </a:spcAft>
              <a:buNone/>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Risiko</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besar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berasal</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dari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reaksi</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highlight>
                  <a:srgbClr val="FFFF00"/>
                </a:highlight>
                <a:latin typeface="Arial" panose="020B0604020202020204" pitchFamily="34" charset="0"/>
                <a:ea typeface="Times New Roman" panose="02020603050405020304" pitchFamily="18" charset="0"/>
                <a:cs typeface="Times New Roman" panose="02020603050405020304" pitchFamily="18" charset="0"/>
              </a:rPr>
              <a:t>k</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ompetitor</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kelemahan</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kelemahan</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dalam</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tim</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pemasaran</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produksi</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atau</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manajemen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Kemajuan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kemajuan</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baru</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dalam</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bidang</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teknologi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membuat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suatu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produk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baru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menjadi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kuno</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tertinggal</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kembali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indent="0" algn="just">
              <a:lnSpc>
                <a:spcPct val="150000"/>
              </a:lnSpc>
              <a:spcAft>
                <a:spcPts val="1000"/>
              </a:spcAft>
              <a:buNone/>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Perusahaan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diberi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dana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dari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pasar modal,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risiko</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sering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terjadi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pada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tahap</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2 dan 3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melalui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perusahaan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modal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usaha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professional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atau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pasar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equitas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public. </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Pasar modal –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resiko</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pasar yang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menyediakan</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utang dan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equitas</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bagi</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situasi</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pembiayaan</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tidak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aman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Sedangkan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pasar modal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resiko</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informal,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lebih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menekankan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pada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bidang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modal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perorangan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ID" dirty="0"/>
          </a:p>
        </p:txBody>
      </p:sp>
      <p:sp>
        <p:nvSpPr>
          <p:cNvPr id="4" name="Date Placeholder 3">
            <a:extLst>
              <a:ext uri="{FF2B5EF4-FFF2-40B4-BE49-F238E27FC236}">
                <a16:creationId xmlns:a16="http://schemas.microsoft.com/office/drawing/2014/main" id="{901BF651-4C2B-4A26-98AF-7993FB1C0FBD}"/>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1B7923A3-8DAC-42D8-A144-C1D843599D46}"/>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5C9E7C9C-28D2-4161-9CB6-803842702383}"/>
              </a:ext>
            </a:extLst>
          </p:cNvPr>
          <p:cNvSpPr>
            <a:spLocks noGrp="1"/>
          </p:cNvSpPr>
          <p:nvPr>
            <p:ph type="sldNum" sz="quarter" idx="12"/>
          </p:nvPr>
        </p:nvSpPr>
        <p:spPr/>
        <p:txBody>
          <a:bodyPr/>
          <a:lstStyle/>
          <a:p>
            <a:fld id="{74890947-6068-46AF-A634-D96B9F9313BE}" type="slidenum">
              <a:rPr lang="en-ID" smtClean="0"/>
              <a:t>65</a:t>
            </a:fld>
            <a:endParaRPr lang="en-ID"/>
          </a:p>
        </p:txBody>
      </p:sp>
    </p:spTree>
    <p:extLst>
      <p:ext uri="{BB962C8B-B14F-4D97-AF65-F5344CB8AC3E}">
        <p14:creationId xmlns:p14="http://schemas.microsoft.com/office/powerpoint/2010/main" val="202363820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8979B-2829-4EE6-B094-AA00A8E7B494}"/>
              </a:ext>
            </a:extLst>
          </p:cNvPr>
          <p:cNvSpPr>
            <a:spLocks noGrp="1"/>
          </p:cNvSpPr>
          <p:nvPr>
            <p:ph type="title"/>
          </p:nvPr>
        </p:nvSpPr>
        <p:spPr/>
        <p:txBody>
          <a:bodyPr/>
          <a:lstStyle/>
          <a:p>
            <a:r>
              <a:rPr lang="en-US" dirty="0"/>
              <a:t>PERTEMUAN MINGGU KE 05</a:t>
            </a:r>
            <a:endParaRPr lang="en-ID" dirty="0"/>
          </a:p>
        </p:txBody>
      </p:sp>
      <p:sp>
        <p:nvSpPr>
          <p:cNvPr id="3" name="Content Placeholder 2">
            <a:extLst>
              <a:ext uri="{FF2B5EF4-FFF2-40B4-BE49-F238E27FC236}">
                <a16:creationId xmlns:a16="http://schemas.microsoft.com/office/drawing/2014/main" id="{9B01B6EB-BC4E-4D25-8B6C-DF13A9DACF17}"/>
              </a:ext>
            </a:extLst>
          </p:cNvPr>
          <p:cNvSpPr>
            <a:spLocks noGrp="1"/>
          </p:cNvSpPr>
          <p:nvPr>
            <p:ph idx="1"/>
          </p:nvPr>
        </p:nvSpPr>
        <p:spPr/>
        <p:txBody>
          <a:bodyPr>
            <a:normAutofit/>
          </a:bodyPr>
          <a:lstStyle/>
          <a:p>
            <a:pPr marL="0" indent="0">
              <a:buNone/>
            </a:pPr>
            <a:r>
              <a:rPr lang="en-US" sz="6600" dirty="0" err="1">
                <a:effectLst/>
                <a:latin typeface="Franklin Gothic Book" panose="020B0503020102020204" pitchFamily="34" charset="0"/>
                <a:ea typeface="Times New Roman" panose="02020603050405020304" pitchFamily="18" charset="0"/>
                <a:cs typeface="Calibri" panose="020F0502020204030204" pitchFamily="34" charset="0"/>
              </a:rPr>
              <a:t>Kreativitas</a:t>
            </a:r>
            <a:r>
              <a:rPr lang="en-US" sz="6600" dirty="0">
                <a:effectLst/>
                <a:latin typeface="Franklin Gothic Book" panose="020B0503020102020204" pitchFamily="34" charset="0"/>
                <a:ea typeface="Times New Roman" panose="02020603050405020304" pitchFamily="18" charset="0"/>
                <a:cs typeface="Calibri" panose="020F0502020204030204" pitchFamily="34" charset="0"/>
              </a:rPr>
              <a:t> dan </a:t>
            </a:r>
            <a:r>
              <a:rPr lang="en-US" sz="6600" dirty="0" err="1">
                <a:effectLst/>
                <a:latin typeface="Franklin Gothic Book" panose="020B0503020102020204" pitchFamily="34" charset="0"/>
                <a:ea typeface="Times New Roman" panose="02020603050405020304" pitchFamily="18" charset="0"/>
                <a:cs typeface="Calibri" panose="020F0502020204030204" pitchFamily="34" charset="0"/>
              </a:rPr>
              <a:t>Inovasi</a:t>
            </a:r>
            <a:r>
              <a:rPr lang="en-US" sz="6600" dirty="0">
                <a:effectLst/>
                <a:latin typeface="Franklin Gothic Book" panose="020B0503020102020204" pitchFamily="34" charset="0"/>
                <a:ea typeface="Times New Roman" panose="02020603050405020304" pitchFamily="18" charset="0"/>
                <a:cs typeface="Calibri" panose="020F0502020204030204" pitchFamily="34" charset="0"/>
              </a:rPr>
              <a:t> </a:t>
            </a:r>
            <a:r>
              <a:rPr lang="en-US" sz="6600" dirty="0" err="1">
                <a:effectLst/>
                <a:latin typeface="Franklin Gothic Book" panose="020B0503020102020204" pitchFamily="34" charset="0"/>
                <a:ea typeface="Times New Roman" panose="02020603050405020304" pitchFamily="18" charset="0"/>
                <a:cs typeface="Calibri" panose="020F0502020204030204" pitchFamily="34" charset="0"/>
              </a:rPr>
              <a:t>Bisnis</a:t>
            </a:r>
            <a:endParaRPr lang="en-US" sz="6600" dirty="0">
              <a:effectLst/>
              <a:latin typeface="Franklin Gothic Book" panose="020B0503020102020204" pitchFamily="34" charset="0"/>
              <a:ea typeface="Times New Roman" panose="02020603050405020304" pitchFamily="18" charset="0"/>
              <a:cs typeface="Calibri" panose="020F0502020204030204" pitchFamily="34" charset="0"/>
            </a:endParaRPr>
          </a:p>
          <a:p>
            <a:pPr algn="just">
              <a:lnSpc>
                <a:spcPct val="115000"/>
              </a:lnSpc>
              <a:spcAft>
                <a:spcPts val="100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Creativity</a:t>
            </a:r>
            <a:r>
              <a:rPr lang="id-ID" sz="1800" dirty="0">
                <a:effectLst/>
                <a:latin typeface="Times New Roman" panose="02020603050405020304" pitchFamily="18" charset="0"/>
                <a:ea typeface="Times New Roman" panose="02020603050405020304" pitchFamily="18" charset="0"/>
                <a:cs typeface="Times New Roman" panose="02020603050405020304" pitchFamily="18" charset="0"/>
              </a:rPr>
              <a:t> and  its importance</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Creativity and Entrepreneur dan Innovation and entrepreneurship</a:t>
            </a:r>
            <a:r>
              <a:rPr lang="en-ID" sz="1800" dirty="0">
                <a:latin typeface="Calibri" panose="020F0502020204030204" pitchFamily="34"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Methods of Generating Idea</a:t>
            </a:r>
            <a:endParaRPr lang="en-ID" sz="6600" dirty="0"/>
          </a:p>
        </p:txBody>
      </p:sp>
      <p:sp>
        <p:nvSpPr>
          <p:cNvPr id="4" name="Date Placeholder 3">
            <a:extLst>
              <a:ext uri="{FF2B5EF4-FFF2-40B4-BE49-F238E27FC236}">
                <a16:creationId xmlns:a16="http://schemas.microsoft.com/office/drawing/2014/main" id="{300BD09E-F8CF-4B7E-BC1D-4965EE2E4EE0}"/>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2C7501AB-C1EE-4C1E-9AD1-AE22F1FA9E5C}"/>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273F7AB0-B328-422E-AD9F-19CE56569D8A}"/>
              </a:ext>
            </a:extLst>
          </p:cNvPr>
          <p:cNvSpPr>
            <a:spLocks noGrp="1"/>
          </p:cNvSpPr>
          <p:nvPr>
            <p:ph type="sldNum" sz="quarter" idx="12"/>
          </p:nvPr>
        </p:nvSpPr>
        <p:spPr/>
        <p:txBody>
          <a:bodyPr/>
          <a:lstStyle/>
          <a:p>
            <a:fld id="{74890947-6068-46AF-A634-D96B9F9313BE}" type="slidenum">
              <a:rPr lang="en-ID" smtClean="0"/>
              <a:t>66</a:t>
            </a:fld>
            <a:endParaRPr lang="en-ID"/>
          </a:p>
        </p:txBody>
      </p:sp>
    </p:spTree>
    <p:extLst>
      <p:ext uri="{BB962C8B-B14F-4D97-AF65-F5344CB8AC3E}">
        <p14:creationId xmlns:p14="http://schemas.microsoft.com/office/powerpoint/2010/main" val="31616528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0AC3E-49CA-48F1-8DC2-E55220560BA4}"/>
              </a:ext>
            </a:extLst>
          </p:cNvPr>
          <p:cNvSpPr>
            <a:spLocks noGrp="1"/>
          </p:cNvSpPr>
          <p:nvPr>
            <p:ph type="title"/>
          </p:nvPr>
        </p:nvSpPr>
        <p:spPr/>
        <p:txBody>
          <a:bodyPr/>
          <a:lstStyle/>
          <a:p>
            <a:r>
              <a:rPr lang="en-US" sz="3600" b="1" u="sng" dirty="0">
                <a:effectLst/>
                <a:latin typeface="Times New Roman" panose="02020603050405020304" pitchFamily="18" charset="0"/>
                <a:ea typeface="Times New Roman" panose="02020603050405020304" pitchFamily="18" charset="0"/>
                <a:cs typeface="Times New Roman" panose="02020603050405020304" pitchFamily="18" charset="0"/>
              </a:rPr>
              <a:t>Innovation and entrepreneurship</a:t>
            </a:r>
            <a:br>
              <a:rPr lang="en-ID" sz="3600" dirty="0">
                <a:effectLst/>
                <a:latin typeface="Calibri" panose="020F0502020204030204" pitchFamily="34" charset="0"/>
                <a:ea typeface="Times New Roman" panose="02020603050405020304" pitchFamily="18" charset="0"/>
                <a:cs typeface="Times New Roman" panose="02020603050405020304" pitchFamily="18" charset="0"/>
              </a:rPr>
            </a:br>
            <a:endParaRPr lang="en-ID" dirty="0"/>
          </a:p>
        </p:txBody>
      </p:sp>
      <p:sp>
        <p:nvSpPr>
          <p:cNvPr id="3" name="Content Placeholder 2">
            <a:extLst>
              <a:ext uri="{FF2B5EF4-FFF2-40B4-BE49-F238E27FC236}">
                <a16:creationId xmlns:a16="http://schemas.microsoft.com/office/drawing/2014/main" id="{E5FA304A-BBBD-4E2F-8839-418689952DCC}"/>
              </a:ext>
            </a:extLst>
          </p:cNvPr>
          <p:cNvSpPr>
            <a:spLocks noGrp="1"/>
          </p:cNvSpPr>
          <p:nvPr>
            <p:ph idx="1"/>
          </p:nvPr>
        </p:nvSpPr>
        <p:spPr/>
        <p:txBody>
          <a:bodyPr>
            <a:normAutofit fontScale="92500" lnSpcReduction="20000"/>
          </a:bodyPr>
          <a:lstStyle/>
          <a:p>
            <a:pPr marL="0" indent="0" algn="just">
              <a:lnSpc>
                <a:spcPct val="150000"/>
              </a:lnSpc>
              <a:spcAft>
                <a:spcPts val="1000"/>
              </a:spcAft>
              <a:buNone/>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Kewirausahaan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Internasional</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seorang</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pengusaha</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yang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melakukan</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bisnis</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melintasi</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batasan</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Nasionalnya</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EKSPOR, PEMBERIAN LISENSI, PEMBUKAAN KANTOR PENJUALAN DI NEGARA LAIN, DAPAT SEPENUHNYA MEMAHAMI, BAGAIMANA BISNIS INTERNASIONAL BERBEDA DARI BINIS DOMESTIK DAN MAMPU MEMBERI RESPON.</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nSpc>
                <a:spcPct val="150000"/>
              </a:lnSpc>
              <a:spcAft>
                <a:spcPts val="1000"/>
              </a:spcAft>
              <a:buNone/>
            </a:pPr>
            <a:r>
              <a:rPr lang="en-US" sz="1800" b="1" u="sng"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Pengusaha</a:t>
            </a:r>
            <a:r>
              <a:rPr lang="en-US" sz="1800" b="1" u="sng"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Pasar </a:t>
            </a:r>
            <a:r>
              <a:rPr lang="en-US" sz="1800" b="1" u="sng"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Internasional</a:t>
            </a:r>
            <a:endParaRPr lang="en-ID" sz="1800" dirty="0">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endParaRPr>
          </a:p>
          <a:p>
            <a:pPr marL="0" lvl="0" indent="0" algn="just">
              <a:lnSpc>
                <a:spcPct val="150000"/>
              </a:lnSpc>
              <a:spcAft>
                <a:spcPts val="1000"/>
              </a:spcAft>
              <a:buNone/>
              <a:tabLst>
                <a:tab pos="457200" algn="l"/>
              </a:tabLst>
            </a:pPr>
            <a:r>
              <a:rPr lang="en-US" sz="1800" dirty="0" err="1">
                <a:latin typeface="Arial" panose="020B0604020202020204" pitchFamily="34" charset="0"/>
                <a:ea typeface="Times New Roman" panose="02020603050405020304" pitchFamily="18" charset="0"/>
                <a:cs typeface="Times New Roman" panose="02020603050405020304" pitchFamily="18" charset="0"/>
              </a:rPr>
              <a:t>B</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agaimanakah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perbedaan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antara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pengelolaan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bisnis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Int.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dengan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domestik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r>
              <a:rPr lang="en-ID" sz="1800" dirty="0">
                <a:latin typeface="Calibri" panose="020F050202020403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Apa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sajakan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persoalan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strategis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harus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dipecahkan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menjadi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global?,</a:t>
            </a:r>
            <a:r>
              <a:rPr lang="en-US" sz="1800" dirty="0">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Apa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sajakah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pilihan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tersedia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terlibat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dalam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bisnis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Internasional</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r>
              <a:rPr lang="en-ID" sz="1800" dirty="0">
                <a:latin typeface="Calibri" panose="020F050202020403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Bagaimanakah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seharusnya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menilai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keputusan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memasuki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sebuah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pasar INT.?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ID" dirty="0"/>
          </a:p>
        </p:txBody>
      </p:sp>
      <p:sp>
        <p:nvSpPr>
          <p:cNvPr id="4" name="Date Placeholder 3">
            <a:extLst>
              <a:ext uri="{FF2B5EF4-FFF2-40B4-BE49-F238E27FC236}">
                <a16:creationId xmlns:a16="http://schemas.microsoft.com/office/drawing/2014/main" id="{D49FE56E-475F-4B15-88EF-E36D57CE0136}"/>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96895995-7805-42C9-9654-FE8D436A0FA2}"/>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542A09E6-2AAA-4717-B455-D4B52CF7B4A3}"/>
              </a:ext>
            </a:extLst>
          </p:cNvPr>
          <p:cNvSpPr>
            <a:spLocks noGrp="1"/>
          </p:cNvSpPr>
          <p:nvPr>
            <p:ph type="sldNum" sz="quarter" idx="12"/>
          </p:nvPr>
        </p:nvSpPr>
        <p:spPr/>
        <p:txBody>
          <a:bodyPr/>
          <a:lstStyle/>
          <a:p>
            <a:fld id="{74890947-6068-46AF-A634-D96B9F9313BE}" type="slidenum">
              <a:rPr lang="en-ID" smtClean="0"/>
              <a:t>67</a:t>
            </a:fld>
            <a:endParaRPr lang="en-ID"/>
          </a:p>
        </p:txBody>
      </p:sp>
    </p:spTree>
    <p:extLst>
      <p:ext uri="{BB962C8B-B14F-4D97-AF65-F5344CB8AC3E}">
        <p14:creationId xmlns:p14="http://schemas.microsoft.com/office/powerpoint/2010/main" val="182470850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8C03F-2429-4E6E-B270-67E2BC92A599}"/>
              </a:ext>
            </a:extLst>
          </p:cNvPr>
          <p:cNvSpPr>
            <a:spLocks noGrp="1"/>
          </p:cNvSpPr>
          <p:nvPr>
            <p:ph type="title"/>
          </p:nvPr>
        </p:nvSpPr>
        <p:spPr/>
        <p:txBody>
          <a:bodyPr/>
          <a:lstStyle/>
          <a:p>
            <a:r>
              <a:rPr lang="en-US" sz="3600" b="1" u="sng"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Pengusaha</a:t>
            </a:r>
            <a:r>
              <a:rPr lang="en-US" sz="3600" b="1" u="sng"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Pasar </a:t>
            </a:r>
            <a:r>
              <a:rPr lang="en-US" sz="3600" b="1" u="sng"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Internasional</a:t>
            </a:r>
            <a:br>
              <a:rPr lang="en-ID" sz="3600" dirty="0">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br>
            <a:endParaRPr lang="en-ID" dirty="0"/>
          </a:p>
        </p:txBody>
      </p:sp>
      <p:pic>
        <p:nvPicPr>
          <p:cNvPr id="8" name="Content Placeholder 7">
            <a:extLst>
              <a:ext uri="{FF2B5EF4-FFF2-40B4-BE49-F238E27FC236}">
                <a16:creationId xmlns:a16="http://schemas.microsoft.com/office/drawing/2014/main" id="{50AFD984-6F43-46DC-956C-CB5492F8C46F}"/>
              </a:ext>
            </a:extLst>
          </p:cNvPr>
          <p:cNvPicPr>
            <a:picLocks noGrp="1" noChangeAspect="1"/>
          </p:cNvPicPr>
          <p:nvPr>
            <p:ph idx="1"/>
          </p:nvPr>
        </p:nvPicPr>
        <p:blipFill rotWithShape="1">
          <a:blip r:embed="rId2"/>
          <a:srcRect l="41385" t="31597" r="29969" b="29977"/>
          <a:stretch/>
        </p:blipFill>
        <p:spPr>
          <a:xfrm>
            <a:off x="3781426" y="1123837"/>
            <a:ext cx="7362824" cy="4876913"/>
          </a:xfrm>
        </p:spPr>
      </p:pic>
      <p:sp>
        <p:nvSpPr>
          <p:cNvPr id="4" name="Date Placeholder 3">
            <a:extLst>
              <a:ext uri="{FF2B5EF4-FFF2-40B4-BE49-F238E27FC236}">
                <a16:creationId xmlns:a16="http://schemas.microsoft.com/office/drawing/2014/main" id="{A21BC569-D629-4F23-8E37-C661D6379318}"/>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8CBD4D84-FC64-423B-A78E-76F54530E192}"/>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9F412507-831D-413B-98FF-57DFBD0C897E}"/>
              </a:ext>
            </a:extLst>
          </p:cNvPr>
          <p:cNvSpPr>
            <a:spLocks noGrp="1"/>
          </p:cNvSpPr>
          <p:nvPr>
            <p:ph type="sldNum" sz="quarter" idx="12"/>
          </p:nvPr>
        </p:nvSpPr>
        <p:spPr/>
        <p:txBody>
          <a:bodyPr/>
          <a:lstStyle/>
          <a:p>
            <a:fld id="{74890947-6068-46AF-A634-D96B9F9313BE}" type="slidenum">
              <a:rPr lang="en-ID" smtClean="0"/>
              <a:t>68</a:t>
            </a:fld>
            <a:endParaRPr lang="en-ID"/>
          </a:p>
        </p:txBody>
      </p:sp>
    </p:spTree>
    <p:extLst>
      <p:ext uri="{BB962C8B-B14F-4D97-AF65-F5344CB8AC3E}">
        <p14:creationId xmlns:p14="http://schemas.microsoft.com/office/powerpoint/2010/main" val="2141124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3CB99-2546-4A06-9354-890A87495B7B}"/>
              </a:ext>
            </a:extLst>
          </p:cNvPr>
          <p:cNvSpPr>
            <a:spLocks noGrp="1"/>
          </p:cNvSpPr>
          <p:nvPr>
            <p:ph type="title"/>
          </p:nvPr>
        </p:nvSpPr>
        <p:spPr/>
        <p:txBody>
          <a:bodyPr/>
          <a:lstStyle/>
          <a:p>
            <a:r>
              <a:rPr lang="en-US" sz="3600" i="1" dirty="0">
                <a:effectLst/>
                <a:latin typeface="Arial" panose="020B0604020202020204" pitchFamily="34" charset="0"/>
                <a:ea typeface="Times New Roman" panose="02020603050405020304" pitchFamily="18" charset="0"/>
                <a:cs typeface="Times New Roman" panose="02020603050405020304" pitchFamily="18" charset="0"/>
              </a:rPr>
              <a:t>entrepreneurship is the process</a:t>
            </a:r>
            <a:endParaRPr lang="en-ID" dirty="0"/>
          </a:p>
        </p:txBody>
      </p:sp>
      <p:sp>
        <p:nvSpPr>
          <p:cNvPr id="3" name="Content Placeholder 2">
            <a:extLst>
              <a:ext uri="{FF2B5EF4-FFF2-40B4-BE49-F238E27FC236}">
                <a16:creationId xmlns:a16="http://schemas.microsoft.com/office/drawing/2014/main" id="{ECAEBB69-611F-42E2-85EF-87CBFFCC5A8C}"/>
              </a:ext>
            </a:extLst>
          </p:cNvPr>
          <p:cNvSpPr>
            <a:spLocks noGrp="1"/>
          </p:cNvSpPr>
          <p:nvPr>
            <p:ph idx="1"/>
          </p:nvPr>
        </p:nvSpPr>
        <p:spPr/>
        <p:txBody>
          <a:bodyPr>
            <a:normAutofit fontScale="77500" lnSpcReduction="20000"/>
          </a:bodyPr>
          <a:lstStyle/>
          <a:p>
            <a:pPr marL="0" indent="0" algn="just">
              <a:lnSpc>
                <a:spcPct val="150000"/>
              </a:lnSpc>
              <a:spcAft>
                <a:spcPts val="1000"/>
              </a:spcAft>
              <a:buNone/>
            </a:pP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Pearce and Robinson (2013, pp.414) </a:t>
            </a:r>
            <a:r>
              <a:rPr lang="en-US" sz="1800" i="1" dirty="0">
                <a:effectLst/>
                <a:latin typeface="Arial" panose="020B0604020202020204" pitchFamily="34" charset="0"/>
                <a:ea typeface="Times New Roman" panose="02020603050405020304" pitchFamily="18" charset="0"/>
                <a:cs typeface="Times New Roman" panose="02020603050405020304" pitchFamily="18" charset="0"/>
              </a:rPr>
              <a:t>said that entrepreneurship is the process of bringing together </a:t>
            </a:r>
            <a:r>
              <a:rPr lang="en-US" sz="1800" b="1" i="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creative and innovative ideas and actions </a:t>
            </a:r>
            <a:r>
              <a:rPr lang="en-US" sz="1800" i="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with the </a:t>
            </a:r>
            <a:r>
              <a:rPr lang="en-US" sz="1800" b="1" i="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management and organizational skill</a:t>
            </a:r>
            <a:r>
              <a:rPr lang="en-US" sz="1800" i="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i="1" dirty="0">
                <a:effectLst/>
                <a:latin typeface="Arial" panose="020B0604020202020204" pitchFamily="34" charset="0"/>
                <a:ea typeface="Times New Roman" panose="02020603050405020304" pitchFamily="18" charset="0"/>
                <a:cs typeface="Times New Roman" panose="02020603050405020304" pitchFamily="18" charset="0"/>
              </a:rPr>
              <a:t>necessary to mobilize the </a:t>
            </a:r>
            <a:r>
              <a:rPr lang="en-US" sz="1800" b="1" i="1" dirty="0">
                <a:effectLst/>
                <a:latin typeface="Arial" panose="020B0604020202020204" pitchFamily="34" charset="0"/>
                <a:ea typeface="Times New Roman" panose="02020603050405020304" pitchFamily="18" charset="0"/>
                <a:cs typeface="Times New Roman" panose="02020603050405020304" pitchFamily="18" charset="0"/>
              </a:rPr>
              <a:t>appropriate people , money and operating resources </a:t>
            </a:r>
            <a:r>
              <a:rPr lang="en-US" sz="1800" i="1" dirty="0">
                <a:effectLst/>
                <a:latin typeface="Arial" panose="020B0604020202020204" pitchFamily="34" charset="0"/>
                <a:ea typeface="Times New Roman" panose="02020603050405020304" pitchFamily="18" charset="0"/>
                <a:cs typeface="Times New Roman" panose="02020603050405020304" pitchFamily="18" charset="0"/>
              </a:rPr>
              <a:t>to meet an  identifiable  </a:t>
            </a:r>
            <a:r>
              <a:rPr lang="en-US" sz="1800" b="1" i="1" dirty="0">
                <a:effectLst/>
                <a:latin typeface="Arial" panose="020B0604020202020204" pitchFamily="34" charset="0"/>
                <a:ea typeface="Times New Roman" panose="02020603050405020304" pitchFamily="18" charset="0"/>
                <a:cs typeface="Times New Roman" panose="02020603050405020304" pitchFamily="18" charset="0"/>
              </a:rPr>
              <a:t>need and create wealth </a:t>
            </a:r>
            <a:r>
              <a:rPr lang="en-US" sz="1800" i="1" dirty="0">
                <a:effectLst/>
                <a:latin typeface="Arial" panose="020B0604020202020204" pitchFamily="34" charset="0"/>
                <a:ea typeface="Times New Roman" panose="02020603050405020304" pitchFamily="18" charset="0"/>
                <a:cs typeface="Times New Roman" panose="02020603050405020304" pitchFamily="18" charset="0"/>
              </a:rPr>
              <a:t>in the process.</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lgn="just">
              <a:lnSpc>
                <a:spcPct val="150000"/>
              </a:lnSpc>
              <a:spcAft>
                <a:spcPts val="1000"/>
              </a:spcAft>
              <a:buNone/>
              <a:tabLst>
                <a:tab pos="457200" algn="l"/>
              </a:tabLst>
            </a:pPr>
            <a:r>
              <a:rPr lang="en-US" sz="1800" i="1" dirty="0">
                <a:effectLst/>
                <a:latin typeface="Arial" panose="020B0604020202020204" pitchFamily="34" charset="0"/>
                <a:ea typeface="Times New Roman" panose="02020603050405020304" pitchFamily="18" charset="0"/>
                <a:cs typeface="Times New Roman" panose="02020603050405020304" pitchFamily="18" charset="0"/>
              </a:rPr>
              <a:t>Common to the vocabulary of most business executives is a </a:t>
            </a:r>
            <a:r>
              <a:rPr lang="en-US" sz="1800" b="1" i="1" dirty="0">
                <a:effectLst/>
                <a:latin typeface="Arial" panose="020B0604020202020204" pitchFamily="34" charset="0"/>
                <a:ea typeface="Times New Roman" panose="02020603050405020304" pitchFamily="18" charset="0"/>
                <a:cs typeface="Times New Roman" panose="02020603050405020304" pitchFamily="18" charset="0"/>
              </a:rPr>
              <a:t>distinction between invention and innovation.  Invention of the jet engine </a:t>
            </a:r>
            <a:r>
              <a:rPr lang="en-US" sz="1800" i="1" dirty="0">
                <a:effectLst/>
                <a:latin typeface="Arial" panose="020B0604020202020204" pitchFamily="34" charset="0"/>
                <a:ea typeface="Times New Roman" panose="02020603050405020304" pitchFamily="18" charset="0"/>
                <a:cs typeface="Times New Roman" panose="02020603050405020304" pitchFamily="18" charset="0"/>
              </a:rPr>
              <a:t>was patented in 1930, yet the first </a:t>
            </a:r>
            <a:r>
              <a:rPr lang="en-US" sz="1800" i="1" dirty="0" err="1">
                <a:effectLst/>
                <a:latin typeface="Arial" panose="020B0604020202020204" pitchFamily="34" charset="0"/>
                <a:ea typeface="Times New Roman" panose="02020603050405020304" pitchFamily="18" charset="0"/>
                <a:cs typeface="Times New Roman" panose="02020603050405020304" pitchFamily="18" charset="0"/>
              </a:rPr>
              <a:t>commersial</a:t>
            </a:r>
            <a:r>
              <a:rPr lang="en-US" sz="1800" i="1" dirty="0">
                <a:effectLst/>
                <a:latin typeface="Arial" panose="020B0604020202020204" pitchFamily="34" charset="0"/>
                <a:ea typeface="Times New Roman" panose="02020603050405020304" pitchFamily="18" charset="0"/>
                <a:cs typeface="Times New Roman" panose="02020603050405020304" pitchFamily="18" charset="0"/>
              </a:rPr>
              <a:t> jet airplane did not fly until 1957. Innovation is the initial commercialization of invention by producing and selling new product, as executive across each of surveys  summarized earlier  typically put it, </a:t>
            </a:r>
            <a:r>
              <a:rPr lang="en-US" sz="1800" b="1" i="1" dirty="0">
                <a:effectLst/>
                <a:latin typeface="Arial" panose="020B0604020202020204" pitchFamily="34" charset="0"/>
                <a:ea typeface="Times New Roman" panose="02020603050405020304" pitchFamily="18" charset="0"/>
                <a:cs typeface="Times New Roman" panose="02020603050405020304" pitchFamily="18" charset="0"/>
              </a:rPr>
              <a:t>innovation is turning ideas into profit.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1000"/>
              </a:spcAft>
              <a:buFont typeface="Wingdings 2" panose="05020102010507070707" pitchFamily="18" charset="2"/>
              <a:buChar char=""/>
              <a:tabLst>
                <a:tab pos="457200" algn="l"/>
              </a:tabLst>
            </a:pPr>
            <a:r>
              <a:rPr lang="en-US" sz="1800" i="1" dirty="0">
                <a:effectLst/>
                <a:latin typeface="Arial" panose="020B0604020202020204" pitchFamily="34" charset="0"/>
                <a:ea typeface="Times New Roman" panose="02020603050405020304" pitchFamily="18" charset="0"/>
                <a:cs typeface="Times New Roman" panose="02020603050405020304" pitchFamily="18" charset="0"/>
              </a:rPr>
              <a:t>Invention: The </a:t>
            </a:r>
            <a:r>
              <a:rPr lang="en-US" sz="1800" b="1" i="1" u="sng" dirty="0">
                <a:effectLst/>
                <a:latin typeface="Arial" panose="020B0604020202020204" pitchFamily="34" charset="0"/>
                <a:ea typeface="Times New Roman" panose="02020603050405020304" pitchFamily="18" charset="0"/>
                <a:cs typeface="Times New Roman" panose="02020603050405020304" pitchFamily="18" charset="0"/>
              </a:rPr>
              <a:t>creation of new product </a:t>
            </a:r>
            <a:r>
              <a:rPr lang="en-US" sz="1800" b="1" i="1" dirty="0">
                <a:effectLst/>
                <a:latin typeface="Arial" panose="020B0604020202020204" pitchFamily="34" charset="0"/>
                <a:ea typeface="Times New Roman" panose="02020603050405020304" pitchFamily="18" charset="0"/>
                <a:cs typeface="Times New Roman" panose="02020603050405020304" pitchFamily="18" charset="0"/>
              </a:rPr>
              <a:t>or processes through the development of new knowledge</a:t>
            </a:r>
            <a:r>
              <a:rPr lang="en-US" sz="1800" i="1" dirty="0">
                <a:effectLst/>
                <a:latin typeface="Arial" panose="020B0604020202020204" pitchFamily="34" charset="0"/>
                <a:ea typeface="Times New Roman" panose="02020603050405020304" pitchFamily="18" charset="0"/>
                <a:cs typeface="Times New Roman" panose="02020603050405020304" pitchFamily="18" charset="0"/>
              </a:rPr>
              <a:t> or from  new combinations of knowledge. (Pearce and Robinson, 2013, pp. 399)</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1000"/>
              </a:spcAft>
              <a:buFont typeface="Wingdings 2" panose="05020102010507070707" pitchFamily="18" charset="2"/>
              <a:buChar char=""/>
              <a:tabLst>
                <a:tab pos="457200" algn="l"/>
              </a:tabLst>
            </a:pPr>
            <a:r>
              <a:rPr lang="en-US" sz="1800" i="1" dirty="0">
                <a:effectLst/>
                <a:latin typeface="Arial" panose="020B0604020202020204" pitchFamily="34" charset="0"/>
                <a:ea typeface="Times New Roman" panose="02020603050405020304" pitchFamily="18" charset="0"/>
                <a:cs typeface="Times New Roman" panose="02020603050405020304" pitchFamily="18" charset="0"/>
              </a:rPr>
              <a:t>Innovation: The initial </a:t>
            </a:r>
            <a:r>
              <a:rPr lang="en-US" sz="1800" b="1" i="1" u="sng" dirty="0">
                <a:effectLst/>
                <a:latin typeface="Arial" panose="020B0604020202020204" pitchFamily="34" charset="0"/>
                <a:ea typeface="Times New Roman" panose="02020603050405020304" pitchFamily="18" charset="0"/>
                <a:cs typeface="Times New Roman" panose="02020603050405020304" pitchFamily="18" charset="0"/>
              </a:rPr>
              <a:t>commercialization  of invention </a:t>
            </a:r>
            <a:r>
              <a:rPr lang="en-US" sz="1800" i="1" dirty="0">
                <a:effectLst/>
                <a:latin typeface="Arial" panose="020B0604020202020204" pitchFamily="34" charset="0"/>
                <a:ea typeface="Times New Roman" panose="02020603050405020304" pitchFamily="18" charset="0"/>
                <a:cs typeface="Times New Roman" panose="02020603050405020304" pitchFamily="18" charset="0"/>
              </a:rPr>
              <a:t> by producing and selling a new product, service or process</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ID" dirty="0"/>
          </a:p>
        </p:txBody>
      </p:sp>
      <p:sp>
        <p:nvSpPr>
          <p:cNvPr id="4" name="Date Placeholder 3">
            <a:extLst>
              <a:ext uri="{FF2B5EF4-FFF2-40B4-BE49-F238E27FC236}">
                <a16:creationId xmlns:a16="http://schemas.microsoft.com/office/drawing/2014/main" id="{A0D33376-AA4B-42CF-9904-053C0F2E06FD}"/>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6FA2D6DD-B762-4D82-A351-05EE74CB5F8D}"/>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97FB8F73-9C7E-4B0F-ADAB-DE69F8134908}"/>
              </a:ext>
            </a:extLst>
          </p:cNvPr>
          <p:cNvSpPr>
            <a:spLocks noGrp="1"/>
          </p:cNvSpPr>
          <p:nvPr>
            <p:ph type="sldNum" sz="quarter" idx="12"/>
          </p:nvPr>
        </p:nvSpPr>
        <p:spPr/>
        <p:txBody>
          <a:bodyPr/>
          <a:lstStyle/>
          <a:p>
            <a:fld id="{74890947-6068-46AF-A634-D96B9F9313BE}" type="slidenum">
              <a:rPr lang="en-ID" smtClean="0"/>
              <a:t>69</a:t>
            </a:fld>
            <a:endParaRPr lang="en-ID"/>
          </a:p>
        </p:txBody>
      </p:sp>
    </p:spTree>
    <p:extLst>
      <p:ext uri="{BB962C8B-B14F-4D97-AF65-F5344CB8AC3E}">
        <p14:creationId xmlns:p14="http://schemas.microsoft.com/office/powerpoint/2010/main" val="9878742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A9291-413C-4E89-9FB5-CEAFBFB221EA}"/>
              </a:ext>
            </a:extLst>
          </p:cNvPr>
          <p:cNvSpPr>
            <a:spLocks noGrp="1"/>
          </p:cNvSpPr>
          <p:nvPr>
            <p:ph type="title"/>
          </p:nvPr>
        </p:nvSpPr>
        <p:spPr/>
        <p:txBody>
          <a:bodyPr/>
          <a:lstStyle/>
          <a:p>
            <a:r>
              <a:rPr lang="en-US" dirty="0" err="1"/>
              <a:t>Referensi</a:t>
            </a:r>
            <a:endParaRPr lang="en-ID" dirty="0"/>
          </a:p>
        </p:txBody>
      </p:sp>
      <p:sp>
        <p:nvSpPr>
          <p:cNvPr id="3" name="Content Placeholder 2">
            <a:extLst>
              <a:ext uri="{FF2B5EF4-FFF2-40B4-BE49-F238E27FC236}">
                <a16:creationId xmlns:a16="http://schemas.microsoft.com/office/drawing/2014/main" id="{32B3DB83-E980-473E-AC19-050415EC9CD0}"/>
              </a:ext>
            </a:extLst>
          </p:cNvPr>
          <p:cNvSpPr>
            <a:spLocks noGrp="1"/>
          </p:cNvSpPr>
          <p:nvPr>
            <p:ph idx="1"/>
          </p:nvPr>
        </p:nvSpPr>
        <p:spPr/>
        <p:txBody>
          <a:bodyPr>
            <a:normAutofit fontScale="92500" lnSpcReduction="10000"/>
          </a:bodyPr>
          <a:lstStyle/>
          <a:p>
            <a:pPr marL="457200" indent="-457200" algn="just">
              <a:lnSpc>
                <a:spcPct val="115000"/>
              </a:lnSpc>
              <a:spcAft>
                <a:spcPts val="0"/>
              </a:spcAft>
            </a:pP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Hisrich</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Robert D dan  Michael P Peters   (2002),’</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Enterpreneurship</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Mc Graw Hill, New York</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indent="-457200" algn="just">
              <a:lnSpc>
                <a:spcPct val="115000"/>
              </a:lnSpc>
              <a:spcAft>
                <a:spcPts val="0"/>
              </a:spcAft>
            </a:pPr>
            <a:r>
              <a:rPr lang="en-ID" sz="1800" dirty="0" err="1">
                <a:effectLst/>
                <a:latin typeface="Arial" panose="020B0604020202020204" pitchFamily="34" charset="0"/>
                <a:ea typeface="Times New Roman" panose="02020603050405020304" pitchFamily="18" charset="0"/>
                <a:cs typeface="Times New Roman" panose="02020603050405020304" pitchFamily="18" charset="0"/>
              </a:rPr>
              <a:t>Kuratku</a:t>
            </a:r>
            <a:r>
              <a:rPr lang="en-ID" sz="1800" dirty="0">
                <a:effectLst/>
                <a:latin typeface="Arial" panose="020B0604020202020204" pitchFamily="34" charset="0"/>
                <a:ea typeface="Times New Roman" panose="02020603050405020304" pitchFamily="18" charset="0"/>
                <a:cs typeface="Times New Roman" panose="02020603050405020304" pitchFamily="18" charset="0"/>
              </a:rPr>
              <a:t>, Donald F &amp; Hodgetts, Richard (2004), ”</a:t>
            </a:r>
            <a:r>
              <a:rPr lang="en-ID" sz="1800" b="1" i="1" dirty="0">
                <a:effectLst/>
                <a:latin typeface="Arial" panose="020B0604020202020204" pitchFamily="34" charset="0"/>
                <a:ea typeface="Times New Roman" panose="02020603050405020304" pitchFamily="18" charset="0"/>
                <a:cs typeface="Times New Roman" panose="02020603050405020304" pitchFamily="18" charset="0"/>
              </a:rPr>
              <a:t>Entrepreneurship : Theory, Process, Practice ”.</a:t>
            </a:r>
            <a:r>
              <a:rPr lang="en-ID" sz="1800" i="1" dirty="0">
                <a:effectLst/>
                <a:latin typeface="Arial" panose="020B0604020202020204" pitchFamily="34" charset="0"/>
                <a:ea typeface="Times New Roman" panose="02020603050405020304" pitchFamily="18" charset="0"/>
                <a:cs typeface="Times New Roman" panose="02020603050405020304" pitchFamily="18" charset="0"/>
              </a:rPr>
              <a:t> 6</a:t>
            </a:r>
            <a:r>
              <a:rPr lang="en-ID" sz="1800" dirty="0">
                <a:effectLst/>
                <a:latin typeface="Arial" panose="020B0604020202020204" pitchFamily="34" charset="0"/>
                <a:ea typeface="Times New Roman" panose="02020603050405020304" pitchFamily="18" charset="0"/>
                <a:cs typeface="Times New Roman" panose="02020603050405020304" pitchFamily="18" charset="0"/>
              </a:rPr>
              <a:t>th ed., Thomson South-Western, Ohio </a:t>
            </a:r>
            <a:r>
              <a:rPr lang="en-ID" sz="1800" b="1" dirty="0">
                <a:effectLst/>
                <a:latin typeface="Arial" panose="020B0604020202020204" pitchFamily="34" charset="0"/>
                <a:ea typeface="Times New Roman" panose="02020603050405020304" pitchFamily="18" charset="0"/>
                <a:cs typeface="Times New Roman" panose="02020603050405020304" pitchFamily="18" charset="0"/>
              </a:rPr>
              <a:t>(</a:t>
            </a:r>
            <a:r>
              <a:rPr lang="en-ID" sz="1800" b="1" dirty="0" err="1">
                <a:effectLst/>
                <a:latin typeface="Arial" panose="020B0604020202020204" pitchFamily="34" charset="0"/>
                <a:ea typeface="Times New Roman" panose="02020603050405020304" pitchFamily="18" charset="0"/>
                <a:cs typeface="Times New Roman" panose="02020603050405020304" pitchFamily="18" charset="0"/>
              </a:rPr>
              <a:t>buku</a:t>
            </a:r>
            <a:r>
              <a:rPr lang="en-ID"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ID" sz="1800" b="1" dirty="0" err="1">
                <a:effectLst/>
                <a:latin typeface="Arial" panose="020B0604020202020204" pitchFamily="34" charset="0"/>
                <a:ea typeface="Times New Roman" panose="02020603050405020304" pitchFamily="18" charset="0"/>
                <a:cs typeface="Times New Roman" panose="02020603050405020304" pitchFamily="18" charset="0"/>
              </a:rPr>
              <a:t>wajib</a:t>
            </a:r>
            <a:r>
              <a:rPr lang="en-ID" sz="1800" b="1"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indent="-457200" algn="just">
              <a:lnSpc>
                <a:spcPct val="115000"/>
              </a:lnSpc>
              <a:spcAft>
                <a:spcPts val="0"/>
              </a:spcAft>
            </a:pPr>
            <a:r>
              <a:rPr lang="id-ID" sz="1800" b="1" dirty="0">
                <a:effectLst/>
                <a:latin typeface="Arial" panose="020B0604020202020204" pitchFamily="34" charset="0"/>
                <a:ea typeface="Times New Roman" panose="02020603050405020304" pitchFamily="18" charset="0"/>
                <a:cs typeface="Times New Roman" panose="02020603050405020304" pitchFamily="18" charset="0"/>
              </a:rPr>
              <a:t>Kiyosaki, Robet (2000) Cashflow Quadran, Kompas Gramedia</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indent="-457200" algn="just">
              <a:lnSpc>
                <a:spcPct val="115000"/>
              </a:lnSpc>
              <a:spcAft>
                <a:spcPts val="0"/>
              </a:spcAf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Lambing(2000),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Enterpreneurship</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Mc Graw Hill, New York</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indent="-457200" algn="just">
              <a:lnSpc>
                <a:spcPct val="115000"/>
              </a:lnSpc>
              <a:spcAft>
                <a:spcPts val="0"/>
              </a:spcAf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Longenecker, G Just M Carlos W Moore dan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J.W.Petly</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(2003).‘Small Business Management an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Enterpreneurial</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Emphasis’, 12ed</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indent="-457200" algn="just">
              <a:lnSpc>
                <a:spcPct val="115000"/>
              </a:lnSpc>
              <a:spcAft>
                <a:spcPts val="0"/>
              </a:spcAf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Morse, Eric A dan Ronald K Mitchell (2006),’Cases in Entrepreneurship: The Venture Creation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Process’,The</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Ivey Casebook Series, SAGE Publication</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indent="-457200" algn="just">
              <a:lnSpc>
                <a:spcPct val="115000"/>
              </a:lnSpc>
              <a:spcAft>
                <a:spcPts val="0"/>
              </a:spcAft>
            </a:pP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Zimmerrer</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Thomas W dan Norman M Scarborough (2005), ‘Essential of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Entrepreneurshipand</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Small Business Management’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gn="just">
              <a:lnSpc>
                <a:spcPct val="115000"/>
              </a:lnSpc>
              <a:spcAft>
                <a:spcPts val="1000"/>
              </a:spcAft>
              <a:buNone/>
            </a:pP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ID" dirty="0"/>
          </a:p>
        </p:txBody>
      </p:sp>
      <p:sp>
        <p:nvSpPr>
          <p:cNvPr id="4" name="Date Placeholder 3">
            <a:extLst>
              <a:ext uri="{FF2B5EF4-FFF2-40B4-BE49-F238E27FC236}">
                <a16:creationId xmlns:a16="http://schemas.microsoft.com/office/drawing/2014/main" id="{5C5E56D9-EC82-4F4C-99C9-4B88CE041D0C}"/>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90E9D466-4F3A-4FFA-914F-F49C380EF584}"/>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ACFB4F81-B874-440B-B9E5-0DCC63781428}"/>
              </a:ext>
            </a:extLst>
          </p:cNvPr>
          <p:cNvSpPr>
            <a:spLocks noGrp="1"/>
          </p:cNvSpPr>
          <p:nvPr>
            <p:ph type="sldNum" sz="quarter" idx="12"/>
          </p:nvPr>
        </p:nvSpPr>
        <p:spPr/>
        <p:txBody>
          <a:bodyPr/>
          <a:lstStyle/>
          <a:p>
            <a:fld id="{74890947-6068-46AF-A634-D96B9F9313BE}" type="slidenum">
              <a:rPr lang="en-ID" smtClean="0"/>
              <a:t>7</a:t>
            </a:fld>
            <a:endParaRPr lang="en-ID"/>
          </a:p>
        </p:txBody>
      </p:sp>
    </p:spTree>
    <p:extLst>
      <p:ext uri="{BB962C8B-B14F-4D97-AF65-F5344CB8AC3E}">
        <p14:creationId xmlns:p14="http://schemas.microsoft.com/office/powerpoint/2010/main" val="24818960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8DF63-904B-43CC-B15F-76FC95F5A966}"/>
              </a:ext>
            </a:extLst>
          </p:cNvPr>
          <p:cNvSpPr>
            <a:spLocks noGrp="1"/>
          </p:cNvSpPr>
          <p:nvPr>
            <p:ph type="title"/>
          </p:nvPr>
        </p:nvSpPr>
        <p:spPr/>
        <p:txBody>
          <a:bodyPr/>
          <a:lstStyle/>
          <a:p>
            <a:r>
              <a:rPr lang="en-US" sz="3600" b="1" dirty="0" err="1">
                <a:effectLst/>
                <a:latin typeface="Arial" panose="020B0604020202020204" pitchFamily="34" charset="0"/>
                <a:ea typeface="Times New Roman" panose="02020603050405020304" pitchFamily="18" charset="0"/>
              </a:rPr>
              <a:t>Siapa</a:t>
            </a:r>
            <a:r>
              <a:rPr lang="en-US" sz="3600" b="1" dirty="0">
                <a:effectLst/>
                <a:latin typeface="Arial" panose="020B0604020202020204" pitchFamily="34" charset="0"/>
                <a:ea typeface="Times New Roman" panose="02020603050405020304" pitchFamily="18" charset="0"/>
              </a:rPr>
              <a:t> </a:t>
            </a:r>
            <a:r>
              <a:rPr lang="en-US" sz="3600" b="1" dirty="0" err="1">
                <a:effectLst/>
                <a:latin typeface="Arial" panose="020B0604020202020204" pitchFamily="34" charset="0"/>
                <a:ea typeface="Times New Roman" panose="02020603050405020304" pitchFamily="18" charset="0"/>
              </a:rPr>
              <a:t>Pengusaha</a:t>
            </a:r>
            <a:endParaRPr lang="en-ID" dirty="0"/>
          </a:p>
        </p:txBody>
      </p:sp>
      <p:sp>
        <p:nvSpPr>
          <p:cNvPr id="3" name="Content Placeholder 2">
            <a:extLst>
              <a:ext uri="{FF2B5EF4-FFF2-40B4-BE49-F238E27FC236}">
                <a16:creationId xmlns:a16="http://schemas.microsoft.com/office/drawing/2014/main" id="{05D769B0-B9A1-4C79-A9C2-EED2D71BDE69}"/>
              </a:ext>
            </a:extLst>
          </p:cNvPr>
          <p:cNvSpPr>
            <a:spLocks noGrp="1"/>
          </p:cNvSpPr>
          <p:nvPr>
            <p:ph idx="1"/>
          </p:nvPr>
        </p:nvSpPr>
        <p:spPr/>
        <p:txBody>
          <a:bodyPr/>
          <a:lstStyle/>
          <a:p>
            <a:endParaRPr lang="en-ID" dirty="0"/>
          </a:p>
        </p:txBody>
      </p:sp>
      <p:sp>
        <p:nvSpPr>
          <p:cNvPr id="4" name="Date Placeholder 3">
            <a:extLst>
              <a:ext uri="{FF2B5EF4-FFF2-40B4-BE49-F238E27FC236}">
                <a16:creationId xmlns:a16="http://schemas.microsoft.com/office/drawing/2014/main" id="{F45B4368-FB93-42B9-96AF-9CA838FB4D43}"/>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49A317CF-EB72-46C9-8D71-17A6C1AB4E87}"/>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68D5F5CE-424C-4822-8773-0A7603A79D59}"/>
              </a:ext>
            </a:extLst>
          </p:cNvPr>
          <p:cNvSpPr>
            <a:spLocks noGrp="1"/>
          </p:cNvSpPr>
          <p:nvPr>
            <p:ph type="sldNum" sz="quarter" idx="12"/>
          </p:nvPr>
        </p:nvSpPr>
        <p:spPr/>
        <p:txBody>
          <a:bodyPr/>
          <a:lstStyle/>
          <a:p>
            <a:fld id="{74890947-6068-46AF-A634-D96B9F9313BE}" type="slidenum">
              <a:rPr lang="en-ID" smtClean="0"/>
              <a:t>70</a:t>
            </a:fld>
            <a:endParaRPr lang="en-ID"/>
          </a:p>
        </p:txBody>
      </p:sp>
      <p:pic>
        <p:nvPicPr>
          <p:cNvPr id="7" name="Picture 6">
            <a:extLst>
              <a:ext uri="{FF2B5EF4-FFF2-40B4-BE49-F238E27FC236}">
                <a16:creationId xmlns:a16="http://schemas.microsoft.com/office/drawing/2014/main" id="{49B9120D-C623-4E35-92F0-9319988C0AEC}"/>
              </a:ext>
            </a:extLst>
          </p:cNvPr>
          <p:cNvPicPr/>
          <p:nvPr/>
        </p:nvPicPr>
        <p:blipFill rotWithShape="1">
          <a:blip r:embed="rId2"/>
          <a:srcRect l="23555" t="20577" r="27470" b="20000"/>
          <a:stretch/>
        </p:blipFill>
        <p:spPr bwMode="auto">
          <a:xfrm>
            <a:off x="3200400" y="873252"/>
            <a:ext cx="8572499" cy="51206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540368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2B62D-CA07-4FDF-AD2B-59F05C7F5780}"/>
              </a:ext>
            </a:extLst>
          </p:cNvPr>
          <p:cNvSpPr>
            <a:spLocks noGrp="1"/>
          </p:cNvSpPr>
          <p:nvPr>
            <p:ph type="title"/>
          </p:nvPr>
        </p:nvSpPr>
        <p:spPr/>
        <p:txBody>
          <a:bodyPr/>
          <a:lstStyle/>
          <a:p>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Tiga</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elemen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dalam</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mencari</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peluang</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bisnis</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a:t>
            </a:r>
            <a:br>
              <a:rPr lang="en-ID" sz="1800" dirty="0">
                <a:effectLst/>
                <a:latin typeface="Calibri" panose="020F0502020204030204" pitchFamily="34" charset="0"/>
                <a:ea typeface="Times New Roman" panose="02020603050405020304" pitchFamily="18" charset="0"/>
                <a:cs typeface="Times New Roman" panose="02020603050405020304" pitchFamily="18" charset="0"/>
              </a:rPr>
            </a:br>
            <a:endParaRPr lang="en-ID" dirty="0"/>
          </a:p>
        </p:txBody>
      </p:sp>
      <p:sp>
        <p:nvSpPr>
          <p:cNvPr id="4" name="Date Placeholder 3">
            <a:extLst>
              <a:ext uri="{FF2B5EF4-FFF2-40B4-BE49-F238E27FC236}">
                <a16:creationId xmlns:a16="http://schemas.microsoft.com/office/drawing/2014/main" id="{450C6893-C6BE-4A88-88C6-61048A5DFD21}"/>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A7A0E658-3AF5-4279-8CDA-DD94BA5AF035}"/>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12286223-2206-4D6A-AD66-ABFDF8C0FF01}"/>
              </a:ext>
            </a:extLst>
          </p:cNvPr>
          <p:cNvSpPr>
            <a:spLocks noGrp="1"/>
          </p:cNvSpPr>
          <p:nvPr>
            <p:ph type="sldNum" sz="quarter" idx="12"/>
          </p:nvPr>
        </p:nvSpPr>
        <p:spPr/>
        <p:txBody>
          <a:bodyPr/>
          <a:lstStyle/>
          <a:p>
            <a:fld id="{74890947-6068-46AF-A634-D96B9F9313BE}" type="slidenum">
              <a:rPr lang="en-ID" smtClean="0"/>
              <a:t>71</a:t>
            </a:fld>
            <a:endParaRPr lang="en-ID"/>
          </a:p>
        </p:txBody>
      </p:sp>
      <p:pic>
        <p:nvPicPr>
          <p:cNvPr id="7" name="Content Placeholder 6">
            <a:extLst>
              <a:ext uri="{FF2B5EF4-FFF2-40B4-BE49-F238E27FC236}">
                <a16:creationId xmlns:a16="http://schemas.microsoft.com/office/drawing/2014/main" id="{728ACE98-6F58-4B74-BE4D-E9B0CDFE2493}"/>
              </a:ext>
            </a:extLst>
          </p:cNvPr>
          <p:cNvPicPr>
            <a:picLocks noGrp="1"/>
          </p:cNvPicPr>
          <p:nvPr>
            <p:ph idx="1"/>
          </p:nvPr>
        </p:nvPicPr>
        <p:blipFill rotWithShape="1">
          <a:blip r:embed="rId2"/>
          <a:srcRect l="28884" t="23039" r="27365" b="17459"/>
          <a:stretch/>
        </p:blipFill>
        <p:spPr bwMode="auto">
          <a:xfrm>
            <a:off x="3200401" y="752476"/>
            <a:ext cx="8334374" cy="5372100"/>
          </a:xfrm>
          <a:prstGeom prst="rect">
            <a:avLst/>
          </a:prstGeom>
          <a:noFill/>
          <a:ln w="9525">
            <a:noFill/>
            <a:miter lim="800000"/>
            <a:headEnd/>
            <a:tailEnd/>
          </a:ln>
        </p:spPr>
      </p:pic>
    </p:spTree>
    <p:extLst>
      <p:ext uri="{BB962C8B-B14F-4D97-AF65-F5344CB8AC3E}">
        <p14:creationId xmlns:p14="http://schemas.microsoft.com/office/powerpoint/2010/main" val="297652483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8F2DB-17CE-423E-8B40-35F33DCB98B0}"/>
              </a:ext>
            </a:extLst>
          </p:cNvPr>
          <p:cNvSpPr>
            <a:spLocks noGrp="1"/>
          </p:cNvSpPr>
          <p:nvPr>
            <p:ph type="title"/>
          </p:nvPr>
        </p:nvSpPr>
        <p:spPr>
          <a:xfrm>
            <a:off x="252919" y="1123837"/>
            <a:ext cx="2566481" cy="4601183"/>
          </a:xfrm>
        </p:spPr>
        <p:txBody>
          <a:bodyPr/>
          <a:lstStyle/>
          <a:p>
            <a:r>
              <a:rPr lang="en-US" dirty="0" err="1"/>
              <a:t>Resiko</a:t>
            </a:r>
            <a:r>
              <a:rPr lang="en-US" dirty="0"/>
              <a:t> dan </a:t>
            </a:r>
            <a:r>
              <a:rPr lang="en-US" dirty="0" err="1"/>
              <a:t>innovasi</a:t>
            </a:r>
            <a:endParaRPr lang="en-ID" dirty="0"/>
          </a:p>
        </p:txBody>
      </p:sp>
      <p:sp>
        <p:nvSpPr>
          <p:cNvPr id="4" name="Date Placeholder 3">
            <a:extLst>
              <a:ext uri="{FF2B5EF4-FFF2-40B4-BE49-F238E27FC236}">
                <a16:creationId xmlns:a16="http://schemas.microsoft.com/office/drawing/2014/main" id="{55F5BC4F-6930-4B8D-AF2B-194B17D973D9}"/>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D90068ED-65E7-498C-9840-F0E2B91EEC97}"/>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99A01A95-4848-4025-A39F-01FDC592D222}"/>
              </a:ext>
            </a:extLst>
          </p:cNvPr>
          <p:cNvSpPr>
            <a:spLocks noGrp="1"/>
          </p:cNvSpPr>
          <p:nvPr>
            <p:ph type="sldNum" sz="quarter" idx="12"/>
          </p:nvPr>
        </p:nvSpPr>
        <p:spPr/>
        <p:txBody>
          <a:bodyPr/>
          <a:lstStyle/>
          <a:p>
            <a:fld id="{74890947-6068-46AF-A634-D96B9F9313BE}" type="slidenum">
              <a:rPr lang="en-ID" smtClean="0"/>
              <a:t>72</a:t>
            </a:fld>
            <a:endParaRPr lang="en-ID"/>
          </a:p>
        </p:txBody>
      </p:sp>
      <p:pic>
        <p:nvPicPr>
          <p:cNvPr id="7" name="Content Placeholder 6">
            <a:extLst>
              <a:ext uri="{FF2B5EF4-FFF2-40B4-BE49-F238E27FC236}">
                <a16:creationId xmlns:a16="http://schemas.microsoft.com/office/drawing/2014/main" id="{24361256-90F3-4FB7-8953-A422D85DB2BE}"/>
              </a:ext>
            </a:extLst>
          </p:cNvPr>
          <p:cNvPicPr>
            <a:picLocks noGrp="1"/>
          </p:cNvPicPr>
          <p:nvPr>
            <p:ph idx="1"/>
          </p:nvPr>
        </p:nvPicPr>
        <p:blipFill rotWithShape="1">
          <a:blip r:embed="rId2"/>
          <a:srcRect l="23539" t="24165" r="28284"/>
          <a:stretch/>
        </p:blipFill>
        <p:spPr bwMode="auto">
          <a:xfrm>
            <a:off x="2590801" y="704850"/>
            <a:ext cx="9348280" cy="5419726"/>
          </a:xfrm>
          <a:prstGeom prst="rect">
            <a:avLst/>
          </a:prstGeom>
          <a:noFill/>
          <a:ln w="9525">
            <a:noFill/>
            <a:miter lim="800000"/>
            <a:headEnd/>
            <a:tailEnd/>
          </a:ln>
        </p:spPr>
      </p:pic>
    </p:spTree>
    <p:extLst>
      <p:ext uri="{BB962C8B-B14F-4D97-AF65-F5344CB8AC3E}">
        <p14:creationId xmlns:p14="http://schemas.microsoft.com/office/powerpoint/2010/main" val="268664126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DAE88-D730-474D-B5C5-A11BAA1D62CF}"/>
              </a:ext>
            </a:extLst>
          </p:cNvPr>
          <p:cNvSpPr>
            <a:spLocks noGrp="1"/>
          </p:cNvSpPr>
          <p:nvPr>
            <p:ph type="title"/>
          </p:nvPr>
        </p:nvSpPr>
        <p:spPr/>
        <p:txBody>
          <a:bodyPr/>
          <a:lstStyle/>
          <a:p>
            <a:r>
              <a:rPr lang="en-US" dirty="0" err="1"/>
              <a:t>Masalah</a:t>
            </a:r>
            <a:r>
              <a:rPr lang="en-US" dirty="0"/>
              <a:t> </a:t>
            </a:r>
            <a:r>
              <a:rPr lang="en-US" dirty="0" err="1"/>
              <a:t>dalam</a:t>
            </a:r>
            <a:r>
              <a:rPr lang="en-US" dirty="0"/>
              <a:t> proses </a:t>
            </a:r>
            <a:r>
              <a:rPr lang="en-US" dirty="0" err="1"/>
              <a:t>innovasi</a:t>
            </a:r>
            <a:endParaRPr lang="en-ID" dirty="0"/>
          </a:p>
        </p:txBody>
      </p:sp>
      <p:sp>
        <p:nvSpPr>
          <p:cNvPr id="4" name="Date Placeholder 3">
            <a:extLst>
              <a:ext uri="{FF2B5EF4-FFF2-40B4-BE49-F238E27FC236}">
                <a16:creationId xmlns:a16="http://schemas.microsoft.com/office/drawing/2014/main" id="{34C51376-23BB-4459-BA4F-1CA40B332A17}"/>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9793C17C-265C-485F-B054-0C9BBA24EBF5}"/>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26140775-CB0A-4DD4-A27F-285E745B7709}"/>
              </a:ext>
            </a:extLst>
          </p:cNvPr>
          <p:cNvSpPr>
            <a:spLocks noGrp="1"/>
          </p:cNvSpPr>
          <p:nvPr>
            <p:ph type="sldNum" sz="quarter" idx="12"/>
          </p:nvPr>
        </p:nvSpPr>
        <p:spPr/>
        <p:txBody>
          <a:bodyPr/>
          <a:lstStyle/>
          <a:p>
            <a:fld id="{74890947-6068-46AF-A634-D96B9F9313BE}" type="slidenum">
              <a:rPr lang="en-ID" smtClean="0"/>
              <a:t>73</a:t>
            </a:fld>
            <a:endParaRPr lang="en-ID"/>
          </a:p>
        </p:txBody>
      </p:sp>
      <p:pic>
        <p:nvPicPr>
          <p:cNvPr id="7" name="Content Placeholder 6">
            <a:extLst>
              <a:ext uri="{FF2B5EF4-FFF2-40B4-BE49-F238E27FC236}">
                <a16:creationId xmlns:a16="http://schemas.microsoft.com/office/drawing/2014/main" id="{D77EA249-3264-4B08-87FE-F34AE04565AD}"/>
              </a:ext>
            </a:extLst>
          </p:cNvPr>
          <p:cNvPicPr>
            <a:picLocks noGrp="1"/>
          </p:cNvPicPr>
          <p:nvPr>
            <p:ph idx="1"/>
          </p:nvPr>
        </p:nvPicPr>
        <p:blipFill rotWithShape="1">
          <a:blip r:embed="rId2"/>
          <a:srcRect l="20812" t="22555" r="21506" b="21889"/>
          <a:stretch/>
        </p:blipFill>
        <p:spPr bwMode="auto">
          <a:xfrm>
            <a:off x="3305175" y="895350"/>
            <a:ext cx="8633905" cy="4829670"/>
          </a:xfrm>
          <a:prstGeom prst="rect">
            <a:avLst/>
          </a:prstGeom>
          <a:noFill/>
          <a:ln w="9525">
            <a:noFill/>
            <a:miter lim="800000"/>
            <a:headEnd/>
            <a:tailEnd/>
          </a:ln>
        </p:spPr>
      </p:pic>
    </p:spTree>
    <p:extLst>
      <p:ext uri="{BB962C8B-B14F-4D97-AF65-F5344CB8AC3E}">
        <p14:creationId xmlns:p14="http://schemas.microsoft.com/office/powerpoint/2010/main" val="400548407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431A4-AAEF-4434-97B2-55B9B5C3CF20}"/>
              </a:ext>
            </a:extLst>
          </p:cNvPr>
          <p:cNvSpPr>
            <a:spLocks noGrp="1"/>
          </p:cNvSpPr>
          <p:nvPr>
            <p:ph type="title"/>
          </p:nvPr>
        </p:nvSpPr>
        <p:spPr/>
        <p:txBody>
          <a:bodyPr>
            <a:normAutofit fontScale="90000"/>
          </a:bodyPr>
          <a:lstStyle/>
          <a:p>
            <a:r>
              <a:rPr lang="en-US" sz="3600" b="1" u="sng" dirty="0" err="1">
                <a:effectLst/>
                <a:latin typeface="Arial" panose="020B0604020202020204" pitchFamily="34" charset="0"/>
                <a:ea typeface="Times New Roman" panose="02020603050405020304" pitchFamily="18" charset="0"/>
                <a:cs typeface="Times New Roman" panose="02020603050405020304" pitchFamily="18" charset="0"/>
              </a:rPr>
              <a:t>Menentukan</a:t>
            </a:r>
            <a:r>
              <a:rPr lang="en-US" sz="36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6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kebutuhan</a:t>
            </a:r>
            <a:r>
              <a:rPr lang="en-US" sz="36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6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untuk</a:t>
            </a:r>
            <a:r>
              <a:rPr lang="en-US" sz="36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ide </a:t>
            </a:r>
            <a:r>
              <a:rPr lang="en-US" sz="36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produk</a:t>
            </a:r>
            <a:r>
              <a:rPr lang="en-US" sz="36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dan </a:t>
            </a:r>
            <a:r>
              <a:rPr lang="en-US" sz="36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jasa</a:t>
            </a:r>
            <a:r>
              <a:rPr lang="en-US" sz="36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6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baru</a:t>
            </a:r>
            <a:r>
              <a:rPr lang="en-US" sz="3600" b="1" u="sng" dirty="0">
                <a:effectLst/>
                <a:latin typeface="Arial" panose="020B0604020202020204" pitchFamily="34" charset="0"/>
                <a:ea typeface="Times New Roman" panose="02020603050405020304" pitchFamily="18" charset="0"/>
                <a:cs typeface="Times New Roman" panose="02020603050405020304" pitchFamily="18" charset="0"/>
              </a:rPr>
              <a:t>:</a:t>
            </a:r>
            <a:br>
              <a:rPr lang="en-US" sz="3600" b="1" u="sng" dirty="0">
                <a:effectLst/>
                <a:latin typeface="Arial" panose="020B0604020202020204" pitchFamily="34" charset="0"/>
                <a:ea typeface="Times New Roman" panose="02020603050405020304" pitchFamily="18" charset="0"/>
                <a:cs typeface="Times New Roman" panose="02020603050405020304" pitchFamily="18" charset="0"/>
              </a:rPr>
            </a:br>
            <a:r>
              <a:rPr lang="en-US" sz="3600" b="1" u="sng" dirty="0">
                <a:effectLst/>
                <a:latin typeface="Arial" panose="020B0604020202020204" pitchFamily="34" charset="0"/>
                <a:ea typeface="Times New Roman" panose="02020603050405020304" pitchFamily="18" charset="0"/>
                <a:cs typeface="Times New Roman" panose="02020603050405020304" pitchFamily="18" charset="0"/>
              </a:rPr>
              <a:t> 7 FAKTOR </a:t>
            </a:r>
            <a:r>
              <a:rPr lang="en-US" sz="3600" b="1" u="sng" dirty="0" err="1">
                <a:effectLst/>
                <a:latin typeface="Arial" panose="020B0604020202020204" pitchFamily="34" charset="0"/>
                <a:ea typeface="Times New Roman" panose="02020603050405020304" pitchFamily="18" charset="0"/>
                <a:cs typeface="Times New Roman" panose="02020603050405020304" pitchFamily="18" charset="0"/>
              </a:rPr>
              <a:t>terhadap</a:t>
            </a:r>
            <a:r>
              <a:rPr lang="en-US" sz="3600" b="1" u="sng" dirty="0">
                <a:effectLst/>
                <a:latin typeface="Arial" panose="020B0604020202020204" pitchFamily="34" charset="0"/>
                <a:ea typeface="Times New Roman" panose="02020603050405020304" pitchFamily="18" charset="0"/>
                <a:cs typeface="Times New Roman" panose="02020603050405020304" pitchFamily="18" charset="0"/>
              </a:rPr>
              <a:t> ASPEK-ASPEK dan KAPABILITAS.</a:t>
            </a:r>
            <a:br>
              <a:rPr lang="en-ID" sz="3600" dirty="0">
                <a:effectLst/>
                <a:latin typeface="Calibri" panose="020F0502020204030204" pitchFamily="34" charset="0"/>
                <a:ea typeface="Times New Roman" panose="02020603050405020304" pitchFamily="18" charset="0"/>
                <a:cs typeface="Times New Roman" panose="02020603050405020304" pitchFamily="18" charset="0"/>
              </a:rPr>
            </a:br>
            <a:endParaRPr lang="en-ID" dirty="0"/>
          </a:p>
        </p:txBody>
      </p:sp>
      <p:sp>
        <p:nvSpPr>
          <p:cNvPr id="3" name="Content Placeholder 2">
            <a:extLst>
              <a:ext uri="{FF2B5EF4-FFF2-40B4-BE49-F238E27FC236}">
                <a16:creationId xmlns:a16="http://schemas.microsoft.com/office/drawing/2014/main" id="{3EEF3C6C-5168-4B27-BD41-D110999E6CE4}"/>
              </a:ext>
            </a:extLst>
          </p:cNvPr>
          <p:cNvSpPr>
            <a:spLocks noGrp="1"/>
          </p:cNvSpPr>
          <p:nvPr>
            <p:ph idx="1"/>
          </p:nvPr>
        </p:nvSpPr>
        <p:spPr/>
        <p:txBody>
          <a:bodyPr>
            <a:normAutofit fontScale="85000" lnSpcReduction="20000"/>
          </a:bodyPr>
          <a:lstStyle/>
          <a:p>
            <a:pPr marL="0" lvl="0" indent="0" algn="just">
              <a:lnSpc>
                <a:spcPct val="150000"/>
              </a:lnSpc>
              <a:spcAft>
                <a:spcPts val="1000"/>
              </a:spcAft>
              <a:buNone/>
              <a:tabLst>
                <a:tab pos="45720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1.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Faktor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Jenis</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Kebutuhan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kebutuhan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berkelanjutan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kebutuhan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menurun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kebutuhan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timbul</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kebutuhan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masa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depan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r>
              <a:rPr lang="en-ID" sz="1800" dirty="0">
                <a:latin typeface="Calibri" panose="020F050202020403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2.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Faktor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Pemilihan</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Waktu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Kebutuhan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Durasi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kebutuhan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frekwensi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kebutuhan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siklus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permintaan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posisi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dalam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siklus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kebutuhan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lgn="just">
              <a:lnSpc>
                <a:spcPct val="150000"/>
              </a:lnSpc>
              <a:spcAft>
                <a:spcPts val="1000"/>
              </a:spcAft>
              <a:buNone/>
              <a:tabLst>
                <a:tab pos="45720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3. Cara-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cara</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bersaing</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untuk</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memenuhi</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keb</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utuhan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memenuhi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kebutuhan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tanpa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menggunakan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cara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apapun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menggunakan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cara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ada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sekarang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mengubah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cara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sudah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ada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r>
              <a:rPr lang="en-ID" sz="1800" dirty="0">
                <a:latin typeface="Calibri" panose="020F050202020403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4.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Keuntungan</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resiko</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yang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didapat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kegunaan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pelanggan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karakteristik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menarik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selera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pilihan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pelanggan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motif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membeli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kebiasaan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pemakaian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lgn="just">
              <a:lnSpc>
                <a:spcPct val="150000"/>
              </a:lnSpc>
              <a:spcAft>
                <a:spcPts val="1000"/>
              </a:spcAft>
              <a:buNone/>
              <a:tabLst>
                <a:tab pos="45720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5. Fitur-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fitur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harga</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vs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kinerja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hubungan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harga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kuantitas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elastisitas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permintaan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stabilitas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harga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stabilitas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pasar. 6.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Ukuran</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dan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Potensi</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Pasar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pertumbuhan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pasar,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kecenderungan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pasar,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persyaratan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perkembangan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pasar,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ancaman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pasar. 7.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Ketersediaan</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dana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pelanggan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kondisi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ekonomi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umum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kecenderungan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ekonomi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pemasukan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pelanggan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peluang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pembelanjaan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ID" dirty="0"/>
          </a:p>
        </p:txBody>
      </p:sp>
      <p:sp>
        <p:nvSpPr>
          <p:cNvPr id="4" name="Date Placeholder 3">
            <a:extLst>
              <a:ext uri="{FF2B5EF4-FFF2-40B4-BE49-F238E27FC236}">
                <a16:creationId xmlns:a16="http://schemas.microsoft.com/office/drawing/2014/main" id="{FE42A6B2-A8AD-4906-BE84-3FAFCD902F61}"/>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29050B70-E04B-4F44-B5A7-FD46008146F8}"/>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71994F0C-5BAB-4196-9CB7-145FD3408F10}"/>
              </a:ext>
            </a:extLst>
          </p:cNvPr>
          <p:cNvSpPr>
            <a:spLocks noGrp="1"/>
          </p:cNvSpPr>
          <p:nvPr>
            <p:ph type="sldNum" sz="quarter" idx="12"/>
          </p:nvPr>
        </p:nvSpPr>
        <p:spPr/>
        <p:txBody>
          <a:bodyPr/>
          <a:lstStyle/>
          <a:p>
            <a:fld id="{74890947-6068-46AF-A634-D96B9F9313BE}" type="slidenum">
              <a:rPr lang="en-ID" smtClean="0"/>
              <a:t>74</a:t>
            </a:fld>
            <a:endParaRPr lang="en-ID"/>
          </a:p>
        </p:txBody>
      </p:sp>
    </p:spTree>
    <p:extLst>
      <p:ext uri="{BB962C8B-B14F-4D97-AF65-F5344CB8AC3E}">
        <p14:creationId xmlns:p14="http://schemas.microsoft.com/office/powerpoint/2010/main" val="348409790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1CF98-10B1-4163-96A2-E3997B6A4223}"/>
              </a:ext>
            </a:extLst>
          </p:cNvPr>
          <p:cNvSpPr>
            <a:spLocks noGrp="1"/>
          </p:cNvSpPr>
          <p:nvPr>
            <p:ph type="title"/>
          </p:nvPr>
        </p:nvSpPr>
        <p:spPr/>
        <p:txBody>
          <a:bodyPr/>
          <a:lstStyle/>
          <a:p>
            <a:r>
              <a:rPr lang="en-US" sz="3600" dirty="0" err="1">
                <a:effectLst/>
                <a:latin typeface="Arial" panose="020B0604020202020204" pitchFamily="34" charset="0"/>
                <a:ea typeface="Times New Roman" panose="02020603050405020304" pitchFamily="18" charset="0"/>
                <a:cs typeface="Times New Roman" panose="02020603050405020304" pitchFamily="18" charset="0"/>
              </a:rPr>
              <a:t>Pertimbangan</a:t>
            </a:r>
            <a:r>
              <a:rPr lang="en-US" sz="3600" dirty="0">
                <a:effectLst/>
                <a:latin typeface="Arial" panose="020B0604020202020204" pitchFamily="34" charset="0"/>
                <a:ea typeface="Times New Roman" panose="02020603050405020304" pitchFamily="18" charset="0"/>
                <a:cs typeface="Times New Roman" panose="02020603050405020304" pitchFamily="18" charset="0"/>
              </a:rPr>
              <a:t> Nilai dan </a:t>
            </a:r>
            <a:r>
              <a:rPr lang="en-US" sz="3600" dirty="0" err="1">
                <a:effectLst/>
                <a:latin typeface="Arial" panose="020B0604020202020204" pitchFamily="34" charset="0"/>
                <a:ea typeface="Times New Roman" panose="02020603050405020304" pitchFamily="18" charset="0"/>
                <a:cs typeface="Times New Roman" panose="02020603050405020304" pitchFamily="18" charset="0"/>
              </a:rPr>
              <a:t>biaya</a:t>
            </a:r>
            <a:r>
              <a:rPr lang="en-US" sz="3600" dirty="0">
                <a:effectLst/>
                <a:latin typeface="Arial" panose="020B0604020202020204" pitchFamily="34" charset="0"/>
                <a:ea typeface="Times New Roman" panose="02020603050405020304" pitchFamily="18" charset="0"/>
                <a:cs typeface="Times New Roman" panose="02020603050405020304" pitchFamily="18" charset="0"/>
              </a:rPr>
              <a:t> </a:t>
            </a:r>
            <a:br>
              <a:rPr lang="en-ID" sz="3600" dirty="0">
                <a:effectLst/>
                <a:latin typeface="Calibri" panose="020F0502020204030204" pitchFamily="34" charset="0"/>
                <a:ea typeface="Times New Roman" panose="02020603050405020304" pitchFamily="18" charset="0"/>
                <a:cs typeface="Times New Roman" panose="02020603050405020304" pitchFamily="18" charset="0"/>
              </a:rPr>
            </a:br>
            <a:endParaRPr lang="en-ID" dirty="0"/>
          </a:p>
        </p:txBody>
      </p:sp>
      <p:sp>
        <p:nvSpPr>
          <p:cNvPr id="3" name="Content Placeholder 2">
            <a:extLst>
              <a:ext uri="{FF2B5EF4-FFF2-40B4-BE49-F238E27FC236}">
                <a16:creationId xmlns:a16="http://schemas.microsoft.com/office/drawing/2014/main" id="{8D5E6FF3-B257-419C-A37C-6308661F511D}"/>
              </a:ext>
            </a:extLst>
          </p:cNvPr>
          <p:cNvSpPr>
            <a:spLocks noGrp="1"/>
          </p:cNvSpPr>
          <p:nvPr>
            <p:ph idx="1"/>
          </p:nvPr>
        </p:nvSpPr>
        <p:spPr>
          <a:xfrm>
            <a:off x="3495675" y="864108"/>
            <a:ext cx="7688793" cy="5120640"/>
          </a:xfrm>
        </p:spPr>
        <p:txBody>
          <a:bodyPr>
            <a:normAutofit fontScale="85000" lnSpcReduction="10000"/>
          </a:bodyPr>
          <a:lstStyle/>
          <a:p>
            <a:pPr marL="0" lvl="0" indent="0" algn="just">
              <a:lnSpc>
                <a:spcPct val="150000"/>
              </a:lnSpc>
              <a:spcAft>
                <a:spcPts val="1000"/>
              </a:spcAft>
              <a:buNone/>
              <a:tabLst>
                <a:tab pos="45720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1.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Pengeluaran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Biaya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litbang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biaya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pemasaran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biaya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peralatan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modal,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biaya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lain.</a:t>
            </a:r>
            <a:r>
              <a:rPr lang="en-ID" sz="1800" dirty="0">
                <a:latin typeface="Calibri" panose="020F050202020403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2.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Pemasukan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Penjualan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produk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baru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pengaruh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terhadap</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penjualan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tambahan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dari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produk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sudah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ada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nilai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barang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lgn="just">
              <a:lnSpc>
                <a:spcPct val="150000"/>
              </a:lnSpc>
              <a:spcAft>
                <a:spcPts val="1000"/>
              </a:spcAft>
              <a:buNone/>
              <a:tabLst>
                <a:tab pos="45720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3.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Arus</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kas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ber</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sih</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pendapatan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maksimum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waktu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pendapatan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maksimum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durasi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pendapatan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investasi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total,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uang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bersih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maksimum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dalam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satu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tahun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4.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Laba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laba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dari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produk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baru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laba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mempengaruhi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penjualan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tambahan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dari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produk-produk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sudah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ada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bagian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kecil</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dari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laba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total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perusahaan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lgn="just">
              <a:lnSpc>
                <a:spcPct val="150000"/>
              </a:lnSpc>
              <a:spcAft>
                <a:spcPts val="1000"/>
              </a:spcAft>
              <a:buNone/>
              <a:tabLst>
                <a:tab pos="45720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5.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Imbal</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hasil</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relatif</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Keuntungan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ekuitas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pemegang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saham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(ROE),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keuntungan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investasi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(ROI),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Biaya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modal, Nilai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saat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ini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(PV),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Aliran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kas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dilalaikan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(DCF),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Imbal</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hasil</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aset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digunakan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(ROA),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Imbal</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hasil</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penjualan.6.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Dibandingkan</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dengan</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Investasi</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Lain: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dibandingkan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dengan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peluang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produk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lain,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dibandingkan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dengan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peluang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investasi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lain.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ID" dirty="0"/>
          </a:p>
        </p:txBody>
      </p:sp>
      <p:sp>
        <p:nvSpPr>
          <p:cNvPr id="4" name="Date Placeholder 3">
            <a:extLst>
              <a:ext uri="{FF2B5EF4-FFF2-40B4-BE49-F238E27FC236}">
                <a16:creationId xmlns:a16="http://schemas.microsoft.com/office/drawing/2014/main" id="{A3237767-2B20-471A-85A7-327089A46501}"/>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42D2592D-0B49-4D34-AA5F-5DCF5BF4B585}"/>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95E7D197-9BE2-4263-A400-9143BE5D784D}"/>
              </a:ext>
            </a:extLst>
          </p:cNvPr>
          <p:cNvSpPr>
            <a:spLocks noGrp="1"/>
          </p:cNvSpPr>
          <p:nvPr>
            <p:ph type="sldNum" sz="quarter" idx="12"/>
          </p:nvPr>
        </p:nvSpPr>
        <p:spPr/>
        <p:txBody>
          <a:bodyPr/>
          <a:lstStyle/>
          <a:p>
            <a:fld id="{74890947-6068-46AF-A634-D96B9F9313BE}" type="slidenum">
              <a:rPr lang="en-ID" smtClean="0"/>
              <a:t>75</a:t>
            </a:fld>
            <a:endParaRPr lang="en-ID"/>
          </a:p>
        </p:txBody>
      </p:sp>
    </p:spTree>
    <p:extLst>
      <p:ext uri="{BB962C8B-B14F-4D97-AF65-F5344CB8AC3E}">
        <p14:creationId xmlns:p14="http://schemas.microsoft.com/office/powerpoint/2010/main" val="183311223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B2C5C-185F-4E67-B27C-285C1BC8354A}"/>
              </a:ext>
            </a:extLst>
          </p:cNvPr>
          <p:cNvSpPr>
            <a:spLocks noGrp="1"/>
          </p:cNvSpPr>
          <p:nvPr>
            <p:ph type="title"/>
          </p:nvPr>
        </p:nvSpPr>
        <p:spPr/>
        <p:txBody>
          <a:bodyPr>
            <a:normAutofit/>
          </a:bodyPr>
          <a:lstStyle/>
          <a:p>
            <a:pPr marL="457200">
              <a:lnSpc>
                <a:spcPct val="150000"/>
              </a:lnSpc>
              <a:spcAft>
                <a:spcPts val="1000"/>
              </a:spcAft>
            </a:pP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DEVELOPING CREATIVITY</a:t>
            </a:r>
            <a:br>
              <a:rPr lang="en-ID" sz="1800" dirty="0">
                <a:effectLst/>
                <a:latin typeface="Calibri" panose="020F0502020204030204" pitchFamily="34" charset="0"/>
                <a:ea typeface="Times New Roman" panose="02020603050405020304" pitchFamily="18" charset="0"/>
                <a:cs typeface="Times New Roman" panose="02020603050405020304" pitchFamily="18" charset="0"/>
              </a:rPr>
            </a:br>
            <a:r>
              <a:rPr lang="en-US" sz="1800" dirty="0">
                <a:effectLst/>
                <a:latin typeface="Arial" panose="020B0604020202020204" pitchFamily="34" charset="0"/>
                <a:ea typeface="Times New Roman" panose="02020603050405020304" pitchFamily="18" charset="0"/>
                <a:cs typeface="Times New Roman" panose="02020603050405020304" pitchFamily="18" charset="0"/>
              </a:rPr>
              <a:t>SUMBER- SUMBER IDE BARU</a:t>
            </a:r>
            <a:br>
              <a:rPr lang="en-ID" sz="1800" dirty="0">
                <a:effectLst/>
                <a:latin typeface="Calibri" panose="020F0502020204030204" pitchFamily="34" charset="0"/>
                <a:ea typeface="Times New Roman" panose="02020603050405020304" pitchFamily="18" charset="0"/>
                <a:cs typeface="Times New Roman" panose="02020603050405020304" pitchFamily="18" charset="0"/>
              </a:rPr>
            </a:br>
            <a:endParaRPr lang="en-ID" dirty="0"/>
          </a:p>
        </p:txBody>
      </p:sp>
      <p:sp>
        <p:nvSpPr>
          <p:cNvPr id="4" name="Date Placeholder 3">
            <a:extLst>
              <a:ext uri="{FF2B5EF4-FFF2-40B4-BE49-F238E27FC236}">
                <a16:creationId xmlns:a16="http://schemas.microsoft.com/office/drawing/2014/main" id="{1876FCFC-FFD5-4B7E-B933-AEF4A73FEAA3}"/>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F1BDBB6B-CA11-44DE-8EB1-0C28B9F954BB}"/>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F96F4014-D303-453A-B820-BF6D0CC4168A}"/>
              </a:ext>
            </a:extLst>
          </p:cNvPr>
          <p:cNvSpPr>
            <a:spLocks noGrp="1"/>
          </p:cNvSpPr>
          <p:nvPr>
            <p:ph type="sldNum" sz="quarter" idx="12"/>
          </p:nvPr>
        </p:nvSpPr>
        <p:spPr/>
        <p:txBody>
          <a:bodyPr/>
          <a:lstStyle/>
          <a:p>
            <a:fld id="{74890947-6068-46AF-A634-D96B9F9313BE}" type="slidenum">
              <a:rPr lang="en-ID" smtClean="0"/>
              <a:t>76</a:t>
            </a:fld>
            <a:endParaRPr lang="en-ID"/>
          </a:p>
        </p:txBody>
      </p:sp>
      <p:pic>
        <p:nvPicPr>
          <p:cNvPr id="7" name="Content Placeholder 6">
            <a:extLst>
              <a:ext uri="{FF2B5EF4-FFF2-40B4-BE49-F238E27FC236}">
                <a16:creationId xmlns:a16="http://schemas.microsoft.com/office/drawing/2014/main" id="{C88FE52E-FDF7-4C07-92A2-A9C1AEC7C657}"/>
              </a:ext>
            </a:extLst>
          </p:cNvPr>
          <p:cNvPicPr>
            <a:picLocks noGrp="1"/>
          </p:cNvPicPr>
          <p:nvPr>
            <p:ph idx="1"/>
          </p:nvPr>
        </p:nvPicPr>
        <p:blipFill rotWithShape="1">
          <a:blip r:embed="rId2"/>
          <a:srcRect l="20942" t="15889" r="16948" b="13445"/>
          <a:stretch/>
        </p:blipFill>
        <p:spPr bwMode="auto">
          <a:xfrm>
            <a:off x="3869268" y="914399"/>
            <a:ext cx="7903632" cy="5153025"/>
          </a:xfrm>
          <a:prstGeom prst="rect">
            <a:avLst/>
          </a:prstGeom>
          <a:noFill/>
          <a:ln w="9525">
            <a:noFill/>
            <a:miter lim="800000"/>
            <a:headEnd/>
            <a:tailEnd/>
          </a:ln>
        </p:spPr>
      </p:pic>
    </p:spTree>
    <p:extLst>
      <p:ext uri="{BB962C8B-B14F-4D97-AF65-F5344CB8AC3E}">
        <p14:creationId xmlns:p14="http://schemas.microsoft.com/office/powerpoint/2010/main" val="361647677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305EF-074F-46B7-B3A0-12C1F34AA239}"/>
              </a:ext>
            </a:extLst>
          </p:cNvPr>
          <p:cNvSpPr>
            <a:spLocks noGrp="1"/>
          </p:cNvSpPr>
          <p:nvPr>
            <p:ph type="title"/>
          </p:nvPr>
        </p:nvSpPr>
        <p:spPr/>
        <p:txBody>
          <a:bodyPr/>
          <a:lstStyle/>
          <a:p>
            <a:r>
              <a:rPr lang="en-US" sz="3600" b="1" u="sng" dirty="0" err="1">
                <a:effectLst/>
                <a:latin typeface="Arial" panose="020B0604020202020204" pitchFamily="34" charset="0"/>
                <a:ea typeface="Times New Roman" panose="02020603050405020304" pitchFamily="18" charset="0"/>
                <a:cs typeface="Times New Roman" panose="02020603050405020304" pitchFamily="18" charset="0"/>
              </a:rPr>
              <a:t>Sumber</a:t>
            </a:r>
            <a:r>
              <a:rPr lang="en-US" sz="3600" b="1" u="sng" dirty="0">
                <a:effectLst/>
                <a:latin typeface="Arial" panose="020B0604020202020204" pitchFamily="34" charset="0"/>
                <a:ea typeface="Times New Roman" panose="02020603050405020304" pitchFamily="18" charset="0"/>
                <a:cs typeface="Times New Roman" panose="02020603050405020304" pitchFamily="18" charset="0"/>
              </a:rPr>
              <a:t> ide: </a:t>
            </a:r>
            <a:r>
              <a:rPr lang="en-US" sz="3600" b="1" u="sng" dirty="0" err="1">
                <a:effectLst/>
                <a:latin typeface="Arial" panose="020B0604020202020204" pitchFamily="34" charset="0"/>
                <a:ea typeface="Times New Roman" panose="02020603050405020304" pitchFamily="18" charset="0"/>
                <a:cs typeface="Times New Roman" panose="02020603050405020304" pitchFamily="18" charset="0"/>
              </a:rPr>
              <a:t>pelanggan</a:t>
            </a:r>
            <a:r>
              <a:rPr lang="en-US" sz="3600" b="1" u="sng"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3600" b="1" u="sng" dirty="0" err="1">
                <a:effectLst/>
                <a:latin typeface="Arial" panose="020B0604020202020204" pitchFamily="34" charset="0"/>
                <a:ea typeface="Times New Roman" panose="02020603050405020304" pitchFamily="18" charset="0"/>
                <a:cs typeface="Times New Roman" panose="02020603050405020304" pitchFamily="18" charset="0"/>
              </a:rPr>
              <a:t>potensial</a:t>
            </a:r>
            <a:r>
              <a:rPr lang="en-US" sz="36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dirty="0"/>
          </a:p>
        </p:txBody>
      </p:sp>
      <p:sp>
        <p:nvSpPr>
          <p:cNvPr id="3" name="Content Placeholder 2">
            <a:extLst>
              <a:ext uri="{FF2B5EF4-FFF2-40B4-BE49-F238E27FC236}">
                <a16:creationId xmlns:a16="http://schemas.microsoft.com/office/drawing/2014/main" id="{23D7E07D-6C86-4372-A006-24ED2E466FE0}"/>
              </a:ext>
            </a:extLst>
          </p:cNvPr>
          <p:cNvSpPr>
            <a:spLocks noGrp="1"/>
          </p:cNvSpPr>
          <p:nvPr>
            <p:ph idx="1"/>
          </p:nvPr>
        </p:nvSpPr>
        <p:spPr/>
        <p:txBody>
          <a:bodyPr>
            <a:normAutofit fontScale="92500" lnSpcReduction="20000"/>
          </a:bodyPr>
          <a:lstStyle/>
          <a:p>
            <a:pPr marL="0" lvl="0" indent="0" algn="just">
              <a:lnSpc>
                <a:spcPct val="150000"/>
              </a:lnSpc>
              <a:spcAft>
                <a:spcPts val="1000"/>
              </a:spcAft>
              <a:buNone/>
              <a:tabLst>
                <a:tab pos="457200" algn="l"/>
              </a:tabLst>
            </a:pP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Pengusaha</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harus</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terus</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menerus</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memperhatikan</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pelanggan</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potensial</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r>
              <a:rPr lang="en-ID" sz="1800" dirty="0">
                <a:latin typeface="Calibri" panose="020F050202020403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Memperhatikan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opini</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opini</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pelanggan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pengawasan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ide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kebutuhan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potensial</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r>
              <a:rPr lang="en-ID" sz="1800" dirty="0">
                <a:latin typeface="Calibri" panose="020F050202020403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Perhatian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memastikan</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ide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atau</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kebutuhan</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tsb</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opini</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mewakili</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pasar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cukup</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besar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p>
          <a:p>
            <a:pPr marL="0" lvl="0" indent="0" algn="just">
              <a:lnSpc>
                <a:spcPct val="150000"/>
              </a:lnSpc>
              <a:spcAft>
                <a:spcPts val="1000"/>
              </a:spcAft>
              <a:buNone/>
              <a:tabLst>
                <a:tab pos="457200" algn="l"/>
              </a:tabLs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Membentuk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metode</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formal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mengawasi</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mengevaluasi</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produk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jasa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kompetitif</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di pasar.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Menemukan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cara</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cara</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memperbaiki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penawaran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mungkin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menghasilkan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produk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baru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daya</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tarik</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pasar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serta</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penjualan</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potensi</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keuntungan</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lebih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baik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lgn="just">
              <a:lnSpc>
                <a:spcPct val="150000"/>
              </a:lnSpc>
              <a:spcAft>
                <a:spcPts val="1000"/>
              </a:spcAft>
              <a:buNone/>
              <a:tabLst>
                <a:tab pos="457200" algn="l"/>
              </a:tabLs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Anggota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anggota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saluran</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distribusi</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merupakan</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sumber</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ide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baru</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sangat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baik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kedekatan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dengan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kebutuhan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pasar.</a:t>
            </a:r>
            <a:r>
              <a:rPr lang="en-ID" sz="1800" dirty="0">
                <a:latin typeface="Calibri" panose="020F050202020403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Memberi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saran dan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menjadi</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pemasar</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terdepan</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lgn="just">
              <a:lnSpc>
                <a:spcPct val="150000"/>
              </a:lnSpc>
              <a:spcAft>
                <a:spcPts val="1000"/>
              </a:spcAft>
              <a:buNone/>
              <a:tabLst>
                <a:tab pos="457200" algn="l"/>
              </a:tabLst>
            </a:pP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ID" dirty="0"/>
          </a:p>
        </p:txBody>
      </p:sp>
      <p:sp>
        <p:nvSpPr>
          <p:cNvPr id="4" name="Date Placeholder 3">
            <a:extLst>
              <a:ext uri="{FF2B5EF4-FFF2-40B4-BE49-F238E27FC236}">
                <a16:creationId xmlns:a16="http://schemas.microsoft.com/office/drawing/2014/main" id="{A53456AF-3CAD-4DEB-8C84-2C7FFA5788A4}"/>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B63CEE42-44E8-4673-9994-4A5930FF64DB}"/>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7964E25E-F152-4A04-9E3C-6D5573C5910E}"/>
              </a:ext>
            </a:extLst>
          </p:cNvPr>
          <p:cNvSpPr>
            <a:spLocks noGrp="1"/>
          </p:cNvSpPr>
          <p:nvPr>
            <p:ph type="sldNum" sz="quarter" idx="12"/>
          </p:nvPr>
        </p:nvSpPr>
        <p:spPr/>
        <p:txBody>
          <a:bodyPr/>
          <a:lstStyle/>
          <a:p>
            <a:fld id="{74890947-6068-46AF-A634-D96B9F9313BE}" type="slidenum">
              <a:rPr lang="en-ID" smtClean="0"/>
              <a:t>77</a:t>
            </a:fld>
            <a:endParaRPr lang="en-ID"/>
          </a:p>
        </p:txBody>
      </p:sp>
    </p:spTree>
    <p:extLst>
      <p:ext uri="{BB962C8B-B14F-4D97-AF65-F5344CB8AC3E}">
        <p14:creationId xmlns:p14="http://schemas.microsoft.com/office/powerpoint/2010/main" val="95072296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D5CED-2381-43E0-9341-5A7132B83E73}"/>
              </a:ext>
            </a:extLst>
          </p:cNvPr>
          <p:cNvSpPr>
            <a:spLocks noGrp="1"/>
          </p:cNvSpPr>
          <p:nvPr>
            <p:ph type="title"/>
          </p:nvPr>
        </p:nvSpPr>
        <p:spPr/>
        <p:txBody>
          <a:bodyPr/>
          <a:lstStyle/>
          <a:p>
            <a:r>
              <a:rPr lang="en-US" dirty="0" err="1"/>
              <a:t>pelanggan</a:t>
            </a:r>
            <a:endParaRPr lang="en-ID" dirty="0"/>
          </a:p>
        </p:txBody>
      </p:sp>
      <p:sp>
        <p:nvSpPr>
          <p:cNvPr id="4" name="Date Placeholder 3">
            <a:extLst>
              <a:ext uri="{FF2B5EF4-FFF2-40B4-BE49-F238E27FC236}">
                <a16:creationId xmlns:a16="http://schemas.microsoft.com/office/drawing/2014/main" id="{197251B0-3A83-4E95-8219-3863298874BA}"/>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FD10331B-C4A4-46A1-BBC6-6E15CB900928}"/>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D1999D2A-7B6C-45C3-8D86-701BF0717513}"/>
              </a:ext>
            </a:extLst>
          </p:cNvPr>
          <p:cNvSpPr>
            <a:spLocks noGrp="1"/>
          </p:cNvSpPr>
          <p:nvPr>
            <p:ph type="sldNum" sz="quarter" idx="12"/>
          </p:nvPr>
        </p:nvSpPr>
        <p:spPr/>
        <p:txBody>
          <a:bodyPr/>
          <a:lstStyle/>
          <a:p>
            <a:fld id="{74890947-6068-46AF-A634-D96B9F9313BE}" type="slidenum">
              <a:rPr lang="en-ID" smtClean="0"/>
              <a:t>78</a:t>
            </a:fld>
            <a:endParaRPr lang="en-ID"/>
          </a:p>
        </p:txBody>
      </p:sp>
      <p:pic>
        <p:nvPicPr>
          <p:cNvPr id="7" name="Content Placeholder 6">
            <a:extLst>
              <a:ext uri="{FF2B5EF4-FFF2-40B4-BE49-F238E27FC236}">
                <a16:creationId xmlns:a16="http://schemas.microsoft.com/office/drawing/2014/main" id="{864A5630-420F-45BA-B1CD-D597F69BFC62}"/>
              </a:ext>
            </a:extLst>
          </p:cNvPr>
          <p:cNvPicPr>
            <a:picLocks noGrp="1"/>
          </p:cNvPicPr>
          <p:nvPr>
            <p:ph idx="1"/>
          </p:nvPr>
        </p:nvPicPr>
        <p:blipFill rotWithShape="1">
          <a:blip r:embed="rId2"/>
          <a:srcRect l="20544" t="22002" r="33102" b="8888"/>
          <a:stretch/>
        </p:blipFill>
        <p:spPr bwMode="auto">
          <a:xfrm>
            <a:off x="3005665" y="1123837"/>
            <a:ext cx="8329085" cy="4610326"/>
          </a:xfrm>
          <a:prstGeom prst="rect">
            <a:avLst/>
          </a:prstGeom>
          <a:noFill/>
          <a:ln w="9525">
            <a:noFill/>
            <a:miter lim="800000"/>
            <a:headEnd/>
            <a:tailEnd/>
          </a:ln>
        </p:spPr>
      </p:pic>
    </p:spTree>
    <p:extLst>
      <p:ext uri="{BB962C8B-B14F-4D97-AF65-F5344CB8AC3E}">
        <p14:creationId xmlns:p14="http://schemas.microsoft.com/office/powerpoint/2010/main" val="379208932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63577-2104-40BA-BA84-BB52CCF7B667}"/>
              </a:ext>
            </a:extLst>
          </p:cNvPr>
          <p:cNvSpPr>
            <a:spLocks noGrp="1"/>
          </p:cNvSpPr>
          <p:nvPr>
            <p:ph type="title"/>
          </p:nvPr>
        </p:nvSpPr>
        <p:spPr/>
        <p:txBody>
          <a:bodyPr/>
          <a:lstStyle/>
          <a:p>
            <a:r>
              <a:rPr lang="en-US" sz="3600" dirty="0" err="1">
                <a:effectLst/>
                <a:latin typeface="Arial" panose="020B0604020202020204" pitchFamily="34" charset="0"/>
                <a:ea typeface="Times New Roman" panose="02020603050405020304" pitchFamily="18" charset="0"/>
                <a:cs typeface="Times New Roman" panose="02020603050405020304" pitchFamily="18" charset="0"/>
              </a:rPr>
              <a:t>Pemerintah</a:t>
            </a:r>
            <a:r>
              <a:rPr lang="en-US" sz="36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600" dirty="0" err="1">
                <a:effectLst/>
                <a:latin typeface="Arial" panose="020B0604020202020204" pitchFamily="34" charset="0"/>
                <a:ea typeface="Times New Roman" panose="02020603050405020304" pitchFamily="18" charset="0"/>
                <a:cs typeface="Times New Roman" panose="02020603050405020304" pitchFamily="18" charset="0"/>
              </a:rPr>
              <a:t>dapat</a:t>
            </a:r>
            <a:r>
              <a:rPr lang="en-US" sz="36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600" dirty="0" err="1">
                <a:effectLst/>
                <a:latin typeface="Arial" panose="020B0604020202020204" pitchFamily="34" charset="0"/>
                <a:ea typeface="Times New Roman" panose="02020603050405020304" pitchFamily="18" charset="0"/>
                <a:cs typeface="Times New Roman" panose="02020603050405020304" pitchFamily="18" charset="0"/>
              </a:rPr>
              <a:t>menjadi</a:t>
            </a:r>
            <a:r>
              <a:rPr lang="en-US" sz="36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600" dirty="0" err="1">
                <a:effectLst/>
                <a:latin typeface="Arial" panose="020B0604020202020204" pitchFamily="34" charset="0"/>
                <a:ea typeface="Times New Roman" panose="02020603050405020304" pitchFamily="18" charset="0"/>
                <a:cs typeface="Times New Roman" panose="02020603050405020304" pitchFamily="18" charset="0"/>
              </a:rPr>
              <a:t>sumber</a:t>
            </a:r>
            <a:r>
              <a:rPr lang="en-US" sz="36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600" b="1" u="sng" dirty="0">
                <a:effectLst/>
                <a:latin typeface="Arial" panose="020B0604020202020204" pitchFamily="34" charset="0"/>
                <a:ea typeface="Times New Roman" panose="02020603050405020304" pitchFamily="18" charset="0"/>
                <a:cs typeface="Times New Roman" panose="02020603050405020304" pitchFamily="18" charset="0"/>
              </a:rPr>
              <a:t>ide </a:t>
            </a:r>
            <a:r>
              <a:rPr lang="en-US" sz="3600" b="1" u="sng" dirty="0" err="1">
                <a:effectLst/>
                <a:latin typeface="Arial" panose="020B0604020202020204" pitchFamily="34" charset="0"/>
                <a:ea typeface="Times New Roman" panose="02020603050405020304" pitchFamily="18" charset="0"/>
                <a:cs typeface="Times New Roman" panose="02020603050405020304" pitchFamily="18" charset="0"/>
              </a:rPr>
              <a:t>baru</a:t>
            </a:r>
            <a:r>
              <a:rPr lang="en-US" sz="36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600" b="1" u="sng" dirty="0" err="1">
                <a:effectLst/>
                <a:latin typeface="Arial" panose="020B0604020202020204" pitchFamily="34" charset="0"/>
                <a:ea typeface="Times New Roman" panose="02020603050405020304" pitchFamily="18" charset="0"/>
                <a:cs typeface="Times New Roman" panose="02020603050405020304" pitchFamily="18" charset="0"/>
              </a:rPr>
              <a:t>dalam</a:t>
            </a:r>
            <a:r>
              <a:rPr lang="en-US" sz="3600" b="1" u="sng" dirty="0">
                <a:effectLst/>
                <a:latin typeface="Arial" panose="020B0604020202020204" pitchFamily="34" charset="0"/>
                <a:ea typeface="Times New Roman" panose="02020603050405020304" pitchFamily="18" charset="0"/>
                <a:cs typeface="Times New Roman" panose="02020603050405020304" pitchFamily="18" charset="0"/>
              </a:rPr>
              <a:t> 2 </a:t>
            </a:r>
            <a:r>
              <a:rPr lang="en-US" sz="3600" b="1" u="sng" dirty="0" err="1">
                <a:effectLst/>
                <a:latin typeface="Arial" panose="020B0604020202020204" pitchFamily="34" charset="0"/>
                <a:ea typeface="Times New Roman" panose="02020603050405020304" pitchFamily="18" charset="0"/>
                <a:cs typeface="Times New Roman" panose="02020603050405020304" pitchFamily="18" charset="0"/>
              </a:rPr>
              <a:t>cara</a:t>
            </a:r>
            <a:endParaRPr lang="en-ID" dirty="0"/>
          </a:p>
        </p:txBody>
      </p:sp>
      <p:sp>
        <p:nvSpPr>
          <p:cNvPr id="3" name="Content Placeholder 2">
            <a:extLst>
              <a:ext uri="{FF2B5EF4-FFF2-40B4-BE49-F238E27FC236}">
                <a16:creationId xmlns:a16="http://schemas.microsoft.com/office/drawing/2014/main" id="{A4451E15-5084-4B4F-958A-42D7D05EF946}"/>
              </a:ext>
            </a:extLst>
          </p:cNvPr>
          <p:cNvSpPr>
            <a:spLocks noGrp="1"/>
          </p:cNvSpPr>
          <p:nvPr>
            <p:ph idx="1"/>
          </p:nvPr>
        </p:nvSpPr>
        <p:spPr/>
        <p:txBody>
          <a:bodyPr>
            <a:normAutofit/>
          </a:bodyPr>
          <a:lstStyle/>
          <a:p>
            <a:pPr marL="45720" indent="0" algn="just">
              <a:lnSpc>
                <a:spcPct val="150000"/>
              </a:lnSpc>
              <a:spcAft>
                <a:spcPts val="1000"/>
              </a:spcAft>
              <a:buNone/>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Pemerintah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dapat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menjadi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sumber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ide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baru</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dalam</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2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cara</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lgn="just">
              <a:lnSpc>
                <a:spcPct val="150000"/>
              </a:lnSpc>
              <a:spcAft>
                <a:spcPts val="1000"/>
              </a:spcAft>
              <a:buNone/>
              <a:tabLst>
                <a:tab pos="45720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1.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arsip</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arsip</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di </a:t>
            </a:r>
            <a:r>
              <a:rPr lang="en-US" sz="1800" b="1" u="sng" dirty="0" err="1">
                <a:effectLst/>
                <a:latin typeface="Arial" panose="020B0604020202020204" pitchFamily="34" charset="0"/>
                <a:ea typeface="Times New Roman" panose="02020603050405020304" pitchFamily="18" charset="0"/>
                <a:cs typeface="Times New Roman" panose="02020603050405020304" pitchFamily="18" charset="0"/>
              </a:rPr>
              <a:t>kantor</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paten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memuat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banyak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kemungkinan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produk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baru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Hak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paten </a:t>
            </a:r>
            <a:r>
              <a:rPr lang="en-US" sz="1800" dirty="0">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lisensi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penjualan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lgn="just">
              <a:lnSpc>
                <a:spcPct val="150000"/>
              </a:lnSpc>
              <a:spcAft>
                <a:spcPts val="1000"/>
              </a:spcAft>
              <a:buNone/>
              <a:tabLst>
                <a:tab pos="45720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2. ide- </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ide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produk</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baru</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daapat</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berupa</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respon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terhadap</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peraturan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pemerintah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1000"/>
              </a:spcAft>
              <a:buFont typeface="Wingdings 2" panose="05020102010507070707" pitchFamily="18" charset="2"/>
              <a:buChar char=""/>
              <a:tabLst>
                <a:tab pos="457200" algn="l"/>
              </a:tabLs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Misalnya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peraturan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harus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menyediakan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kotak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kesehatan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P3K </a:t>
            </a:r>
            <a:r>
              <a:rPr lang="en-US" sz="1800" dirty="0">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R&amp;H safety sales company,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berhasil</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mengembangkan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menjual</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kotak2 P3K,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memungkinkan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perusahaan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mematuhi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standar2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dari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undang2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tertentu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ID" dirty="0"/>
          </a:p>
        </p:txBody>
      </p:sp>
      <p:sp>
        <p:nvSpPr>
          <p:cNvPr id="4" name="Date Placeholder 3">
            <a:extLst>
              <a:ext uri="{FF2B5EF4-FFF2-40B4-BE49-F238E27FC236}">
                <a16:creationId xmlns:a16="http://schemas.microsoft.com/office/drawing/2014/main" id="{CBFD7EB8-E612-449D-BFFA-C6BAF6E1B4CF}"/>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6CC543E3-11A0-46D4-8933-E27FC1354095}"/>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598F177F-71A1-4C2C-B426-1CB5A19558D3}"/>
              </a:ext>
            </a:extLst>
          </p:cNvPr>
          <p:cNvSpPr>
            <a:spLocks noGrp="1"/>
          </p:cNvSpPr>
          <p:nvPr>
            <p:ph type="sldNum" sz="quarter" idx="12"/>
          </p:nvPr>
        </p:nvSpPr>
        <p:spPr/>
        <p:txBody>
          <a:bodyPr/>
          <a:lstStyle/>
          <a:p>
            <a:fld id="{74890947-6068-46AF-A634-D96B9F9313BE}" type="slidenum">
              <a:rPr lang="en-ID" smtClean="0"/>
              <a:t>79</a:t>
            </a:fld>
            <a:endParaRPr lang="en-ID"/>
          </a:p>
        </p:txBody>
      </p:sp>
    </p:spTree>
    <p:extLst>
      <p:ext uri="{BB962C8B-B14F-4D97-AF65-F5344CB8AC3E}">
        <p14:creationId xmlns:p14="http://schemas.microsoft.com/office/powerpoint/2010/main" val="34284639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300A2-00D8-4F45-890D-82A423978524}"/>
              </a:ext>
            </a:extLst>
          </p:cNvPr>
          <p:cNvSpPr>
            <a:spLocks noGrp="1"/>
          </p:cNvSpPr>
          <p:nvPr>
            <p:ph type="title"/>
          </p:nvPr>
        </p:nvSpPr>
        <p:spPr/>
        <p:txBody>
          <a:bodyPr/>
          <a:lstStyle/>
          <a:p>
            <a:r>
              <a:rPr lang="en-US" dirty="0"/>
              <a:t>PARADIGMA</a:t>
            </a:r>
            <a:endParaRPr lang="en-ID" dirty="0"/>
          </a:p>
        </p:txBody>
      </p:sp>
      <p:sp>
        <p:nvSpPr>
          <p:cNvPr id="4" name="Date Placeholder 3">
            <a:extLst>
              <a:ext uri="{FF2B5EF4-FFF2-40B4-BE49-F238E27FC236}">
                <a16:creationId xmlns:a16="http://schemas.microsoft.com/office/drawing/2014/main" id="{0BF01FB1-E729-4A9E-8F95-E5135FD09704}"/>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44C5376A-4AF6-4973-B080-87E83278781B}"/>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B23F23E8-CA1B-4E95-AD3F-69C42A7968E1}"/>
              </a:ext>
            </a:extLst>
          </p:cNvPr>
          <p:cNvSpPr>
            <a:spLocks noGrp="1"/>
          </p:cNvSpPr>
          <p:nvPr>
            <p:ph type="sldNum" sz="quarter" idx="12"/>
          </p:nvPr>
        </p:nvSpPr>
        <p:spPr/>
        <p:txBody>
          <a:bodyPr/>
          <a:lstStyle/>
          <a:p>
            <a:fld id="{74890947-6068-46AF-A634-D96B9F9313BE}" type="slidenum">
              <a:rPr lang="en-ID" smtClean="0"/>
              <a:t>8</a:t>
            </a:fld>
            <a:endParaRPr lang="en-ID"/>
          </a:p>
        </p:txBody>
      </p:sp>
      <p:pic>
        <p:nvPicPr>
          <p:cNvPr id="7" name="Content Placeholder 6">
            <a:extLst>
              <a:ext uri="{FF2B5EF4-FFF2-40B4-BE49-F238E27FC236}">
                <a16:creationId xmlns:a16="http://schemas.microsoft.com/office/drawing/2014/main" id="{65646B7D-1A33-4C9D-9FD2-EFA3F1DA75F9}"/>
              </a:ext>
            </a:extLst>
          </p:cNvPr>
          <p:cNvPicPr>
            <a:picLocks noGrp="1"/>
          </p:cNvPicPr>
          <p:nvPr>
            <p:ph idx="1"/>
          </p:nvPr>
        </p:nvPicPr>
        <p:blipFill>
          <a:blip r:embed="rId2"/>
          <a:stretch>
            <a:fillRect/>
          </a:stretch>
        </p:blipFill>
        <p:spPr>
          <a:xfrm>
            <a:off x="2886075" y="919410"/>
            <a:ext cx="9163050" cy="5121275"/>
          </a:xfrm>
          <a:prstGeom prst="rect">
            <a:avLst/>
          </a:prstGeom>
        </p:spPr>
      </p:pic>
    </p:spTree>
    <p:extLst>
      <p:ext uri="{BB962C8B-B14F-4D97-AF65-F5344CB8AC3E}">
        <p14:creationId xmlns:p14="http://schemas.microsoft.com/office/powerpoint/2010/main" val="45295600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B44F4-F047-4F5D-B575-89B3CE2FB4AD}"/>
              </a:ext>
            </a:extLst>
          </p:cNvPr>
          <p:cNvSpPr>
            <a:spLocks noGrp="1"/>
          </p:cNvSpPr>
          <p:nvPr>
            <p:ph type="title"/>
          </p:nvPr>
        </p:nvSpPr>
        <p:spPr/>
        <p:txBody>
          <a:bodyPr/>
          <a:lstStyle/>
          <a:p>
            <a:r>
              <a:rPr lang="en-US" dirty="0"/>
              <a:t>PERTEMUAN MINGGU KE 06</a:t>
            </a:r>
            <a:endParaRPr lang="en-ID" dirty="0"/>
          </a:p>
        </p:txBody>
      </p:sp>
      <p:sp>
        <p:nvSpPr>
          <p:cNvPr id="3" name="Content Placeholder 2">
            <a:extLst>
              <a:ext uri="{FF2B5EF4-FFF2-40B4-BE49-F238E27FC236}">
                <a16:creationId xmlns:a16="http://schemas.microsoft.com/office/drawing/2014/main" id="{23C423B9-D3F9-406F-92EA-695099CE21B1}"/>
              </a:ext>
            </a:extLst>
          </p:cNvPr>
          <p:cNvSpPr>
            <a:spLocks noGrp="1"/>
          </p:cNvSpPr>
          <p:nvPr>
            <p:ph idx="1"/>
          </p:nvPr>
        </p:nvSpPr>
        <p:spPr>
          <a:xfrm>
            <a:off x="3390900" y="864108"/>
            <a:ext cx="7793568" cy="5120640"/>
          </a:xfrm>
        </p:spPr>
        <p:txBody>
          <a:bodyPr>
            <a:normAutofit/>
          </a:bodyPr>
          <a:lstStyle/>
          <a:p>
            <a:pPr marL="0" indent="0">
              <a:buNone/>
            </a:pPr>
            <a:r>
              <a:rPr lang="en-US" sz="6000" dirty="0" err="1">
                <a:solidFill>
                  <a:srgbClr val="FF0000"/>
                </a:solidFill>
                <a:effectLst/>
                <a:latin typeface="Franklin Gothic Book" panose="020B0503020102020204" pitchFamily="34" charset="0"/>
                <a:ea typeface="Times New Roman" panose="02020603050405020304" pitchFamily="18" charset="0"/>
                <a:cs typeface="Calibri" panose="020F0502020204030204" pitchFamily="34" charset="0"/>
              </a:rPr>
              <a:t>Peluang</a:t>
            </a:r>
            <a:r>
              <a:rPr lang="en-US" sz="6000" dirty="0">
                <a:solidFill>
                  <a:srgbClr val="FF0000"/>
                </a:solidFill>
                <a:effectLst/>
                <a:latin typeface="Franklin Gothic Book" panose="020B0503020102020204" pitchFamily="34" charset="0"/>
                <a:ea typeface="Times New Roman" panose="02020603050405020304" pitchFamily="18" charset="0"/>
                <a:cs typeface="Calibri" panose="020F0502020204030204" pitchFamily="34" charset="0"/>
              </a:rPr>
              <a:t> dan Ide </a:t>
            </a:r>
            <a:r>
              <a:rPr lang="en-US" sz="6000" dirty="0" err="1">
                <a:solidFill>
                  <a:srgbClr val="FF0000"/>
                </a:solidFill>
                <a:effectLst/>
                <a:latin typeface="Franklin Gothic Book" panose="020B0503020102020204" pitchFamily="34" charset="0"/>
                <a:ea typeface="Times New Roman" panose="02020603050405020304" pitchFamily="18" charset="0"/>
                <a:cs typeface="Calibri" panose="020F0502020204030204" pitchFamily="34" charset="0"/>
              </a:rPr>
              <a:t>bisnis</a:t>
            </a:r>
            <a:r>
              <a:rPr lang="en-US" sz="6000" dirty="0">
                <a:solidFill>
                  <a:srgbClr val="FF0000"/>
                </a:solidFill>
                <a:effectLst/>
                <a:latin typeface="Franklin Gothic Book" panose="020B0503020102020204" pitchFamily="34" charset="0"/>
                <a:ea typeface="Times New Roman" panose="02020603050405020304" pitchFamily="18" charset="0"/>
                <a:cs typeface="Calibri" panose="020F0502020204030204" pitchFamily="34" charset="0"/>
              </a:rPr>
              <a:t> yang </a:t>
            </a:r>
            <a:r>
              <a:rPr lang="en-US" sz="6000" dirty="0" err="1">
                <a:solidFill>
                  <a:srgbClr val="FF0000"/>
                </a:solidFill>
                <a:effectLst/>
                <a:latin typeface="Franklin Gothic Book" panose="020B0503020102020204" pitchFamily="34" charset="0"/>
                <a:ea typeface="Times New Roman" panose="02020603050405020304" pitchFamily="18" charset="0"/>
                <a:cs typeface="Calibri" panose="020F0502020204030204" pitchFamily="34" charset="0"/>
              </a:rPr>
              <a:t>Inspiratif</a:t>
            </a:r>
            <a:endParaRPr lang="en-US" sz="6000" dirty="0">
              <a:solidFill>
                <a:srgbClr val="FF0000"/>
              </a:solidFill>
              <a:effectLst/>
              <a:latin typeface="Franklin Gothic Book" panose="020B0503020102020204" pitchFamily="34" charset="0"/>
              <a:ea typeface="Times New Roman" panose="02020603050405020304" pitchFamily="18" charset="0"/>
              <a:cs typeface="Calibri" panose="020F0502020204030204" pitchFamily="34" charset="0"/>
            </a:endParaRPr>
          </a:p>
          <a:p>
            <a:pPr algn="just">
              <a:lnSpc>
                <a:spcPct val="115000"/>
              </a:lnSpc>
              <a:spcAft>
                <a:spcPts val="100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Searching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Procees</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ID" sz="1800" dirty="0" err="1">
                <a:effectLst/>
                <a:latin typeface="Times New Roman" panose="02020603050405020304" pitchFamily="18" charset="0"/>
                <a:ea typeface="Times New Roman" panose="02020603050405020304" pitchFamily="18" charset="0"/>
                <a:cs typeface="Times New Roman" panose="02020603050405020304" pitchFamily="18" charset="0"/>
              </a:rPr>
              <a:t>Kesempatan</a:t>
            </a:r>
            <a:r>
              <a:rPr lang="en-ID"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ID" sz="1800" dirty="0" err="1">
                <a:effectLst/>
                <a:latin typeface="Times New Roman" panose="02020603050405020304" pitchFamily="18" charset="0"/>
                <a:ea typeface="Times New Roman" panose="02020603050405020304" pitchFamily="18" charset="0"/>
                <a:cs typeface="Times New Roman" panose="02020603050405020304" pitchFamily="18" charset="0"/>
              </a:rPr>
              <a:t>dalam</a:t>
            </a:r>
            <a:r>
              <a:rPr lang="en-ID"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ID" sz="1800" dirty="0" err="1">
                <a:effectLst/>
                <a:latin typeface="Times New Roman" panose="02020603050405020304" pitchFamily="18" charset="0"/>
                <a:ea typeface="Times New Roman" panose="02020603050405020304" pitchFamily="18" charset="0"/>
                <a:cs typeface="Times New Roman" panose="02020603050405020304" pitchFamily="18" charset="0"/>
              </a:rPr>
              <a:t>mencari</a:t>
            </a:r>
            <a:r>
              <a:rPr lang="en-ID"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ID" sz="1800" dirty="0" err="1">
                <a:effectLst/>
                <a:latin typeface="Times New Roman" panose="02020603050405020304" pitchFamily="18" charset="0"/>
                <a:ea typeface="Times New Roman" panose="02020603050405020304" pitchFamily="18" charset="0"/>
                <a:cs typeface="Times New Roman" panose="02020603050405020304" pitchFamily="18" charset="0"/>
              </a:rPr>
              <a:t>peluang</a:t>
            </a:r>
            <a:r>
              <a:rPr lang="en-ID" sz="1800" dirty="0">
                <a:effectLst/>
                <a:latin typeface="Times New Roman" panose="02020603050405020304" pitchFamily="18" charset="0"/>
                <a:ea typeface="Times New Roman" panose="02020603050405020304" pitchFamily="18" charset="0"/>
                <a:cs typeface="Times New Roman" panose="02020603050405020304" pitchFamily="18" charset="0"/>
              </a:rPr>
              <a:t> pada </a:t>
            </a:r>
            <a:r>
              <a:rPr lang="en-ID" sz="1800" dirty="0" err="1">
                <a:effectLst/>
                <a:latin typeface="Times New Roman" panose="02020603050405020304" pitchFamily="18" charset="0"/>
                <a:ea typeface="Times New Roman" panose="02020603050405020304" pitchFamily="18" charset="0"/>
                <a:cs typeface="Times New Roman" panose="02020603050405020304" pitchFamily="18" charset="0"/>
              </a:rPr>
              <a:t>berbagai</a:t>
            </a:r>
            <a:r>
              <a:rPr lang="en-ID"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ID" sz="1800" dirty="0" err="1">
                <a:effectLst/>
                <a:latin typeface="Times New Roman" panose="02020603050405020304" pitchFamily="18" charset="0"/>
                <a:ea typeface="Times New Roman" panose="02020603050405020304" pitchFamily="18" charset="0"/>
                <a:cs typeface="Times New Roman" panose="02020603050405020304" pitchFamily="18" charset="0"/>
              </a:rPr>
              <a:t>Jenis</a:t>
            </a:r>
            <a:r>
              <a:rPr lang="en-ID"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ID" sz="1800" dirty="0" err="1">
                <a:effectLst/>
                <a:latin typeface="Times New Roman" panose="02020603050405020304" pitchFamily="18" charset="0"/>
                <a:ea typeface="Times New Roman" panose="02020603050405020304" pitchFamily="18" charset="0"/>
                <a:cs typeface="Times New Roman" panose="02020603050405020304" pitchFamily="18" charset="0"/>
              </a:rPr>
              <a:t>industri</a:t>
            </a:r>
            <a:r>
              <a:rPr lang="es-E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ID" sz="1800" dirty="0" err="1">
                <a:effectLst/>
                <a:latin typeface="Times New Roman" panose="02020603050405020304" pitchFamily="18" charset="0"/>
                <a:ea typeface="Times New Roman" panose="02020603050405020304" pitchFamily="18" charset="0"/>
                <a:cs typeface="Times New Roman" panose="02020603050405020304" pitchFamily="18" charset="0"/>
              </a:rPr>
              <a:t>Analisis</a:t>
            </a:r>
            <a:r>
              <a:rPr lang="en-ID"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ID" sz="1800" dirty="0" err="1">
                <a:effectLst/>
                <a:latin typeface="Times New Roman" panose="02020603050405020304" pitchFamily="18" charset="0"/>
                <a:ea typeface="Times New Roman" panose="02020603050405020304" pitchFamily="18" charset="0"/>
                <a:cs typeface="Times New Roman" panose="02020603050405020304" pitchFamily="18" charset="0"/>
              </a:rPr>
              <a:t>peluang</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ID" sz="1800" b="1" dirty="0" err="1">
                <a:solidFill>
                  <a:srgbClr val="FF0000"/>
                </a:solidFill>
                <a:effectLst/>
                <a:latin typeface="Times New Roman" panose="02020603050405020304" pitchFamily="18" charset="0"/>
                <a:ea typeface="Times New Roman" panose="02020603050405020304" pitchFamily="18" charset="0"/>
              </a:rPr>
              <a:t>Membangun</a:t>
            </a:r>
            <a:r>
              <a:rPr lang="en-ID" sz="1800" b="1" dirty="0">
                <a:solidFill>
                  <a:srgbClr val="FF0000"/>
                </a:solidFill>
                <a:effectLst/>
                <a:latin typeface="Times New Roman" panose="02020603050405020304" pitchFamily="18" charset="0"/>
                <a:ea typeface="Times New Roman" panose="02020603050405020304" pitchFamily="18" charset="0"/>
              </a:rPr>
              <a:t> ide </a:t>
            </a:r>
            <a:r>
              <a:rPr lang="en-ID" sz="1800" b="1" dirty="0" err="1">
                <a:solidFill>
                  <a:srgbClr val="FF0000"/>
                </a:solidFill>
                <a:effectLst/>
                <a:latin typeface="Times New Roman" panose="02020603050405020304" pitchFamily="18" charset="0"/>
                <a:ea typeface="Times New Roman" panose="02020603050405020304" pitchFamily="18" charset="0"/>
              </a:rPr>
              <a:t>bisnis</a:t>
            </a:r>
            <a:r>
              <a:rPr lang="en-ID" sz="1800" b="1" dirty="0">
                <a:solidFill>
                  <a:srgbClr val="FF0000"/>
                </a:solidFill>
                <a:effectLst/>
                <a:latin typeface="Times New Roman" panose="02020603050405020304" pitchFamily="18" charset="0"/>
                <a:ea typeface="Times New Roman" panose="02020603050405020304" pitchFamily="18" charset="0"/>
              </a:rPr>
              <a:t> (model Kaplan)</a:t>
            </a:r>
            <a:endParaRPr lang="en-ID" sz="6000" dirty="0"/>
          </a:p>
        </p:txBody>
      </p:sp>
      <p:sp>
        <p:nvSpPr>
          <p:cNvPr id="4" name="Date Placeholder 3">
            <a:extLst>
              <a:ext uri="{FF2B5EF4-FFF2-40B4-BE49-F238E27FC236}">
                <a16:creationId xmlns:a16="http://schemas.microsoft.com/office/drawing/2014/main" id="{E7015FC9-D6B7-46E1-A64B-88C2687C44E2}"/>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F3F30206-D0AC-458C-82DC-70ED22A70C8E}"/>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D403758C-74C2-4B33-A103-E58875365252}"/>
              </a:ext>
            </a:extLst>
          </p:cNvPr>
          <p:cNvSpPr>
            <a:spLocks noGrp="1"/>
          </p:cNvSpPr>
          <p:nvPr>
            <p:ph type="sldNum" sz="quarter" idx="12"/>
          </p:nvPr>
        </p:nvSpPr>
        <p:spPr/>
        <p:txBody>
          <a:bodyPr/>
          <a:lstStyle/>
          <a:p>
            <a:fld id="{74890947-6068-46AF-A634-D96B9F9313BE}" type="slidenum">
              <a:rPr lang="en-ID" smtClean="0"/>
              <a:t>80</a:t>
            </a:fld>
            <a:endParaRPr lang="en-ID"/>
          </a:p>
        </p:txBody>
      </p:sp>
    </p:spTree>
    <p:extLst>
      <p:ext uri="{BB962C8B-B14F-4D97-AF65-F5344CB8AC3E}">
        <p14:creationId xmlns:p14="http://schemas.microsoft.com/office/powerpoint/2010/main" val="377190908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EFE6B-7E0C-45F2-9027-947978B6A9D2}"/>
              </a:ext>
            </a:extLst>
          </p:cNvPr>
          <p:cNvSpPr>
            <a:spLocks noGrp="1"/>
          </p:cNvSpPr>
          <p:nvPr>
            <p:ph type="title"/>
          </p:nvPr>
        </p:nvSpPr>
        <p:spPr/>
        <p:txBody>
          <a:bodyPr/>
          <a:lstStyle/>
          <a:p>
            <a:r>
              <a:rPr lang="en-US" dirty="0">
                <a:solidFill>
                  <a:srgbClr val="FF0000"/>
                </a:solidFill>
              </a:rPr>
              <a:t>MODEL </a:t>
            </a:r>
            <a:r>
              <a:rPr lang="en-US" sz="3200" dirty="0">
                <a:solidFill>
                  <a:srgbClr val="FF0000"/>
                </a:solidFill>
              </a:rPr>
              <a:t>PENGENALAN </a:t>
            </a:r>
            <a:r>
              <a:rPr lang="en-US" dirty="0">
                <a:solidFill>
                  <a:srgbClr val="FF0000"/>
                </a:solidFill>
              </a:rPr>
              <a:t>PELUANG</a:t>
            </a:r>
            <a:endParaRPr lang="en-ID" dirty="0">
              <a:solidFill>
                <a:srgbClr val="FF0000"/>
              </a:solidFill>
            </a:endParaRPr>
          </a:p>
        </p:txBody>
      </p:sp>
      <p:sp>
        <p:nvSpPr>
          <p:cNvPr id="4" name="Date Placeholder 3">
            <a:extLst>
              <a:ext uri="{FF2B5EF4-FFF2-40B4-BE49-F238E27FC236}">
                <a16:creationId xmlns:a16="http://schemas.microsoft.com/office/drawing/2014/main" id="{42E2F577-F1D9-42CD-BEA1-3A5F82DB7BC4}"/>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B6D515ED-A5F9-4254-ABEC-5F73D8F5BC15}"/>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E9264395-B139-4889-9DEA-87BDF843A5CD}"/>
              </a:ext>
            </a:extLst>
          </p:cNvPr>
          <p:cNvSpPr>
            <a:spLocks noGrp="1"/>
          </p:cNvSpPr>
          <p:nvPr>
            <p:ph type="sldNum" sz="quarter" idx="12"/>
          </p:nvPr>
        </p:nvSpPr>
        <p:spPr/>
        <p:txBody>
          <a:bodyPr/>
          <a:lstStyle/>
          <a:p>
            <a:fld id="{74890947-6068-46AF-A634-D96B9F9313BE}" type="slidenum">
              <a:rPr lang="en-ID" smtClean="0"/>
              <a:t>81</a:t>
            </a:fld>
            <a:endParaRPr lang="en-ID"/>
          </a:p>
        </p:txBody>
      </p:sp>
      <p:pic>
        <p:nvPicPr>
          <p:cNvPr id="7" name="Content Placeholder 6">
            <a:extLst>
              <a:ext uri="{FF2B5EF4-FFF2-40B4-BE49-F238E27FC236}">
                <a16:creationId xmlns:a16="http://schemas.microsoft.com/office/drawing/2014/main" id="{E582D649-78DA-423B-B050-C5843561644F}"/>
              </a:ext>
            </a:extLst>
          </p:cNvPr>
          <p:cNvPicPr>
            <a:picLocks noGrp="1"/>
          </p:cNvPicPr>
          <p:nvPr>
            <p:ph idx="1"/>
          </p:nvPr>
        </p:nvPicPr>
        <p:blipFill rotWithShape="1">
          <a:blip r:embed="rId2"/>
          <a:srcRect l="13779" t="6999" r="12522" b="12112"/>
          <a:stretch/>
        </p:blipFill>
        <p:spPr bwMode="auto">
          <a:xfrm>
            <a:off x="3200401" y="838199"/>
            <a:ext cx="8738680" cy="5000625"/>
          </a:xfrm>
          <a:prstGeom prst="rect">
            <a:avLst/>
          </a:prstGeom>
          <a:noFill/>
          <a:ln w="9525">
            <a:noFill/>
            <a:miter lim="800000"/>
            <a:headEnd/>
            <a:tailEnd/>
          </a:ln>
        </p:spPr>
      </p:pic>
    </p:spTree>
    <p:extLst>
      <p:ext uri="{BB962C8B-B14F-4D97-AF65-F5344CB8AC3E}">
        <p14:creationId xmlns:p14="http://schemas.microsoft.com/office/powerpoint/2010/main" val="21434581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BF320-CF3E-4911-B0DE-59882AF3A7DC}"/>
              </a:ext>
            </a:extLst>
          </p:cNvPr>
          <p:cNvSpPr>
            <a:spLocks noGrp="1"/>
          </p:cNvSpPr>
          <p:nvPr>
            <p:ph type="title"/>
          </p:nvPr>
        </p:nvSpPr>
        <p:spPr/>
        <p:txBody>
          <a:bodyPr/>
          <a:lstStyle/>
          <a:p>
            <a:r>
              <a:rPr lang="en-US" sz="36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Rencana</a:t>
            </a:r>
            <a:r>
              <a:rPr lang="en-US" sz="36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6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analisis</a:t>
            </a:r>
            <a:r>
              <a:rPr lang="en-US" sz="36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6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peluang</a:t>
            </a:r>
            <a:r>
              <a:rPr lang="en-US" sz="36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6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terdiri</a:t>
            </a:r>
            <a:r>
              <a:rPr lang="en-US" sz="36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6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dari</a:t>
            </a:r>
            <a:r>
              <a:rPr lang="en-US" sz="36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4 </a:t>
            </a:r>
            <a:r>
              <a:rPr lang="en-US" sz="36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bagian</a:t>
            </a:r>
            <a:endParaRPr lang="en-ID" dirty="0"/>
          </a:p>
        </p:txBody>
      </p:sp>
      <p:sp>
        <p:nvSpPr>
          <p:cNvPr id="3" name="Content Placeholder 2">
            <a:extLst>
              <a:ext uri="{FF2B5EF4-FFF2-40B4-BE49-F238E27FC236}">
                <a16:creationId xmlns:a16="http://schemas.microsoft.com/office/drawing/2014/main" id="{574BFC57-5343-4ED8-882F-4F4B3644941D}"/>
              </a:ext>
            </a:extLst>
          </p:cNvPr>
          <p:cNvSpPr>
            <a:spLocks noGrp="1"/>
          </p:cNvSpPr>
          <p:nvPr>
            <p:ph idx="1"/>
          </p:nvPr>
        </p:nvSpPr>
        <p:spPr/>
        <p:txBody>
          <a:bodyPr/>
          <a:lstStyle/>
          <a:p>
            <a:pPr marL="0" lvl="0" indent="0" algn="just">
              <a:lnSpc>
                <a:spcPct val="150000"/>
              </a:lnSpc>
              <a:spcAft>
                <a:spcPts val="1000"/>
              </a:spcAft>
              <a:buNone/>
              <a:tabLst>
                <a:tab pos="45720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1.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Deskripsi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ide dan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kompetisinya</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a:t>
            </a:r>
            <a:r>
              <a:rPr lang="en-ID" sz="1800" b="1" dirty="0">
                <a:latin typeface="Calibri" panose="020F050202020403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2.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Penilaian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pasar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domestik</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dan pasar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internasional</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ide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tsb</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lgn="just">
              <a:lnSpc>
                <a:spcPct val="150000"/>
              </a:lnSpc>
              <a:spcAft>
                <a:spcPts val="1000"/>
              </a:spcAft>
              <a:buNone/>
              <a:tabLst>
                <a:tab pos="45720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3.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Penilaian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pengusaha</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tim.</a:t>
            </a:r>
            <a:r>
              <a:rPr lang="en-ID" sz="1800" b="1" dirty="0">
                <a:latin typeface="Calibri" panose="020F050202020403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4.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Diskusi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mengenai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langkah</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langkah</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dibutuhkan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menjadikan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ide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tersebut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dasar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agar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perusahaan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bisnis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dapat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bertahan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ID" dirty="0"/>
          </a:p>
        </p:txBody>
      </p:sp>
      <p:sp>
        <p:nvSpPr>
          <p:cNvPr id="4" name="Date Placeholder 3">
            <a:extLst>
              <a:ext uri="{FF2B5EF4-FFF2-40B4-BE49-F238E27FC236}">
                <a16:creationId xmlns:a16="http://schemas.microsoft.com/office/drawing/2014/main" id="{12CF6BC1-DA9E-4884-B6CA-840CF09FAF60}"/>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41474B7F-04EF-4755-8949-43D93F9F736A}"/>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71446A79-FB55-46E3-B006-CB5C59F28D2B}"/>
              </a:ext>
            </a:extLst>
          </p:cNvPr>
          <p:cNvSpPr>
            <a:spLocks noGrp="1"/>
          </p:cNvSpPr>
          <p:nvPr>
            <p:ph type="sldNum" sz="quarter" idx="12"/>
          </p:nvPr>
        </p:nvSpPr>
        <p:spPr/>
        <p:txBody>
          <a:bodyPr/>
          <a:lstStyle/>
          <a:p>
            <a:fld id="{74890947-6068-46AF-A634-D96B9F9313BE}" type="slidenum">
              <a:rPr lang="en-ID" smtClean="0"/>
              <a:t>82</a:t>
            </a:fld>
            <a:endParaRPr lang="en-ID"/>
          </a:p>
        </p:txBody>
      </p:sp>
    </p:spTree>
    <p:extLst>
      <p:ext uri="{BB962C8B-B14F-4D97-AF65-F5344CB8AC3E}">
        <p14:creationId xmlns:p14="http://schemas.microsoft.com/office/powerpoint/2010/main" val="114241437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A333-8084-43C4-B254-3A71B35E65F2}"/>
              </a:ext>
            </a:extLst>
          </p:cNvPr>
          <p:cNvSpPr>
            <a:spLocks noGrp="1"/>
          </p:cNvSpPr>
          <p:nvPr>
            <p:ph type="title"/>
          </p:nvPr>
        </p:nvSpPr>
        <p:spPr/>
        <p:txBody>
          <a:bodyPr/>
          <a:lstStyle/>
          <a:p>
            <a:r>
              <a:rPr lang="en-US" sz="3600" dirty="0" err="1">
                <a:effectLst/>
                <a:latin typeface="Arial" panose="020B0604020202020204" pitchFamily="34" charset="0"/>
                <a:ea typeface="Times New Roman" panose="02020603050405020304" pitchFamily="18" charset="0"/>
                <a:cs typeface="Times New Roman" panose="02020603050405020304" pitchFamily="18" charset="0"/>
              </a:rPr>
              <a:t>Berfokus</a:t>
            </a:r>
            <a:r>
              <a:rPr lang="en-US" sz="3600" dirty="0">
                <a:effectLst/>
                <a:latin typeface="Arial" panose="020B0604020202020204" pitchFamily="34" charset="0"/>
                <a:ea typeface="Times New Roman" panose="02020603050405020304" pitchFamily="18" charset="0"/>
                <a:cs typeface="Times New Roman" panose="02020603050405020304" pitchFamily="18" charset="0"/>
              </a:rPr>
              <a:t> pada ide </a:t>
            </a:r>
            <a:r>
              <a:rPr lang="en-US" sz="3600" dirty="0" err="1">
                <a:effectLst/>
                <a:latin typeface="Arial" panose="020B0604020202020204" pitchFamily="34" charset="0"/>
                <a:ea typeface="Times New Roman" panose="02020603050405020304" pitchFamily="18" charset="0"/>
                <a:cs typeface="Times New Roman" panose="02020603050405020304" pitchFamily="18" charset="0"/>
              </a:rPr>
              <a:t>itu</a:t>
            </a:r>
            <a:r>
              <a:rPr lang="en-US" sz="36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600" dirty="0" err="1">
                <a:effectLst/>
                <a:latin typeface="Arial" panose="020B0604020202020204" pitchFamily="34" charset="0"/>
                <a:ea typeface="Times New Roman" panose="02020603050405020304" pitchFamily="18" charset="0"/>
                <a:cs typeface="Times New Roman" panose="02020603050405020304" pitchFamily="18" charset="0"/>
              </a:rPr>
              <a:t>sendiri</a:t>
            </a:r>
            <a:r>
              <a:rPr lang="en-US" sz="36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3600" dirty="0" err="1">
                <a:effectLst/>
                <a:latin typeface="Arial" panose="020B0604020202020204" pitchFamily="34" charset="0"/>
                <a:ea typeface="Times New Roman" panose="02020603050405020304" pitchFamily="18" charset="0"/>
                <a:cs typeface="Times New Roman" panose="02020603050405020304" pitchFamily="18" charset="0"/>
              </a:rPr>
              <a:t>kompetisinya</a:t>
            </a:r>
            <a:endParaRPr lang="en-ID" dirty="0"/>
          </a:p>
        </p:txBody>
      </p:sp>
      <p:sp>
        <p:nvSpPr>
          <p:cNvPr id="3" name="Content Placeholder 2">
            <a:extLst>
              <a:ext uri="{FF2B5EF4-FFF2-40B4-BE49-F238E27FC236}">
                <a16:creationId xmlns:a16="http://schemas.microsoft.com/office/drawing/2014/main" id="{07F0AD56-8912-41EB-9287-42ADCA39906F}"/>
              </a:ext>
            </a:extLst>
          </p:cNvPr>
          <p:cNvSpPr>
            <a:spLocks noGrp="1"/>
          </p:cNvSpPr>
          <p:nvPr>
            <p:ph idx="1"/>
          </p:nvPr>
        </p:nvSpPr>
        <p:spPr/>
        <p:txBody>
          <a:bodyPr/>
          <a:lstStyle/>
          <a:p>
            <a:pPr marL="0" lvl="0" indent="0" algn="just">
              <a:lnSpc>
                <a:spcPct val="150000"/>
              </a:lnSpc>
              <a:spcAft>
                <a:spcPts val="1000"/>
              </a:spcAft>
              <a:buNone/>
              <a:tabLst>
                <a:tab pos="457200" algn="l"/>
              </a:tabLs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Produk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jasa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harus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didiskripsikan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secara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mendetail</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r>
              <a:rPr lang="en-ID" sz="1800" dirty="0">
                <a:latin typeface="Calibri" panose="020F050202020403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Prototipe</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atau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skema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produk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bermanfaat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emmahami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semua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aspek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fitur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produk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secara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mendalam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lgn="just">
              <a:lnSpc>
                <a:spcPct val="150000"/>
              </a:lnSpc>
              <a:spcAft>
                <a:spcPts val="1000"/>
              </a:spcAft>
              <a:buNone/>
              <a:tabLst>
                <a:tab pos="457200" algn="l"/>
              </a:tabLs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Mendaftar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mengidentifikasikan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semua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produk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jasa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yg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sejenis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r>
              <a:rPr lang="en-ID" sz="1800" dirty="0">
                <a:latin typeface="Calibri" panose="020F050202020403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Ide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jasa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produk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baru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dibandidingkan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dengfan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3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produk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jasa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mirip</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sejenis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unruk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melihat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ke-inikan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produk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rencana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penjualan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uniknya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(unique selling).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Mempunyai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3- 5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rencana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penjualan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unik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ID" dirty="0"/>
          </a:p>
        </p:txBody>
      </p:sp>
      <p:sp>
        <p:nvSpPr>
          <p:cNvPr id="4" name="Date Placeholder 3">
            <a:extLst>
              <a:ext uri="{FF2B5EF4-FFF2-40B4-BE49-F238E27FC236}">
                <a16:creationId xmlns:a16="http://schemas.microsoft.com/office/drawing/2014/main" id="{AF335331-B4C8-4A1E-9D89-FE8AC2FFC786}"/>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978FD7D4-9C01-4383-A711-DE176439383C}"/>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BB4AE913-DFEC-42EB-9AF8-3BDF2B09E0BE}"/>
              </a:ext>
            </a:extLst>
          </p:cNvPr>
          <p:cNvSpPr>
            <a:spLocks noGrp="1"/>
          </p:cNvSpPr>
          <p:nvPr>
            <p:ph type="sldNum" sz="quarter" idx="12"/>
          </p:nvPr>
        </p:nvSpPr>
        <p:spPr/>
        <p:txBody>
          <a:bodyPr/>
          <a:lstStyle/>
          <a:p>
            <a:fld id="{74890947-6068-46AF-A634-D96B9F9313BE}" type="slidenum">
              <a:rPr lang="en-ID" smtClean="0"/>
              <a:t>83</a:t>
            </a:fld>
            <a:endParaRPr lang="en-ID"/>
          </a:p>
        </p:txBody>
      </p:sp>
    </p:spTree>
    <p:extLst>
      <p:ext uri="{BB962C8B-B14F-4D97-AF65-F5344CB8AC3E}">
        <p14:creationId xmlns:p14="http://schemas.microsoft.com/office/powerpoint/2010/main" val="71620088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345C3-EE1F-472C-A1F6-6D5129627E7B}"/>
              </a:ext>
            </a:extLst>
          </p:cNvPr>
          <p:cNvSpPr>
            <a:spLocks noGrp="1"/>
          </p:cNvSpPr>
          <p:nvPr>
            <p:ph type="title"/>
          </p:nvPr>
        </p:nvSpPr>
        <p:spPr/>
        <p:txBody>
          <a:bodyPr/>
          <a:lstStyle/>
          <a:p>
            <a:r>
              <a:rPr lang="en-US" sz="3600" dirty="0" err="1">
                <a:effectLst/>
                <a:latin typeface="Arial" panose="020B0604020202020204" pitchFamily="34" charset="0"/>
                <a:ea typeface="Times New Roman" panose="02020603050405020304" pitchFamily="18" charset="0"/>
                <a:cs typeface="Times New Roman" panose="02020603050405020304" pitchFamily="18" charset="0"/>
              </a:rPr>
              <a:t>Penilaian</a:t>
            </a:r>
            <a:r>
              <a:rPr lang="en-US" sz="36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600" b="1" dirty="0">
                <a:effectLst/>
                <a:latin typeface="Arial" panose="020B0604020202020204" pitchFamily="34" charset="0"/>
                <a:ea typeface="Times New Roman" panose="02020603050405020304" pitchFamily="18" charset="0"/>
                <a:cs typeface="Times New Roman" panose="02020603050405020304" pitchFamily="18" charset="0"/>
              </a:rPr>
              <a:t>pasar </a:t>
            </a:r>
            <a:r>
              <a:rPr lang="en-US" sz="3600" b="1" dirty="0" err="1">
                <a:effectLst/>
                <a:latin typeface="Arial" panose="020B0604020202020204" pitchFamily="34" charset="0"/>
                <a:ea typeface="Times New Roman" panose="02020603050405020304" pitchFamily="18" charset="0"/>
                <a:cs typeface="Times New Roman" panose="02020603050405020304" pitchFamily="18" charset="0"/>
              </a:rPr>
              <a:t>domestik</a:t>
            </a:r>
            <a:r>
              <a:rPr lang="en-US" sz="3600" b="1" dirty="0">
                <a:effectLst/>
                <a:latin typeface="Arial" panose="020B0604020202020204" pitchFamily="34" charset="0"/>
                <a:ea typeface="Times New Roman" panose="02020603050405020304" pitchFamily="18" charset="0"/>
                <a:cs typeface="Times New Roman" panose="02020603050405020304" pitchFamily="18" charset="0"/>
              </a:rPr>
              <a:t> dan pasar </a:t>
            </a:r>
            <a:r>
              <a:rPr lang="en-US" sz="3600" b="1" dirty="0" err="1">
                <a:effectLst/>
                <a:latin typeface="Arial" panose="020B0604020202020204" pitchFamily="34" charset="0"/>
                <a:ea typeface="Times New Roman" panose="02020603050405020304" pitchFamily="18" charset="0"/>
                <a:cs typeface="Times New Roman" panose="02020603050405020304" pitchFamily="18" charset="0"/>
              </a:rPr>
              <a:t>internasional</a:t>
            </a:r>
            <a:r>
              <a:rPr lang="en-US" sz="36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600"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3600" dirty="0">
                <a:effectLst/>
                <a:latin typeface="Arial" panose="020B0604020202020204" pitchFamily="34" charset="0"/>
                <a:ea typeface="Times New Roman" panose="02020603050405020304" pitchFamily="18" charset="0"/>
                <a:cs typeface="Times New Roman" panose="02020603050405020304" pitchFamily="18" charset="0"/>
              </a:rPr>
              <a:t> ide</a:t>
            </a:r>
            <a:endParaRPr lang="en-ID" dirty="0"/>
          </a:p>
        </p:txBody>
      </p:sp>
      <p:sp>
        <p:nvSpPr>
          <p:cNvPr id="3" name="Content Placeholder 2">
            <a:extLst>
              <a:ext uri="{FF2B5EF4-FFF2-40B4-BE49-F238E27FC236}">
                <a16:creationId xmlns:a16="http://schemas.microsoft.com/office/drawing/2014/main" id="{C3547B0D-863C-45DF-94BE-0D8348A1A7A2}"/>
              </a:ext>
            </a:extLst>
          </p:cNvPr>
          <p:cNvSpPr>
            <a:spLocks noGrp="1"/>
          </p:cNvSpPr>
          <p:nvPr>
            <p:ph idx="1"/>
          </p:nvPr>
        </p:nvSpPr>
        <p:spPr/>
        <p:txBody>
          <a:bodyPr>
            <a:normAutofit lnSpcReduction="10000"/>
          </a:bodyPr>
          <a:lstStyle/>
          <a:p>
            <a:pPr marL="0" indent="0" algn="just">
              <a:lnSpc>
                <a:spcPct val="150000"/>
              </a:lnSpc>
              <a:spcAft>
                <a:spcPts val="1000"/>
              </a:spcAft>
              <a:buNone/>
            </a:pP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lgn="just">
              <a:lnSpc>
                <a:spcPct val="150000"/>
              </a:lnSpc>
              <a:spcAft>
                <a:spcPts val="1000"/>
              </a:spcAft>
              <a:buNone/>
              <a:tabLst>
                <a:tab pos="457200" algn="l"/>
              </a:tabLs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Menyampaikan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ukuran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karakteristik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pasar. Data pasar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dikumpulkan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paling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tidak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selama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3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tahun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melihat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kecenderungan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pasar.(</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industri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pasar,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segmen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pasar dan target pasar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lgn="just">
              <a:lnSpc>
                <a:spcPct val="150000"/>
              </a:lnSpc>
              <a:spcAft>
                <a:spcPts val="1000"/>
              </a:spcAft>
              <a:buNone/>
              <a:tabLst>
                <a:tab pos="457200" algn="l"/>
              </a:tabLs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Karakteristik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pasar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dengan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perusahaan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besat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atau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kecil</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Apakah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respon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pasar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cepat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atau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lambat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Berapa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banyak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produk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baru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setiap</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tahun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lgn="just">
              <a:lnSpc>
                <a:spcPct val="150000"/>
              </a:lnSpc>
              <a:spcAft>
                <a:spcPts val="1000"/>
              </a:spcAft>
              <a:buNone/>
              <a:tabLst>
                <a:tab pos="45720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Pasar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diedarkan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secara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geografis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r>
              <a:rPr lang="en-ID" sz="1800" dirty="0">
                <a:latin typeface="Calibri" panose="020F050202020403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Ada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produk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lain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diperkenalkan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di pasar. Sifat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ukuran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pasar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internasional</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ID" dirty="0"/>
          </a:p>
        </p:txBody>
      </p:sp>
      <p:sp>
        <p:nvSpPr>
          <p:cNvPr id="4" name="Date Placeholder 3">
            <a:extLst>
              <a:ext uri="{FF2B5EF4-FFF2-40B4-BE49-F238E27FC236}">
                <a16:creationId xmlns:a16="http://schemas.microsoft.com/office/drawing/2014/main" id="{D2D1CCCE-80B9-40E5-AE3F-905BA5A95703}"/>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84ED1D3A-E6DB-4992-8B4A-929DB998B48F}"/>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33471A07-A2C8-4CA1-84CA-32D00C58A459}"/>
              </a:ext>
            </a:extLst>
          </p:cNvPr>
          <p:cNvSpPr>
            <a:spLocks noGrp="1"/>
          </p:cNvSpPr>
          <p:nvPr>
            <p:ph type="sldNum" sz="quarter" idx="12"/>
          </p:nvPr>
        </p:nvSpPr>
        <p:spPr/>
        <p:txBody>
          <a:bodyPr/>
          <a:lstStyle/>
          <a:p>
            <a:fld id="{74890947-6068-46AF-A634-D96B9F9313BE}" type="slidenum">
              <a:rPr lang="en-ID" smtClean="0"/>
              <a:t>84</a:t>
            </a:fld>
            <a:endParaRPr lang="en-ID"/>
          </a:p>
        </p:txBody>
      </p:sp>
    </p:spTree>
    <p:extLst>
      <p:ext uri="{BB962C8B-B14F-4D97-AF65-F5344CB8AC3E}">
        <p14:creationId xmlns:p14="http://schemas.microsoft.com/office/powerpoint/2010/main" val="318741626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26EC3-E7BD-46ED-AFAC-9888E416D10A}"/>
              </a:ext>
            </a:extLst>
          </p:cNvPr>
          <p:cNvSpPr>
            <a:spLocks noGrp="1"/>
          </p:cNvSpPr>
          <p:nvPr>
            <p:ph type="title"/>
          </p:nvPr>
        </p:nvSpPr>
        <p:spPr/>
        <p:txBody>
          <a:bodyPr/>
          <a:lstStyle/>
          <a:p>
            <a:r>
              <a:rPr lang="en-US" sz="3600" dirty="0" err="1">
                <a:effectLst/>
                <a:latin typeface="Arial" panose="020B0604020202020204" pitchFamily="34" charset="0"/>
                <a:ea typeface="Times New Roman" panose="02020603050405020304" pitchFamily="18" charset="0"/>
                <a:cs typeface="Times New Roman" panose="02020603050405020304" pitchFamily="18" charset="0"/>
              </a:rPr>
              <a:t>Penilaian</a:t>
            </a:r>
            <a:r>
              <a:rPr lang="en-US" sz="36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600" b="1" dirty="0" err="1">
                <a:effectLst/>
                <a:latin typeface="Arial" panose="020B0604020202020204" pitchFamily="34" charset="0"/>
                <a:ea typeface="Times New Roman" panose="02020603050405020304" pitchFamily="18" charset="0"/>
                <a:cs typeface="Times New Roman" panose="02020603050405020304" pitchFamily="18" charset="0"/>
              </a:rPr>
              <a:t>pengusaha</a:t>
            </a:r>
            <a:r>
              <a:rPr lang="en-US" sz="3600" b="1"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3600" b="1" dirty="0" err="1">
                <a:effectLst/>
                <a:latin typeface="Arial" panose="020B0604020202020204" pitchFamily="34" charset="0"/>
                <a:ea typeface="Times New Roman" panose="02020603050405020304" pitchFamily="18" charset="0"/>
                <a:cs typeface="Times New Roman" panose="02020603050405020304" pitchFamily="18" charset="0"/>
              </a:rPr>
              <a:t>tim</a:t>
            </a:r>
            <a:endParaRPr lang="en-ID" dirty="0"/>
          </a:p>
        </p:txBody>
      </p:sp>
      <p:sp>
        <p:nvSpPr>
          <p:cNvPr id="3" name="Content Placeholder 2">
            <a:extLst>
              <a:ext uri="{FF2B5EF4-FFF2-40B4-BE49-F238E27FC236}">
                <a16:creationId xmlns:a16="http://schemas.microsoft.com/office/drawing/2014/main" id="{1441A415-8DAB-4ABB-9337-3A5D95B49F23}"/>
              </a:ext>
            </a:extLst>
          </p:cNvPr>
          <p:cNvSpPr>
            <a:spLocks noGrp="1"/>
          </p:cNvSpPr>
          <p:nvPr>
            <p:ph idx="1"/>
          </p:nvPr>
        </p:nvSpPr>
        <p:spPr/>
        <p:txBody>
          <a:bodyPr>
            <a:normAutofit/>
          </a:bodyPr>
          <a:lstStyle/>
          <a:p>
            <a:pPr marL="0" indent="0" algn="just">
              <a:lnSpc>
                <a:spcPct val="150000"/>
              </a:lnSpc>
              <a:spcAft>
                <a:spcPts val="1000"/>
              </a:spcAft>
              <a:buNone/>
            </a:pP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lgn="just">
              <a:lnSpc>
                <a:spcPct val="150000"/>
              </a:lnSpc>
              <a:spcAft>
                <a:spcPts val="1000"/>
              </a:spcAft>
              <a:buNone/>
              <a:tabLst>
                <a:tab pos="457200" algn="l"/>
              </a:tabLs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Setidaknya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satu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orang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dalam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tim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harus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memiliki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pengalaman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dalam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bidang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industri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tentang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ide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baru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tsb</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sifat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berhubungan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dengan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keberhasilan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perusahaan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lgn="just">
              <a:lnSpc>
                <a:spcPct val="150000"/>
              </a:lnSpc>
              <a:spcAft>
                <a:spcPts val="1000"/>
              </a:spcAft>
              <a:buNone/>
              <a:tabLst>
                <a:tab pos="45720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Ide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peluang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membuat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bersemangat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tahan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semangat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thd</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perwujudan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ide.</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lgn="just">
              <a:lnSpc>
                <a:spcPct val="150000"/>
              </a:lnSpc>
              <a:spcAft>
                <a:spcPts val="1000"/>
              </a:spcAft>
              <a:buNone/>
              <a:tabLst>
                <a:tab pos="457200" algn="l"/>
              </a:tabLs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Sesuai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dengan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latar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belakang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pengalaman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r>
              <a:rPr lang="en-ID" sz="1800" dirty="0">
                <a:latin typeface="Calibri" panose="020F050202020403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Sesuai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dengan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tim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usaha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en-US" sz="1800" b="1" u="sng"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Mempengaruhi</a:t>
            </a:r>
            <a:r>
              <a:rPr lang="en-US" sz="1800" b="1" u="sng"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tingkat</a:t>
            </a:r>
            <a:r>
              <a:rPr lang="en-US" sz="1800" b="1" u="sng"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kecocokan</a:t>
            </a:r>
            <a:r>
              <a:rPr lang="en-US" sz="1800" b="1" u="sng"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penerapan</a:t>
            </a:r>
            <a:r>
              <a:rPr lang="en-US" sz="1800" b="1" u="sng"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ide </a:t>
            </a:r>
            <a:r>
              <a:rPr lang="en-US" sz="1800" b="1" u="sng"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baru</a:t>
            </a:r>
            <a:r>
              <a:rPr lang="en-US" sz="1800" b="1" u="sng"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ke</a:t>
            </a:r>
            <a:r>
              <a:rPr lang="en-US" sz="1800" b="1" u="sng"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pasar </a:t>
            </a:r>
            <a:r>
              <a:rPr lang="en-US" sz="1800" b="1" u="sng"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dengan</a:t>
            </a:r>
            <a:r>
              <a:rPr lang="en-US" sz="1800" b="1" u="sng"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berhasil</a:t>
            </a:r>
            <a:r>
              <a:rPr lang="en-US" sz="1800" b="1" u="sng"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endParaRPr>
          </a:p>
          <a:p>
            <a:pPr marL="0" indent="0" algn="just">
              <a:lnSpc>
                <a:spcPct val="150000"/>
              </a:lnSpc>
              <a:spcAft>
                <a:spcPts val="1000"/>
              </a:spcAft>
              <a:buNone/>
            </a:pP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ID" dirty="0"/>
          </a:p>
        </p:txBody>
      </p:sp>
      <p:sp>
        <p:nvSpPr>
          <p:cNvPr id="4" name="Date Placeholder 3">
            <a:extLst>
              <a:ext uri="{FF2B5EF4-FFF2-40B4-BE49-F238E27FC236}">
                <a16:creationId xmlns:a16="http://schemas.microsoft.com/office/drawing/2014/main" id="{49994606-AD0E-4F9D-9ABD-DF5FB9FDADD6}"/>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153289F4-EA67-427A-AE99-F6A02C5A40D8}"/>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73341084-18E2-4DAD-AEB1-2CC665975E36}"/>
              </a:ext>
            </a:extLst>
          </p:cNvPr>
          <p:cNvSpPr>
            <a:spLocks noGrp="1"/>
          </p:cNvSpPr>
          <p:nvPr>
            <p:ph type="sldNum" sz="quarter" idx="12"/>
          </p:nvPr>
        </p:nvSpPr>
        <p:spPr/>
        <p:txBody>
          <a:bodyPr/>
          <a:lstStyle/>
          <a:p>
            <a:fld id="{74890947-6068-46AF-A634-D96B9F9313BE}" type="slidenum">
              <a:rPr lang="en-ID" smtClean="0"/>
              <a:t>85</a:t>
            </a:fld>
            <a:endParaRPr lang="en-ID"/>
          </a:p>
        </p:txBody>
      </p:sp>
    </p:spTree>
    <p:extLst>
      <p:ext uri="{BB962C8B-B14F-4D97-AF65-F5344CB8AC3E}">
        <p14:creationId xmlns:p14="http://schemas.microsoft.com/office/powerpoint/2010/main" val="104082972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00461-B2E1-46ED-94EC-C310D3C55346}"/>
              </a:ext>
            </a:extLst>
          </p:cNvPr>
          <p:cNvSpPr>
            <a:spLocks noGrp="1"/>
          </p:cNvSpPr>
          <p:nvPr>
            <p:ph type="title"/>
          </p:nvPr>
        </p:nvSpPr>
        <p:spPr/>
        <p:txBody>
          <a:bodyPr/>
          <a:lstStyle/>
          <a:p>
            <a:r>
              <a:rPr lang="en-US" sz="3600" b="1" dirty="0" err="1">
                <a:effectLst/>
                <a:latin typeface="Arial" panose="020B0604020202020204" pitchFamily="34" charset="0"/>
                <a:ea typeface="Times New Roman" panose="02020603050405020304" pitchFamily="18" charset="0"/>
                <a:cs typeface="Times New Roman" panose="02020603050405020304" pitchFamily="18" charset="0"/>
              </a:rPr>
              <a:t>langkah</a:t>
            </a:r>
            <a:r>
              <a:rPr lang="en-US" sz="36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600" b="1" dirty="0" err="1">
                <a:effectLst/>
                <a:latin typeface="Arial" panose="020B0604020202020204" pitchFamily="34" charset="0"/>
                <a:ea typeface="Times New Roman" panose="02020603050405020304" pitchFamily="18" charset="0"/>
                <a:cs typeface="Times New Roman" panose="02020603050405020304" pitchFamily="18" charset="0"/>
              </a:rPr>
              <a:t>langkah</a:t>
            </a:r>
            <a:r>
              <a:rPr lang="en-US" sz="3600" b="1"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3600" b="1" dirty="0" err="1">
                <a:effectLst/>
                <a:latin typeface="Arial" panose="020B0604020202020204" pitchFamily="34" charset="0"/>
                <a:ea typeface="Times New Roman" panose="02020603050405020304" pitchFamily="18" charset="0"/>
                <a:cs typeface="Times New Roman" panose="02020603050405020304" pitchFamily="18" charset="0"/>
              </a:rPr>
              <a:t>dibutuhkan</a:t>
            </a:r>
            <a:endParaRPr lang="en-ID" dirty="0"/>
          </a:p>
        </p:txBody>
      </p:sp>
      <p:sp>
        <p:nvSpPr>
          <p:cNvPr id="3" name="Content Placeholder 2">
            <a:extLst>
              <a:ext uri="{FF2B5EF4-FFF2-40B4-BE49-F238E27FC236}">
                <a16:creationId xmlns:a16="http://schemas.microsoft.com/office/drawing/2014/main" id="{C79E4A66-7699-4EDA-8C20-5CAF491AA93B}"/>
              </a:ext>
            </a:extLst>
          </p:cNvPr>
          <p:cNvSpPr>
            <a:spLocks noGrp="1"/>
          </p:cNvSpPr>
          <p:nvPr>
            <p:ph idx="1"/>
          </p:nvPr>
        </p:nvSpPr>
        <p:spPr/>
        <p:txBody>
          <a:bodyPr/>
          <a:lstStyle/>
          <a:p>
            <a:pPr marL="0" indent="0" algn="just">
              <a:lnSpc>
                <a:spcPct val="150000"/>
              </a:lnSpc>
              <a:spcAft>
                <a:spcPts val="1000"/>
              </a:spcAft>
              <a:buNone/>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Menggambarkan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langkah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langkah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penting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harus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diambil</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__&gt;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mewujudkan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ide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berkembang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dipasaran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r>
              <a:rPr lang="en-ID" sz="1800" dirty="0">
                <a:latin typeface="Calibri" panose="020F050202020403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Identifikasi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langkah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langkah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disusun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dengan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baik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Serta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waktu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anggarannya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lgn="just">
              <a:lnSpc>
                <a:spcPct val="150000"/>
              </a:lnSpc>
              <a:spcAft>
                <a:spcPts val="1000"/>
              </a:spcAft>
              <a:buNone/>
              <a:tabLst>
                <a:tab pos="457200" algn="l"/>
              </a:tabLs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Identifikasi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sumber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modal.</a:t>
            </a:r>
            <a:r>
              <a:rPr lang="en-ID" sz="1800" dirty="0">
                <a:latin typeface="Calibri" panose="020F050202020403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Setelah ide2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muncul</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dari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sumber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sumber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ide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atau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pemecahan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masalah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secara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kreatif</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ide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dibutuhkan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pengembangan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perbaikan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ID" dirty="0"/>
          </a:p>
        </p:txBody>
      </p:sp>
      <p:sp>
        <p:nvSpPr>
          <p:cNvPr id="4" name="Date Placeholder 3">
            <a:extLst>
              <a:ext uri="{FF2B5EF4-FFF2-40B4-BE49-F238E27FC236}">
                <a16:creationId xmlns:a16="http://schemas.microsoft.com/office/drawing/2014/main" id="{5435A12F-6263-4DE3-B625-D42FFF1B223D}"/>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0EF2706C-7420-4DC5-A4FC-06798BA2B7A3}"/>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1EF578E8-5B0C-4883-9CC7-07F74E7FC1A8}"/>
              </a:ext>
            </a:extLst>
          </p:cNvPr>
          <p:cNvSpPr>
            <a:spLocks noGrp="1"/>
          </p:cNvSpPr>
          <p:nvPr>
            <p:ph type="sldNum" sz="quarter" idx="12"/>
          </p:nvPr>
        </p:nvSpPr>
        <p:spPr/>
        <p:txBody>
          <a:bodyPr/>
          <a:lstStyle/>
          <a:p>
            <a:fld id="{74890947-6068-46AF-A634-D96B9F9313BE}" type="slidenum">
              <a:rPr lang="en-ID" smtClean="0"/>
              <a:t>86</a:t>
            </a:fld>
            <a:endParaRPr lang="en-ID"/>
          </a:p>
        </p:txBody>
      </p:sp>
    </p:spTree>
    <p:extLst>
      <p:ext uri="{BB962C8B-B14F-4D97-AF65-F5344CB8AC3E}">
        <p14:creationId xmlns:p14="http://schemas.microsoft.com/office/powerpoint/2010/main" val="28062248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1C420-A585-4464-8E73-4C68E7083400}"/>
              </a:ext>
            </a:extLst>
          </p:cNvPr>
          <p:cNvSpPr>
            <a:spLocks noGrp="1"/>
          </p:cNvSpPr>
          <p:nvPr>
            <p:ph type="title"/>
          </p:nvPr>
        </p:nvSpPr>
        <p:spPr/>
        <p:txBody>
          <a:bodyPr/>
          <a:lstStyle/>
          <a:p>
            <a:r>
              <a:rPr lang="en-US" sz="36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Untuk</a:t>
            </a:r>
            <a:r>
              <a:rPr lang="en-US" sz="36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6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itu</a:t>
            </a:r>
            <a:r>
              <a:rPr lang="en-US" sz="36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6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perencanaan</a:t>
            </a:r>
            <a:r>
              <a:rPr lang="en-US" sz="36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6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produk</a:t>
            </a:r>
            <a:r>
              <a:rPr lang="en-US" sz="3600" dirty="0">
                <a:effectLst/>
                <a:latin typeface="Arial" panose="020B0604020202020204" pitchFamily="34" charset="0"/>
                <a:ea typeface="Times New Roman" panose="02020603050405020304" pitchFamily="18" charset="0"/>
                <a:cs typeface="Times New Roman" panose="02020603050405020304" pitchFamily="18" charset="0"/>
              </a:rPr>
              <a:t> dan proses </a:t>
            </a:r>
            <a:r>
              <a:rPr lang="en-US" sz="3600" dirty="0" err="1">
                <a:effectLst/>
                <a:latin typeface="Arial" panose="020B0604020202020204" pitchFamily="34" charset="0"/>
                <a:ea typeface="Times New Roman" panose="02020603050405020304" pitchFamily="18" charset="0"/>
                <a:cs typeface="Times New Roman" panose="02020603050405020304" pitchFamily="18" charset="0"/>
              </a:rPr>
              <a:t>pengembangan</a:t>
            </a:r>
            <a:r>
              <a:rPr lang="en-US" sz="36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600" dirty="0" err="1">
                <a:effectLst/>
                <a:latin typeface="Arial" panose="020B0604020202020204" pitchFamily="34" charset="0"/>
                <a:ea typeface="Times New Roman" panose="02020603050405020304" pitchFamily="18" charset="0"/>
                <a:cs typeface="Times New Roman" panose="02020603050405020304" pitchFamily="18" charset="0"/>
              </a:rPr>
              <a:t>dibagi</a:t>
            </a:r>
            <a:r>
              <a:rPr lang="en-US" sz="36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600" dirty="0" err="1">
                <a:effectLst/>
                <a:latin typeface="Arial" panose="020B0604020202020204" pitchFamily="34" charset="0"/>
                <a:ea typeface="Times New Roman" panose="02020603050405020304" pitchFamily="18" charset="0"/>
                <a:cs typeface="Times New Roman" panose="02020603050405020304" pitchFamily="18" charset="0"/>
              </a:rPr>
              <a:t>menjadi</a:t>
            </a:r>
            <a:r>
              <a:rPr lang="en-US" sz="3600" dirty="0">
                <a:effectLst/>
                <a:latin typeface="Arial" panose="020B0604020202020204" pitchFamily="34" charset="0"/>
                <a:ea typeface="Times New Roman" panose="02020603050405020304" pitchFamily="18" charset="0"/>
                <a:cs typeface="Times New Roman" panose="02020603050405020304" pitchFamily="18" charset="0"/>
              </a:rPr>
              <a:t> 5 </a:t>
            </a:r>
            <a:r>
              <a:rPr lang="en-US" sz="3600" dirty="0" err="1">
                <a:effectLst/>
                <a:latin typeface="Arial" panose="020B0604020202020204" pitchFamily="34" charset="0"/>
                <a:ea typeface="Times New Roman" panose="02020603050405020304" pitchFamily="18" charset="0"/>
                <a:cs typeface="Times New Roman" panose="02020603050405020304" pitchFamily="18" charset="0"/>
              </a:rPr>
              <a:t>tingkat</a:t>
            </a:r>
            <a:r>
              <a:rPr lang="en-US" sz="3600" dirty="0">
                <a:effectLst/>
                <a:latin typeface="Arial" panose="020B0604020202020204" pitchFamily="34" charset="0"/>
                <a:ea typeface="Times New Roman" panose="02020603050405020304" pitchFamily="18" charset="0"/>
                <a:cs typeface="Times New Roman" panose="02020603050405020304" pitchFamily="18" charset="0"/>
              </a:rPr>
              <a:t>:</a:t>
            </a:r>
            <a:br>
              <a:rPr lang="en-ID" sz="3600" dirty="0">
                <a:effectLst/>
                <a:latin typeface="Calibri" panose="020F0502020204030204" pitchFamily="34" charset="0"/>
                <a:ea typeface="Times New Roman" panose="02020603050405020304" pitchFamily="18" charset="0"/>
                <a:cs typeface="Times New Roman" panose="02020603050405020304" pitchFamily="18" charset="0"/>
              </a:rPr>
            </a:br>
            <a:endParaRPr lang="en-ID" dirty="0"/>
          </a:p>
        </p:txBody>
      </p:sp>
      <p:sp>
        <p:nvSpPr>
          <p:cNvPr id="3" name="Content Placeholder 2">
            <a:extLst>
              <a:ext uri="{FF2B5EF4-FFF2-40B4-BE49-F238E27FC236}">
                <a16:creationId xmlns:a16="http://schemas.microsoft.com/office/drawing/2014/main" id="{5A25A4C6-CE88-4DAE-A792-A74DE81713A1}"/>
              </a:ext>
            </a:extLst>
          </p:cNvPr>
          <p:cNvSpPr>
            <a:spLocks noGrp="1"/>
          </p:cNvSpPr>
          <p:nvPr>
            <p:ph idx="1"/>
          </p:nvPr>
        </p:nvSpPr>
        <p:spPr/>
        <p:txBody>
          <a:bodyPr>
            <a:normAutofit fontScale="85000" lnSpcReduction="10000"/>
          </a:bodyPr>
          <a:lstStyle/>
          <a:p>
            <a:pPr algn="just">
              <a:lnSpc>
                <a:spcPct val="150000"/>
              </a:lnSpc>
              <a:spcAft>
                <a:spcPts val="1000"/>
              </a:spcAft>
            </a:pP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itu</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perencanaan</a:t>
            </a:r>
            <a:r>
              <a:rPr lang="en-US" sz="1800" b="1" u="sng"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u="sng"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produk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proses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pengembangan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dibagi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menjadi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5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tingkat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1000"/>
              </a:spcAft>
              <a:buFont typeface="Wingdings 2" panose="05020102010507070707" pitchFamily="18" charset="2"/>
              <a:buChar char=""/>
              <a:tabLst>
                <a:tab pos="45720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1. Ide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1000"/>
              </a:spcAft>
              <a:buFont typeface="Wingdings 2" panose="05020102010507070707" pitchFamily="18" charset="2"/>
              <a:buChar char=""/>
              <a:tabLst>
                <a:tab pos="45720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2.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Konsep</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1000"/>
              </a:spcAft>
              <a:buFont typeface="Wingdings 2" panose="05020102010507070707" pitchFamily="18" charset="2"/>
              <a:buChar char=""/>
              <a:tabLst>
                <a:tab pos="45720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3.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Pengembangan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produk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1000"/>
              </a:spcAft>
              <a:buFont typeface="Wingdings 2" panose="05020102010507070707" pitchFamily="18" charset="2"/>
              <a:buChar char=""/>
              <a:tabLst>
                <a:tab pos="45720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4.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Pemasaran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uji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coba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1000"/>
              </a:spcAft>
              <a:buFont typeface="Wingdings 2" panose="05020102010507070707" pitchFamily="18" charset="2"/>
              <a:buChar char=""/>
              <a:tabLst>
                <a:tab pos="45720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5.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komersialisasi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100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100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ID" dirty="0"/>
          </a:p>
        </p:txBody>
      </p:sp>
      <p:sp>
        <p:nvSpPr>
          <p:cNvPr id="4" name="Date Placeholder 3">
            <a:extLst>
              <a:ext uri="{FF2B5EF4-FFF2-40B4-BE49-F238E27FC236}">
                <a16:creationId xmlns:a16="http://schemas.microsoft.com/office/drawing/2014/main" id="{F85E3CEC-2F04-436C-8F8D-CBF44E076BF7}"/>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89690125-A722-48C4-B660-435F917D4E21}"/>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0970B686-6335-44B9-83FB-D40AA953739E}"/>
              </a:ext>
            </a:extLst>
          </p:cNvPr>
          <p:cNvSpPr>
            <a:spLocks noGrp="1"/>
          </p:cNvSpPr>
          <p:nvPr>
            <p:ph type="sldNum" sz="quarter" idx="12"/>
          </p:nvPr>
        </p:nvSpPr>
        <p:spPr/>
        <p:txBody>
          <a:bodyPr/>
          <a:lstStyle/>
          <a:p>
            <a:fld id="{74890947-6068-46AF-A634-D96B9F9313BE}" type="slidenum">
              <a:rPr lang="en-ID" smtClean="0"/>
              <a:t>87</a:t>
            </a:fld>
            <a:endParaRPr lang="en-ID"/>
          </a:p>
        </p:txBody>
      </p:sp>
    </p:spTree>
    <p:extLst>
      <p:ext uri="{BB962C8B-B14F-4D97-AF65-F5344CB8AC3E}">
        <p14:creationId xmlns:p14="http://schemas.microsoft.com/office/powerpoint/2010/main" val="136825827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ADEE3-9D7D-4086-A6BB-557145D0CC75}"/>
              </a:ext>
            </a:extLst>
          </p:cNvPr>
          <p:cNvSpPr>
            <a:spLocks noGrp="1"/>
          </p:cNvSpPr>
          <p:nvPr>
            <p:ph type="title"/>
          </p:nvPr>
        </p:nvSpPr>
        <p:spPr/>
        <p:txBody>
          <a:bodyPr/>
          <a:lstStyle/>
          <a:p>
            <a:r>
              <a:rPr lang="en-US" sz="3600" dirty="0">
                <a:effectLst/>
                <a:latin typeface="Arial" panose="020B0604020202020204" pitchFamily="34" charset="0"/>
                <a:ea typeface="Times New Roman" panose="02020603050405020304" pitchFamily="18" charset="0"/>
                <a:cs typeface="Times New Roman" panose="02020603050405020304" pitchFamily="18" charset="0"/>
              </a:rPr>
              <a:t>ide </a:t>
            </a:r>
            <a:r>
              <a:rPr lang="en-US" sz="3600" dirty="0" err="1">
                <a:effectLst/>
                <a:latin typeface="Arial" panose="020B0604020202020204" pitchFamily="34" charset="0"/>
                <a:ea typeface="Times New Roman" panose="02020603050405020304" pitchFamily="18" charset="0"/>
                <a:cs typeface="Times New Roman" panose="02020603050405020304" pitchFamily="18" charset="0"/>
              </a:rPr>
              <a:t>baru</a:t>
            </a:r>
            <a:endParaRPr lang="en-ID" dirty="0"/>
          </a:p>
        </p:txBody>
      </p:sp>
      <p:sp>
        <p:nvSpPr>
          <p:cNvPr id="3" name="Content Placeholder 2">
            <a:extLst>
              <a:ext uri="{FF2B5EF4-FFF2-40B4-BE49-F238E27FC236}">
                <a16:creationId xmlns:a16="http://schemas.microsoft.com/office/drawing/2014/main" id="{BE7D543B-2154-4CBB-B83A-B30EEAB4300D}"/>
              </a:ext>
            </a:extLst>
          </p:cNvPr>
          <p:cNvSpPr>
            <a:spLocks noGrp="1"/>
          </p:cNvSpPr>
          <p:nvPr>
            <p:ph idx="1"/>
          </p:nvPr>
        </p:nvSpPr>
        <p:spPr/>
        <p:txBody>
          <a:bodyPr/>
          <a:lstStyle/>
          <a:p>
            <a:pPr marL="0" lvl="0" indent="0" algn="just">
              <a:lnSpc>
                <a:spcPct val="150000"/>
              </a:lnSpc>
              <a:spcAft>
                <a:spcPts val="1000"/>
              </a:spcAft>
              <a:buNone/>
              <a:tabLst>
                <a:tab pos="45720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Pada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setiap</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tingkat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perencanaan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produk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proses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pengembangan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perlu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ditentukan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kriteria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evaluasi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bersifat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inklusif</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kwantitatif</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menyaring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produk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secara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seksama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pada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tingkat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pengembangan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tertentu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lgn="just">
              <a:lnSpc>
                <a:spcPct val="150000"/>
              </a:lnSpc>
              <a:spcAft>
                <a:spcPts val="1000"/>
              </a:spcAft>
              <a:buNone/>
              <a:tabLst>
                <a:tab pos="457200" algn="l"/>
              </a:tabLs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Kriteria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harus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ditentukan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guna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mengevaluasi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ide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baru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menurut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Peluang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pasar,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kompetisi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sistem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pasar,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faktor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finansial</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faktor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produksi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Harus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ada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suatu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peluang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pasar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dalam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bentuk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kebutuhan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baru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atau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kebutuhan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saat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ini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ide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produk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baru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ID" dirty="0"/>
          </a:p>
        </p:txBody>
      </p:sp>
      <p:sp>
        <p:nvSpPr>
          <p:cNvPr id="4" name="Date Placeholder 3">
            <a:extLst>
              <a:ext uri="{FF2B5EF4-FFF2-40B4-BE49-F238E27FC236}">
                <a16:creationId xmlns:a16="http://schemas.microsoft.com/office/drawing/2014/main" id="{06BC2BB4-1574-44FA-B1DB-2CBE51689071}"/>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C3BCAC42-957E-4D81-99E3-554B83075405}"/>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7B9CBE5A-76A8-4B97-817D-5DBEAD2BDE7C}"/>
              </a:ext>
            </a:extLst>
          </p:cNvPr>
          <p:cNvSpPr>
            <a:spLocks noGrp="1"/>
          </p:cNvSpPr>
          <p:nvPr>
            <p:ph type="sldNum" sz="quarter" idx="12"/>
          </p:nvPr>
        </p:nvSpPr>
        <p:spPr/>
        <p:txBody>
          <a:bodyPr/>
          <a:lstStyle/>
          <a:p>
            <a:fld id="{74890947-6068-46AF-A634-D96B9F9313BE}" type="slidenum">
              <a:rPr lang="en-ID" smtClean="0"/>
              <a:t>88</a:t>
            </a:fld>
            <a:endParaRPr lang="en-ID"/>
          </a:p>
        </p:txBody>
      </p:sp>
    </p:spTree>
    <p:extLst>
      <p:ext uri="{BB962C8B-B14F-4D97-AF65-F5344CB8AC3E}">
        <p14:creationId xmlns:p14="http://schemas.microsoft.com/office/powerpoint/2010/main" val="237584935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0EC5E-E3C9-452E-9261-0342647E392B}"/>
              </a:ext>
            </a:extLst>
          </p:cNvPr>
          <p:cNvSpPr>
            <a:spLocks noGrp="1"/>
          </p:cNvSpPr>
          <p:nvPr>
            <p:ph type="title"/>
          </p:nvPr>
        </p:nvSpPr>
        <p:spPr/>
        <p:txBody>
          <a:bodyPr/>
          <a:lstStyle/>
          <a:p>
            <a:r>
              <a:rPr lang="en-US" sz="3600" dirty="0" err="1">
                <a:effectLst/>
                <a:latin typeface="Arial" panose="020B0604020202020204" pitchFamily="34" charset="0"/>
                <a:ea typeface="Times New Roman" panose="02020603050405020304" pitchFamily="18" charset="0"/>
                <a:cs typeface="Times New Roman" panose="02020603050405020304" pitchFamily="18" charset="0"/>
              </a:rPr>
              <a:t>Kriteria</a:t>
            </a:r>
            <a:r>
              <a:rPr lang="en-US" sz="36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600" dirty="0" err="1">
                <a:effectLst/>
                <a:latin typeface="Arial" panose="020B0604020202020204" pitchFamily="34" charset="0"/>
                <a:ea typeface="Times New Roman" panose="02020603050405020304" pitchFamily="18" charset="0"/>
                <a:cs typeface="Times New Roman" panose="02020603050405020304" pitchFamily="18" charset="0"/>
              </a:rPr>
              <a:t>penetuan</a:t>
            </a:r>
            <a:r>
              <a:rPr lang="en-US" sz="36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600" dirty="0" err="1">
                <a:effectLst/>
                <a:latin typeface="Arial" panose="020B0604020202020204" pitchFamily="34" charset="0"/>
                <a:ea typeface="Times New Roman" panose="02020603050405020304" pitchFamily="18" charset="0"/>
                <a:cs typeface="Times New Roman" panose="02020603050405020304" pitchFamily="18" charset="0"/>
              </a:rPr>
              <a:t>permintaan</a:t>
            </a:r>
            <a:r>
              <a:rPr lang="en-US" sz="3600" dirty="0">
                <a:effectLst/>
                <a:latin typeface="Arial" panose="020B0604020202020204" pitchFamily="34" charset="0"/>
                <a:ea typeface="Times New Roman" panose="02020603050405020304" pitchFamily="18" charset="0"/>
                <a:cs typeface="Times New Roman" panose="02020603050405020304" pitchFamily="18" charset="0"/>
              </a:rPr>
              <a:t> pasar</a:t>
            </a:r>
            <a:endParaRPr lang="en-ID" dirty="0"/>
          </a:p>
        </p:txBody>
      </p:sp>
      <p:sp>
        <p:nvSpPr>
          <p:cNvPr id="3" name="Content Placeholder 2">
            <a:extLst>
              <a:ext uri="{FF2B5EF4-FFF2-40B4-BE49-F238E27FC236}">
                <a16:creationId xmlns:a16="http://schemas.microsoft.com/office/drawing/2014/main" id="{9D527BC6-0F60-44BA-9543-D80210BA9FE0}"/>
              </a:ext>
            </a:extLst>
          </p:cNvPr>
          <p:cNvSpPr>
            <a:spLocks noGrp="1"/>
          </p:cNvSpPr>
          <p:nvPr>
            <p:ph idx="1"/>
          </p:nvPr>
        </p:nvSpPr>
        <p:spPr/>
        <p:txBody>
          <a:bodyPr/>
          <a:lstStyle/>
          <a:p>
            <a:pPr marL="0" lvl="0" indent="0" algn="just">
              <a:lnSpc>
                <a:spcPct val="150000"/>
              </a:lnSpc>
              <a:spcAft>
                <a:spcPts val="1000"/>
              </a:spcAft>
              <a:buNone/>
              <a:tabLst>
                <a:tab pos="457200" algn="l"/>
              </a:tabLs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Kriteria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peluang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ukuran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pasar.</a:t>
            </a:r>
            <a:r>
              <a:rPr lang="en-ID" sz="1800" dirty="0">
                <a:latin typeface="Calibri" panose="020F050202020403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Sifat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sikap</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pelanggan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membeli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lgn="just">
              <a:lnSpc>
                <a:spcPct val="150000"/>
              </a:lnSpc>
              <a:spcAft>
                <a:spcPts val="1000"/>
              </a:spcAft>
              <a:buNone/>
              <a:tabLst>
                <a:tab pos="457200" algn="l"/>
              </a:tabLs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Ukuran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pasar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potensial</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r>
              <a:rPr lang="en-ID" sz="1800" dirty="0">
                <a:latin typeface="Calibri" panose="020F050202020403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Tingkatan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pasar </a:t>
            </a:r>
            <a:r>
              <a:rPr lang="en-ID" sz="1800" dirty="0">
                <a:latin typeface="Calibri" panose="020F0502020204030204" pitchFamily="34" charset="0"/>
                <a:ea typeface="Times New Roman" panose="02020603050405020304" pitchFamily="18" charset="0"/>
                <a:cs typeface="Times New Roman" panose="02020603050405020304" pitchFamily="18" charset="0"/>
              </a:rPr>
              <a:t> dan Pasar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Saham.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ID" dirty="0"/>
          </a:p>
        </p:txBody>
      </p:sp>
      <p:sp>
        <p:nvSpPr>
          <p:cNvPr id="4" name="Date Placeholder 3">
            <a:extLst>
              <a:ext uri="{FF2B5EF4-FFF2-40B4-BE49-F238E27FC236}">
                <a16:creationId xmlns:a16="http://schemas.microsoft.com/office/drawing/2014/main" id="{F9FCEC30-680A-4691-9465-A3F597889F09}"/>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AE9A9ABC-50C4-473E-A829-1E640EFB3D18}"/>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B927B56C-AFE2-4A75-99B3-8CBFCF83226E}"/>
              </a:ext>
            </a:extLst>
          </p:cNvPr>
          <p:cNvSpPr>
            <a:spLocks noGrp="1"/>
          </p:cNvSpPr>
          <p:nvPr>
            <p:ph type="sldNum" sz="quarter" idx="12"/>
          </p:nvPr>
        </p:nvSpPr>
        <p:spPr/>
        <p:txBody>
          <a:bodyPr/>
          <a:lstStyle/>
          <a:p>
            <a:fld id="{74890947-6068-46AF-A634-D96B9F9313BE}" type="slidenum">
              <a:rPr lang="en-ID" smtClean="0"/>
              <a:t>89</a:t>
            </a:fld>
            <a:endParaRPr lang="en-ID"/>
          </a:p>
        </p:txBody>
      </p:sp>
    </p:spTree>
    <p:extLst>
      <p:ext uri="{BB962C8B-B14F-4D97-AF65-F5344CB8AC3E}">
        <p14:creationId xmlns:p14="http://schemas.microsoft.com/office/powerpoint/2010/main" val="1884881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52D2B-A8B8-4DA9-AE6B-E4BAFC40FA95}"/>
              </a:ext>
            </a:extLst>
          </p:cNvPr>
          <p:cNvSpPr>
            <a:spLocks noGrp="1"/>
          </p:cNvSpPr>
          <p:nvPr>
            <p:ph type="title"/>
          </p:nvPr>
        </p:nvSpPr>
        <p:spPr/>
        <p:txBody>
          <a:bodyPr>
            <a:noAutofit/>
          </a:bodyPr>
          <a:lstStyle/>
          <a:p>
            <a:r>
              <a:rPr lang="en-US"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Entrepreneur</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Paradigm</a:t>
            </a:r>
            <a:br>
              <a:rPr lang="en-ID" sz="4000" dirty="0">
                <a:effectLst/>
                <a:latin typeface="Calibri" panose="020F0502020204030204" pitchFamily="34" charset="0"/>
                <a:ea typeface="Times New Roman" panose="02020603050405020304" pitchFamily="18" charset="0"/>
                <a:cs typeface="Times New Roman" panose="02020603050405020304" pitchFamily="18" charset="0"/>
              </a:rPr>
            </a:br>
            <a:endParaRPr lang="en-ID" sz="4000" dirty="0"/>
          </a:p>
        </p:txBody>
      </p:sp>
      <p:sp>
        <p:nvSpPr>
          <p:cNvPr id="3" name="Content Placeholder 2">
            <a:extLst>
              <a:ext uri="{FF2B5EF4-FFF2-40B4-BE49-F238E27FC236}">
                <a16:creationId xmlns:a16="http://schemas.microsoft.com/office/drawing/2014/main" id="{1B9A3862-236E-4C43-9493-3EC1C455ECAB}"/>
              </a:ext>
            </a:extLst>
          </p:cNvPr>
          <p:cNvSpPr>
            <a:spLocks noGrp="1"/>
          </p:cNvSpPr>
          <p:nvPr>
            <p:ph idx="1"/>
          </p:nvPr>
        </p:nvSpPr>
        <p:spPr/>
        <p:txBody>
          <a:bodyPr/>
          <a:lstStyle/>
          <a:p>
            <a:pPr marL="342900" lvl="0" indent="-342900">
              <a:lnSpc>
                <a:spcPct val="150000"/>
              </a:lnSpc>
              <a:spcAft>
                <a:spcPts val="0"/>
              </a:spcAft>
              <a:buFont typeface="Wingdings 2" panose="05020102010507070707" pitchFamily="18" charset="2"/>
              <a:buChar char=""/>
              <a:tabLst>
                <a:tab pos="457200" algn="l"/>
              </a:tabLs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Potensi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internet dan newest Hi-Tech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50000"/>
              </a:lnSpc>
              <a:spcAft>
                <a:spcPts val="0"/>
              </a:spcAft>
              <a:buFont typeface="Wingdings 2" panose="05020102010507070707" pitchFamily="18" charset="2"/>
              <a:buChar char=""/>
              <a:tabLst>
                <a:tab pos="457200" algn="l"/>
              </a:tabLs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Membuat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keputusan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tepat</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saat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memulai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50000"/>
              </a:lnSpc>
              <a:spcAft>
                <a:spcPts val="0"/>
              </a:spcAft>
              <a:buFont typeface="Wingdings 2" panose="05020102010507070707" pitchFamily="18" charset="2"/>
              <a:buChar char=""/>
              <a:tabLst>
                <a:tab pos="457200" algn="l"/>
              </a:tabLst>
            </a:pP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Memutuskan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dengan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cepat</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cara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masuk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kedalam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bisnis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50000"/>
              </a:lnSpc>
              <a:spcAft>
                <a:spcPts val="0"/>
              </a:spcAft>
              <a:buFont typeface="Wingdings 2" panose="05020102010507070707" pitchFamily="18" charset="2"/>
              <a:buChar char=""/>
              <a:tabLst>
                <a:tab pos="457200" algn="l"/>
              </a:tabLst>
            </a:pP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Membeli</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bisnis</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sudah</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ada</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atau</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memulai</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bisnis</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baru</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50000"/>
              </a:lnSpc>
              <a:spcAft>
                <a:spcPts val="0"/>
              </a:spcAft>
              <a:buFont typeface="Wingdings 2" panose="05020102010507070707" pitchFamily="18" charset="2"/>
              <a:buChar char=""/>
              <a:tabLst>
                <a:tab pos="45720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Cara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mencari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sumber</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daya</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keuangan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50000"/>
              </a:lnSpc>
              <a:spcAft>
                <a:spcPts val="0"/>
              </a:spcAft>
              <a:buFont typeface="Wingdings 2" panose="05020102010507070707" pitchFamily="18" charset="2"/>
              <a:buChar char=""/>
              <a:tabLst>
                <a:tab pos="457200" algn="l"/>
              </a:tabLs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Mendengarkan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saran para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ahli</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50000"/>
              </a:lnSpc>
              <a:spcAft>
                <a:spcPts val="1000"/>
              </a:spcAft>
              <a:buFont typeface="Wingdings 2" panose="05020102010507070707" pitchFamily="18" charset="2"/>
              <a:buChar char=""/>
              <a:tabLst>
                <a:tab pos="457200" algn="l"/>
              </a:tabLst>
            </a:pP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Rencana</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bisnis</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yang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komprehensif</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disusun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dengan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baik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buNone/>
            </a:pPr>
            <a:endParaRPr lang="en-ID" dirty="0"/>
          </a:p>
        </p:txBody>
      </p:sp>
      <p:sp>
        <p:nvSpPr>
          <p:cNvPr id="4" name="Date Placeholder 3">
            <a:extLst>
              <a:ext uri="{FF2B5EF4-FFF2-40B4-BE49-F238E27FC236}">
                <a16:creationId xmlns:a16="http://schemas.microsoft.com/office/drawing/2014/main" id="{8D7C0B80-6228-4982-8F96-C850C1C8F358}"/>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BDD4A387-BA80-438A-850B-10899488E2AE}"/>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5D651049-688A-4E07-AA8A-14AC563B75BF}"/>
              </a:ext>
            </a:extLst>
          </p:cNvPr>
          <p:cNvSpPr>
            <a:spLocks noGrp="1"/>
          </p:cNvSpPr>
          <p:nvPr>
            <p:ph type="sldNum" sz="quarter" idx="12"/>
          </p:nvPr>
        </p:nvSpPr>
        <p:spPr/>
        <p:txBody>
          <a:bodyPr/>
          <a:lstStyle/>
          <a:p>
            <a:fld id="{74890947-6068-46AF-A634-D96B9F9313BE}" type="slidenum">
              <a:rPr lang="en-ID" smtClean="0"/>
              <a:t>9</a:t>
            </a:fld>
            <a:endParaRPr lang="en-ID"/>
          </a:p>
        </p:txBody>
      </p:sp>
    </p:spTree>
    <p:extLst>
      <p:ext uri="{BB962C8B-B14F-4D97-AF65-F5344CB8AC3E}">
        <p14:creationId xmlns:p14="http://schemas.microsoft.com/office/powerpoint/2010/main" val="243019494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AB30D-D212-4C9C-A0EE-C69AF2FFA217}"/>
              </a:ext>
            </a:extLst>
          </p:cNvPr>
          <p:cNvSpPr>
            <a:spLocks noGrp="1"/>
          </p:cNvSpPr>
          <p:nvPr>
            <p:ph type="title"/>
          </p:nvPr>
        </p:nvSpPr>
        <p:spPr/>
        <p:txBody>
          <a:bodyPr/>
          <a:lstStyle/>
          <a:p>
            <a:r>
              <a:rPr lang="en-US" dirty="0"/>
              <a:t>PERTEMUAN MINGGU KE 07</a:t>
            </a:r>
            <a:endParaRPr lang="en-ID" dirty="0"/>
          </a:p>
        </p:txBody>
      </p:sp>
      <p:graphicFrame>
        <p:nvGraphicFramePr>
          <p:cNvPr id="7" name="Content Placeholder 6">
            <a:extLst>
              <a:ext uri="{FF2B5EF4-FFF2-40B4-BE49-F238E27FC236}">
                <a16:creationId xmlns:a16="http://schemas.microsoft.com/office/drawing/2014/main" id="{19031D78-51E8-4BD2-B122-CCFA2D727666}"/>
              </a:ext>
            </a:extLst>
          </p:cNvPr>
          <p:cNvGraphicFramePr>
            <a:graphicFrameLocks noGrp="1"/>
          </p:cNvGraphicFramePr>
          <p:nvPr>
            <p:ph idx="1"/>
            <p:extLst>
              <p:ext uri="{D42A27DB-BD31-4B8C-83A1-F6EECF244321}">
                <p14:modId xmlns:p14="http://schemas.microsoft.com/office/powerpoint/2010/main" val="3069698983"/>
              </p:ext>
            </p:extLst>
          </p:nvPr>
        </p:nvGraphicFramePr>
        <p:xfrm>
          <a:off x="3771900" y="2105026"/>
          <a:ext cx="6169661" cy="1701800"/>
        </p:xfrm>
        <a:graphic>
          <a:graphicData uri="http://schemas.openxmlformats.org/drawingml/2006/table">
            <a:tbl>
              <a:tblPr firstRow="1" firstCol="1" bandRow="1">
                <a:tableStyleId>{5C22544A-7EE6-4342-B048-85BDC9FD1C3A}</a:tableStyleId>
              </a:tblPr>
              <a:tblGrid>
                <a:gridCol w="6169661">
                  <a:extLst>
                    <a:ext uri="{9D8B030D-6E8A-4147-A177-3AD203B41FA5}">
                      <a16:colId xmlns:a16="http://schemas.microsoft.com/office/drawing/2014/main" val="3397497048"/>
                    </a:ext>
                  </a:extLst>
                </a:gridCol>
              </a:tblGrid>
              <a:tr h="1701800">
                <a:tc>
                  <a:txBody>
                    <a:bodyPr/>
                    <a:lstStyle/>
                    <a:p>
                      <a:pPr>
                        <a:lnSpc>
                          <a:spcPct val="90000"/>
                        </a:lnSpc>
                        <a:spcAft>
                          <a:spcPts val="0"/>
                        </a:spcAft>
                      </a:pPr>
                      <a:r>
                        <a:rPr lang="en-US" sz="5400" dirty="0" err="1">
                          <a:effectLst/>
                        </a:rPr>
                        <a:t>Analisis</a:t>
                      </a:r>
                      <a:r>
                        <a:rPr lang="en-US" sz="5400" dirty="0">
                          <a:effectLst/>
                        </a:rPr>
                        <a:t> </a:t>
                      </a:r>
                      <a:r>
                        <a:rPr lang="en-US" sz="5400" dirty="0" err="1">
                          <a:effectLst/>
                        </a:rPr>
                        <a:t>Investasi</a:t>
                      </a:r>
                      <a:r>
                        <a:rPr lang="en-US" sz="5400" dirty="0">
                          <a:effectLst/>
                        </a:rPr>
                        <a:t> </a:t>
                      </a:r>
                      <a:r>
                        <a:rPr lang="en-US" sz="5400" dirty="0" err="1">
                          <a:effectLst/>
                        </a:rPr>
                        <a:t>dalam</a:t>
                      </a:r>
                      <a:r>
                        <a:rPr lang="en-US" sz="5400" dirty="0">
                          <a:effectLst/>
                        </a:rPr>
                        <a:t> </a:t>
                      </a:r>
                      <a:r>
                        <a:rPr lang="en-US" sz="5400" dirty="0" err="1">
                          <a:effectLst/>
                        </a:rPr>
                        <a:t>Bisnis</a:t>
                      </a:r>
                      <a:endParaRPr lang="en-ID" sz="5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3025" marR="73025" marT="0" marB="0"/>
                </a:tc>
                <a:extLst>
                  <a:ext uri="{0D108BD9-81ED-4DB2-BD59-A6C34878D82A}">
                    <a16:rowId xmlns:a16="http://schemas.microsoft.com/office/drawing/2014/main" val="545988749"/>
                  </a:ext>
                </a:extLst>
              </a:tr>
            </a:tbl>
          </a:graphicData>
        </a:graphic>
      </p:graphicFrame>
      <p:sp>
        <p:nvSpPr>
          <p:cNvPr id="4" name="Date Placeholder 3">
            <a:extLst>
              <a:ext uri="{FF2B5EF4-FFF2-40B4-BE49-F238E27FC236}">
                <a16:creationId xmlns:a16="http://schemas.microsoft.com/office/drawing/2014/main" id="{1B8B0754-0D1B-4B70-AE22-BF8297457892}"/>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57B68133-03C5-4E72-90F6-4152F0089B53}"/>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195972CD-5E72-4A6E-8690-BB72EE2D6210}"/>
              </a:ext>
            </a:extLst>
          </p:cNvPr>
          <p:cNvSpPr>
            <a:spLocks noGrp="1"/>
          </p:cNvSpPr>
          <p:nvPr>
            <p:ph type="sldNum" sz="quarter" idx="12"/>
          </p:nvPr>
        </p:nvSpPr>
        <p:spPr/>
        <p:txBody>
          <a:bodyPr/>
          <a:lstStyle/>
          <a:p>
            <a:fld id="{74890947-6068-46AF-A634-D96B9F9313BE}" type="slidenum">
              <a:rPr lang="en-ID" smtClean="0"/>
              <a:t>90</a:t>
            </a:fld>
            <a:endParaRPr lang="en-ID"/>
          </a:p>
        </p:txBody>
      </p:sp>
    </p:spTree>
    <p:extLst>
      <p:ext uri="{BB962C8B-B14F-4D97-AF65-F5344CB8AC3E}">
        <p14:creationId xmlns:p14="http://schemas.microsoft.com/office/powerpoint/2010/main" val="126797470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9C7D2-FE16-4B6D-8452-DF03B5B229A0}"/>
              </a:ext>
            </a:extLst>
          </p:cNvPr>
          <p:cNvSpPr>
            <a:spLocks noGrp="1"/>
          </p:cNvSpPr>
          <p:nvPr>
            <p:ph type="title"/>
          </p:nvPr>
        </p:nvSpPr>
        <p:spPr/>
        <p:txBody>
          <a:bodyPr/>
          <a:lstStyle/>
          <a:p>
            <a:r>
              <a:rPr lang="en-US" sz="3600" dirty="0" err="1">
                <a:effectLst/>
              </a:rPr>
              <a:t>Analisis</a:t>
            </a:r>
            <a:r>
              <a:rPr lang="en-US" sz="3600" dirty="0">
                <a:effectLst/>
              </a:rPr>
              <a:t> </a:t>
            </a:r>
            <a:r>
              <a:rPr lang="en-US" sz="3600" dirty="0" err="1">
                <a:effectLst/>
              </a:rPr>
              <a:t>Investasi</a:t>
            </a:r>
            <a:r>
              <a:rPr lang="en-US" sz="3600" dirty="0">
                <a:effectLst/>
              </a:rPr>
              <a:t> </a:t>
            </a:r>
            <a:r>
              <a:rPr lang="en-US" sz="3600" dirty="0" err="1">
                <a:effectLst/>
              </a:rPr>
              <a:t>dalam</a:t>
            </a:r>
            <a:r>
              <a:rPr lang="en-US" sz="3600" dirty="0">
                <a:effectLst/>
              </a:rPr>
              <a:t> </a:t>
            </a:r>
            <a:r>
              <a:rPr lang="en-US" sz="3600" dirty="0" err="1">
                <a:effectLst/>
              </a:rPr>
              <a:t>Bisnis</a:t>
            </a:r>
            <a:br>
              <a:rPr lang="en-ID" sz="3600" dirty="0">
                <a:effectLst/>
                <a:latin typeface="Calibri" panose="020F0502020204030204" pitchFamily="34" charset="0"/>
                <a:ea typeface="Times New Roman" panose="02020603050405020304" pitchFamily="18" charset="0"/>
                <a:cs typeface="Times New Roman" panose="02020603050405020304" pitchFamily="18" charset="0"/>
              </a:rPr>
            </a:br>
            <a:endParaRPr lang="en-ID" dirty="0"/>
          </a:p>
        </p:txBody>
      </p:sp>
      <p:sp>
        <p:nvSpPr>
          <p:cNvPr id="3" name="Content Placeholder 2">
            <a:extLst>
              <a:ext uri="{FF2B5EF4-FFF2-40B4-BE49-F238E27FC236}">
                <a16:creationId xmlns:a16="http://schemas.microsoft.com/office/drawing/2014/main" id="{85DAB819-76FF-49D6-87AD-650E5319AB62}"/>
              </a:ext>
            </a:extLst>
          </p:cNvPr>
          <p:cNvSpPr>
            <a:spLocks noGrp="1"/>
          </p:cNvSpPr>
          <p:nvPr>
            <p:ph idx="1"/>
          </p:nvPr>
        </p:nvSpPr>
        <p:spPr/>
        <p:txBody>
          <a:bodyPr>
            <a:normAutofit/>
          </a:bodyPr>
          <a:lstStyle/>
          <a:p>
            <a:r>
              <a:rPr lang="en-US" sz="4800" dirty="0" err="1">
                <a:solidFill>
                  <a:srgbClr val="FF0000"/>
                </a:solidFill>
                <a:effectLst/>
                <a:latin typeface="Times New Roman" panose="02020603050405020304" pitchFamily="18" charset="0"/>
                <a:ea typeface="Times New Roman" panose="02020603050405020304" pitchFamily="18" charset="0"/>
              </a:rPr>
              <a:t>Kriteria</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Investasi</a:t>
            </a:r>
            <a:r>
              <a:rPr lang="en-US" sz="4800" dirty="0">
                <a:effectLst/>
                <a:latin typeface="Times New Roman" panose="02020603050405020304" pitchFamily="18" charset="0"/>
                <a:ea typeface="Times New Roman" panose="02020603050405020304" pitchFamily="18" charset="0"/>
              </a:rPr>
              <a:t>, </a:t>
            </a:r>
            <a:r>
              <a:rPr lang="en-US" sz="4800" dirty="0">
                <a:effectLst/>
                <a:highlight>
                  <a:srgbClr val="FFFF00"/>
                </a:highlight>
                <a:latin typeface="Times New Roman" panose="02020603050405020304" pitchFamily="18" charset="0"/>
                <a:ea typeface="Times New Roman" panose="02020603050405020304" pitchFamily="18" charset="0"/>
              </a:rPr>
              <a:t>Motif</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Investasi</a:t>
            </a:r>
            <a:r>
              <a:rPr lang="en-US" sz="4800" dirty="0">
                <a:effectLst/>
                <a:latin typeface="Times New Roman" panose="02020603050405020304" pitchFamily="18" charset="0"/>
                <a:ea typeface="Times New Roman" panose="02020603050405020304" pitchFamily="18" charset="0"/>
              </a:rPr>
              <a:t> dan </a:t>
            </a:r>
            <a:r>
              <a:rPr lang="en-US" sz="4800" dirty="0" err="1">
                <a:effectLst/>
                <a:latin typeface="Times New Roman" panose="02020603050405020304" pitchFamily="18" charset="0"/>
                <a:ea typeface="Times New Roman" panose="02020603050405020304" pitchFamily="18" charset="0"/>
              </a:rPr>
              <a:t>karakteristik</a:t>
            </a:r>
            <a:r>
              <a:rPr lang="en-US" sz="4800" dirty="0">
                <a:effectLst/>
                <a:latin typeface="Times New Roman" panose="02020603050405020304" pitchFamily="18" charset="0"/>
                <a:ea typeface="Times New Roman" panose="02020603050405020304" pitchFamily="18" charset="0"/>
              </a:rPr>
              <a:t> instrument dan </a:t>
            </a:r>
            <a:r>
              <a:rPr lang="en-US" sz="4800" dirty="0" err="1">
                <a:solidFill>
                  <a:srgbClr val="FF0000"/>
                </a:solidFill>
                <a:effectLst/>
                <a:latin typeface="Times New Roman" panose="02020603050405020304" pitchFamily="18" charset="0"/>
                <a:ea typeface="Times New Roman" panose="02020603050405020304" pitchFamily="18" charset="0"/>
              </a:rPr>
              <a:t>Metode</a:t>
            </a:r>
            <a:r>
              <a:rPr lang="en-US" sz="4800" dirty="0">
                <a:solidFill>
                  <a:srgbClr val="FF0000"/>
                </a:solidFill>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penilaian</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Investasi</a:t>
            </a:r>
            <a:endParaRPr lang="en-ID" sz="4800" dirty="0"/>
          </a:p>
        </p:txBody>
      </p:sp>
      <p:sp>
        <p:nvSpPr>
          <p:cNvPr id="4" name="Date Placeholder 3">
            <a:extLst>
              <a:ext uri="{FF2B5EF4-FFF2-40B4-BE49-F238E27FC236}">
                <a16:creationId xmlns:a16="http://schemas.microsoft.com/office/drawing/2014/main" id="{B90B37E8-790C-4DCD-9AC8-C36C8278143B}"/>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309BBE53-ABDE-4D19-AE07-BBB2A12E1963}"/>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DA40BA41-AB07-4ADC-9C35-34068901B304}"/>
              </a:ext>
            </a:extLst>
          </p:cNvPr>
          <p:cNvSpPr>
            <a:spLocks noGrp="1"/>
          </p:cNvSpPr>
          <p:nvPr>
            <p:ph type="sldNum" sz="quarter" idx="12"/>
          </p:nvPr>
        </p:nvSpPr>
        <p:spPr/>
        <p:txBody>
          <a:bodyPr/>
          <a:lstStyle/>
          <a:p>
            <a:fld id="{74890947-6068-46AF-A634-D96B9F9313BE}" type="slidenum">
              <a:rPr lang="en-ID" smtClean="0"/>
              <a:t>91</a:t>
            </a:fld>
            <a:endParaRPr lang="en-ID"/>
          </a:p>
        </p:txBody>
      </p:sp>
    </p:spTree>
    <p:extLst>
      <p:ext uri="{BB962C8B-B14F-4D97-AF65-F5344CB8AC3E}">
        <p14:creationId xmlns:p14="http://schemas.microsoft.com/office/powerpoint/2010/main" val="2714993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89307-CF35-4262-8B0F-2335BCA647DF}"/>
              </a:ext>
            </a:extLst>
          </p:cNvPr>
          <p:cNvSpPr>
            <a:spLocks noGrp="1"/>
          </p:cNvSpPr>
          <p:nvPr>
            <p:ph type="title"/>
          </p:nvPr>
        </p:nvSpPr>
        <p:spPr/>
        <p:txBody>
          <a:bodyPr/>
          <a:lstStyle/>
          <a:p>
            <a:r>
              <a:rPr lang="en-US" sz="3600" dirty="0" err="1">
                <a:effectLst/>
                <a:latin typeface="Arial" panose="020B0604020202020204" pitchFamily="34" charset="0"/>
                <a:ea typeface="Times New Roman" panose="02020603050405020304" pitchFamily="18" charset="0"/>
                <a:cs typeface="Times New Roman" panose="02020603050405020304" pitchFamily="18" charset="0"/>
              </a:rPr>
              <a:t>Semua</a:t>
            </a:r>
            <a:r>
              <a:rPr lang="en-US" sz="36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600" dirty="0" err="1">
                <a:effectLst/>
                <a:latin typeface="Arial" panose="020B0604020202020204" pitchFamily="34" charset="0"/>
                <a:ea typeface="Times New Roman" panose="02020603050405020304" pitchFamily="18" charset="0"/>
                <a:cs typeface="Times New Roman" panose="02020603050405020304" pitchFamily="18" charset="0"/>
              </a:rPr>
              <a:t>perusahaan</a:t>
            </a:r>
            <a:r>
              <a:rPr lang="en-US" sz="36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600" dirty="0" err="1">
                <a:effectLst/>
                <a:latin typeface="Arial" panose="020B0604020202020204" pitchFamily="34" charset="0"/>
                <a:ea typeface="Times New Roman" panose="02020603050405020304" pitchFamily="18" charset="0"/>
                <a:cs typeface="Times New Roman" panose="02020603050405020304" pitchFamily="18" charset="0"/>
              </a:rPr>
              <a:t>memerlukan</a:t>
            </a:r>
            <a:r>
              <a:rPr lang="en-US" sz="3600" dirty="0">
                <a:effectLst/>
                <a:latin typeface="Arial" panose="020B0604020202020204" pitchFamily="34" charset="0"/>
                <a:ea typeface="Times New Roman" panose="02020603050405020304" pitchFamily="18" charset="0"/>
                <a:cs typeface="Times New Roman" panose="02020603050405020304" pitchFamily="18" charset="0"/>
              </a:rPr>
              <a:t> modal</a:t>
            </a:r>
            <a:endParaRPr lang="en-ID" dirty="0"/>
          </a:p>
        </p:txBody>
      </p:sp>
      <p:sp>
        <p:nvSpPr>
          <p:cNvPr id="3" name="Content Placeholder 2">
            <a:extLst>
              <a:ext uri="{FF2B5EF4-FFF2-40B4-BE49-F238E27FC236}">
                <a16:creationId xmlns:a16="http://schemas.microsoft.com/office/drawing/2014/main" id="{AE9F98D2-D5CC-427F-A382-73F5D6668AFA}"/>
              </a:ext>
            </a:extLst>
          </p:cNvPr>
          <p:cNvSpPr>
            <a:spLocks noGrp="1"/>
          </p:cNvSpPr>
          <p:nvPr>
            <p:ph idx="1"/>
          </p:nvPr>
        </p:nvSpPr>
        <p:spPr/>
        <p:txBody>
          <a:bodyPr/>
          <a:lstStyle/>
          <a:p>
            <a:pPr marL="0" indent="0" algn="just">
              <a:buNone/>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Modal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diperlukan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selama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bisnis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terus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berjalan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tetapi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pengusaha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baru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menghadapi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kesulitan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signifikan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dalam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mendapatkan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modal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memulai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usaha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Sebelum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mencari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pembiayaan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luar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pengusaha</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harus</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terlebih</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dahulu</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berusaha</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dengan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menggunakan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segala</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metode</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mendapatkan</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modal internal</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seperti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menggunakan</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keuntungan</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menjual</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aset</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yang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tidak</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berguna</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mengurangi</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modal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kerja</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mendapatkan</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kredit</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dari</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pemasok</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dan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memperhitungkan</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berbagai</a:t>
            </a:r>
            <a:r>
              <a:rPr lang="en-US" sz="18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piutang</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Setelah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semua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sumber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internalnya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habis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pengusaha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mungkin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perlu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mencari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dana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tambahan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melalui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pembiayaan</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eksternal</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p>
          <a:p>
            <a:pPr marL="0" indent="0" algn="just">
              <a:buNone/>
            </a:pP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Pembiayaan</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eksternal</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dapat</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berbentuk</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utang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atau</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cs typeface="Times New Roman" panose="02020603050405020304" pitchFamily="18" charset="0"/>
              </a:rPr>
              <a:t>ekuitas</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Saat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mempertimbangkan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pembiayaan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eksternal</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pengusaha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perlu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mempertimbangkan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lamanya</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waktu</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biaya</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jumlah</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dari</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setiap</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kesepakatan</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keuangan</a:t>
            </a: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endParaRPr>
          </a:p>
          <a:p>
            <a:pPr marL="0" indent="0" algn="just">
              <a:buNone/>
            </a:pP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buNone/>
            </a:pPr>
            <a:endParaRPr lang="en-ID" dirty="0"/>
          </a:p>
        </p:txBody>
      </p:sp>
      <p:sp>
        <p:nvSpPr>
          <p:cNvPr id="4" name="Date Placeholder 3">
            <a:extLst>
              <a:ext uri="{FF2B5EF4-FFF2-40B4-BE49-F238E27FC236}">
                <a16:creationId xmlns:a16="http://schemas.microsoft.com/office/drawing/2014/main" id="{0579404D-5502-4A8A-BBE3-5DBA0EDC58D3}"/>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115A9906-9C68-4199-BA0E-DD9FEE211C6D}"/>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97945B49-BF68-44B6-912C-89334AE018E5}"/>
              </a:ext>
            </a:extLst>
          </p:cNvPr>
          <p:cNvSpPr>
            <a:spLocks noGrp="1"/>
          </p:cNvSpPr>
          <p:nvPr>
            <p:ph type="sldNum" sz="quarter" idx="12"/>
          </p:nvPr>
        </p:nvSpPr>
        <p:spPr/>
        <p:txBody>
          <a:bodyPr/>
          <a:lstStyle/>
          <a:p>
            <a:fld id="{74890947-6068-46AF-A634-D96B9F9313BE}" type="slidenum">
              <a:rPr lang="en-ID" smtClean="0"/>
              <a:t>92</a:t>
            </a:fld>
            <a:endParaRPr lang="en-ID"/>
          </a:p>
        </p:txBody>
      </p:sp>
    </p:spTree>
    <p:extLst>
      <p:ext uri="{BB962C8B-B14F-4D97-AF65-F5344CB8AC3E}">
        <p14:creationId xmlns:p14="http://schemas.microsoft.com/office/powerpoint/2010/main" val="83705653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F8742-F6A4-4344-8266-5F8134D9114D}"/>
              </a:ext>
            </a:extLst>
          </p:cNvPr>
          <p:cNvSpPr>
            <a:spLocks noGrp="1"/>
          </p:cNvSpPr>
          <p:nvPr>
            <p:ph type="title"/>
          </p:nvPr>
        </p:nvSpPr>
        <p:spPr/>
        <p:txBody>
          <a:bodyPr/>
          <a:lstStyle/>
          <a:p>
            <a:r>
              <a:rPr lang="en-US" sz="3600" dirty="0" err="1">
                <a:effectLst/>
                <a:latin typeface="Arial" panose="020B0604020202020204" pitchFamily="34" charset="0"/>
                <a:ea typeface="Times New Roman" panose="02020603050405020304" pitchFamily="18" charset="0"/>
              </a:rPr>
              <a:t>menimbang</a:t>
            </a:r>
            <a:r>
              <a:rPr lang="en-US" sz="3600" dirty="0">
                <a:effectLst/>
                <a:latin typeface="Arial" panose="020B0604020202020204" pitchFamily="34" charset="0"/>
                <a:ea typeface="Times New Roman" panose="02020603050405020304" pitchFamily="18" charset="0"/>
              </a:rPr>
              <a:t> 5C</a:t>
            </a:r>
            <a:endParaRPr lang="en-ID" dirty="0"/>
          </a:p>
        </p:txBody>
      </p:sp>
      <p:sp>
        <p:nvSpPr>
          <p:cNvPr id="3" name="Content Placeholder 2">
            <a:extLst>
              <a:ext uri="{FF2B5EF4-FFF2-40B4-BE49-F238E27FC236}">
                <a16:creationId xmlns:a16="http://schemas.microsoft.com/office/drawing/2014/main" id="{F3451C64-3E81-46E1-BF69-3F780F7C39D3}"/>
              </a:ext>
            </a:extLst>
          </p:cNvPr>
          <p:cNvSpPr>
            <a:spLocks noGrp="1"/>
          </p:cNvSpPr>
          <p:nvPr>
            <p:ph idx="1"/>
          </p:nvPr>
        </p:nvSpPr>
        <p:spPr/>
        <p:txBody>
          <a:bodyPr/>
          <a:lstStyle/>
          <a:p>
            <a:pPr algn="just"/>
            <a:r>
              <a:rPr lang="en-US" sz="1800" b="1" dirty="0" err="1">
                <a:effectLst/>
                <a:latin typeface="Arial" panose="020B0604020202020204" pitchFamily="34" charset="0"/>
                <a:ea typeface="Times New Roman" panose="02020603050405020304" pitchFamily="18" charset="0"/>
              </a:rPr>
              <a:t>Pinjaman</a:t>
            </a:r>
            <a:r>
              <a:rPr lang="en-US" sz="1800" b="1" dirty="0">
                <a:effectLst/>
                <a:latin typeface="Arial" panose="020B0604020202020204" pitchFamily="34" charset="0"/>
                <a:ea typeface="Times New Roman" panose="02020603050405020304" pitchFamily="18" charset="0"/>
              </a:rPr>
              <a:t> bank </a:t>
            </a:r>
            <a:r>
              <a:rPr lang="en-US" sz="1800" b="1" dirty="0" err="1">
                <a:effectLst/>
                <a:latin typeface="Arial" panose="020B0604020202020204" pitchFamily="34" charset="0"/>
                <a:ea typeface="Times New Roman" panose="02020603050405020304" pitchFamily="18" charset="0"/>
              </a:rPr>
              <a:t>komersial</a:t>
            </a:r>
            <a:r>
              <a:rPr lang="en-US" sz="1800" b="1" dirty="0">
                <a:effectLst/>
                <a:latin typeface="Arial" panose="020B0604020202020204" pitchFamily="34" charset="0"/>
                <a:ea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rPr>
              <a:t>adalah</a:t>
            </a:r>
            <a:r>
              <a:rPr lang="en-US" sz="1800" b="1" dirty="0">
                <a:effectLst/>
                <a:latin typeface="Arial" panose="020B0604020202020204" pitchFamily="34" charset="0"/>
                <a:ea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rPr>
              <a:t>pembiayaan</a:t>
            </a:r>
            <a:r>
              <a:rPr lang="en-US" sz="1800" b="1" dirty="0">
                <a:effectLst/>
                <a:latin typeface="Arial" panose="020B0604020202020204" pitchFamily="34" charset="0"/>
                <a:ea typeface="Times New Roman" panose="02020603050405020304" pitchFamily="18" charset="0"/>
              </a:rPr>
              <a:t> utang </a:t>
            </a:r>
            <a:r>
              <a:rPr lang="en-US" sz="1800" b="1" dirty="0" err="1">
                <a:effectLst/>
                <a:latin typeface="Arial" panose="020B0604020202020204" pitchFamily="34" charset="0"/>
                <a:ea typeface="Times New Roman" panose="02020603050405020304" pitchFamily="18" charset="0"/>
              </a:rPr>
              <a:t>eksternal</a:t>
            </a:r>
            <a:r>
              <a:rPr lang="en-US" sz="1800" b="1" dirty="0">
                <a:effectLst/>
                <a:latin typeface="Arial" panose="020B0604020202020204" pitchFamily="34" charset="0"/>
                <a:ea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rPr>
              <a:t>jangka</a:t>
            </a:r>
            <a:r>
              <a:rPr lang="en-US" sz="1800" b="1" dirty="0">
                <a:effectLst/>
                <a:latin typeface="Arial" panose="020B0604020202020204" pitchFamily="34" charset="0"/>
                <a:ea typeface="Times New Roman" panose="02020603050405020304" pitchFamily="18" charset="0"/>
              </a:rPr>
              <a:t> </a:t>
            </a:r>
            <a:r>
              <a:rPr lang="en-US" sz="1800" b="1" dirty="0" err="1">
                <a:effectLst/>
                <a:latin typeface="Arial" panose="020B0604020202020204" pitchFamily="34" charset="0"/>
                <a:ea typeface="Times New Roman" panose="02020603050405020304" pitchFamily="18" charset="0"/>
              </a:rPr>
              <a:t>pendek</a:t>
            </a:r>
            <a:r>
              <a:rPr lang="en-US" sz="1800" dirty="0">
                <a:effectLst/>
                <a:latin typeface="Arial" panose="020B0604020202020204" pitchFamily="34" charset="0"/>
                <a:ea typeface="Times New Roman" panose="02020603050405020304" pitchFamily="18" charset="0"/>
              </a:rPr>
              <a:t> yang paling </a:t>
            </a:r>
            <a:r>
              <a:rPr lang="en-US" sz="1800" dirty="0" err="1">
                <a:effectLst/>
                <a:latin typeface="Arial" panose="020B0604020202020204" pitchFamily="34" charset="0"/>
                <a:ea typeface="Times New Roman" panose="02020603050405020304" pitchFamily="18" charset="0"/>
              </a:rPr>
              <a:t>sering</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digunakan</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Sumber</a:t>
            </a:r>
            <a:r>
              <a:rPr lang="en-US" sz="1800" dirty="0">
                <a:effectLst/>
                <a:latin typeface="Arial" panose="020B0604020202020204" pitchFamily="34" charset="0"/>
                <a:ea typeface="Times New Roman" panose="02020603050405020304" pitchFamily="18" charset="0"/>
              </a:rPr>
              <a:t> dana </a:t>
            </a:r>
            <a:r>
              <a:rPr lang="en-US" sz="1800" dirty="0" err="1">
                <a:effectLst/>
                <a:latin typeface="Arial" panose="020B0604020202020204" pitchFamily="34" charset="0"/>
                <a:ea typeface="Times New Roman" panose="02020603050405020304" pitchFamily="18" charset="0"/>
              </a:rPr>
              <a:t>ini</a:t>
            </a:r>
            <a:r>
              <a:rPr lang="en-US" sz="1800" dirty="0">
                <a:effectLst/>
                <a:latin typeface="Arial" panose="020B0604020202020204" pitchFamily="34" charset="0"/>
                <a:ea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rPr>
              <a:t>membutuhkan</a:t>
            </a:r>
            <a:r>
              <a:rPr lang="en-US" sz="1800" b="1" dirty="0">
                <a:solidFill>
                  <a:srgbClr val="FF0000"/>
                </a:solidFill>
                <a:effectLst/>
                <a:latin typeface="Arial" panose="020B0604020202020204" pitchFamily="34" charset="0"/>
                <a:ea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rPr>
              <a:t>jaminan</a:t>
            </a:r>
            <a:r>
              <a:rPr lang="en-US" sz="1800" b="1" dirty="0">
                <a:solidFill>
                  <a:srgbClr val="FF0000"/>
                </a:solidFill>
                <a:effectLst/>
                <a:latin typeface="Arial" panose="020B0604020202020204" pitchFamily="34" charset="0"/>
                <a:ea typeface="Times New Roman" panose="02020603050405020304" pitchFamily="18" charset="0"/>
              </a:rPr>
              <a:t>, yang </a:t>
            </a:r>
            <a:r>
              <a:rPr lang="en-US" sz="1800" b="1" dirty="0" err="1">
                <a:solidFill>
                  <a:srgbClr val="FF0000"/>
                </a:solidFill>
                <a:effectLst/>
                <a:latin typeface="Arial" panose="020B0604020202020204" pitchFamily="34" charset="0"/>
                <a:ea typeface="Times New Roman" panose="02020603050405020304" pitchFamily="18" charset="0"/>
              </a:rPr>
              <a:t>mungkin</a:t>
            </a:r>
            <a:r>
              <a:rPr lang="en-US" sz="1800" b="1" dirty="0">
                <a:solidFill>
                  <a:srgbClr val="FF0000"/>
                </a:solidFill>
                <a:effectLst/>
                <a:latin typeface="Arial" panose="020B0604020202020204" pitchFamily="34" charset="0"/>
                <a:ea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rPr>
              <a:t>berdasarkan</a:t>
            </a:r>
            <a:r>
              <a:rPr lang="en-US" sz="1800" b="1" dirty="0">
                <a:solidFill>
                  <a:srgbClr val="FF0000"/>
                </a:solidFill>
                <a:effectLst/>
                <a:latin typeface="Arial" panose="020B0604020202020204" pitchFamily="34" charset="0"/>
                <a:ea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rPr>
              <a:t>aset</a:t>
            </a:r>
            <a:r>
              <a:rPr lang="en-US" sz="1800" b="1" dirty="0">
                <a:solidFill>
                  <a:srgbClr val="FF0000"/>
                </a:solidFill>
                <a:effectLst/>
                <a:latin typeface="Arial" panose="020B0604020202020204" pitchFamily="34" charset="0"/>
                <a:ea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rPr>
              <a:t>atau</a:t>
            </a:r>
            <a:r>
              <a:rPr lang="en-US" sz="1800" b="1" dirty="0">
                <a:solidFill>
                  <a:srgbClr val="FF0000"/>
                </a:solidFill>
                <a:effectLst/>
                <a:latin typeface="Arial" panose="020B0604020202020204" pitchFamily="34" charset="0"/>
                <a:ea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rPr>
              <a:t>berbentuk</a:t>
            </a:r>
            <a:r>
              <a:rPr lang="en-US" sz="1800" b="1" dirty="0">
                <a:solidFill>
                  <a:srgbClr val="FF0000"/>
                </a:solidFill>
                <a:effectLst/>
                <a:latin typeface="Arial" panose="020B0604020202020204" pitchFamily="34" charset="0"/>
                <a:ea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rPr>
              <a:t>pembiayaan</a:t>
            </a:r>
            <a:r>
              <a:rPr lang="en-US" sz="1800" b="1" dirty="0">
                <a:solidFill>
                  <a:srgbClr val="FF0000"/>
                </a:solidFill>
                <a:effectLst/>
                <a:latin typeface="Arial" panose="020B0604020202020204" pitchFamily="34" charset="0"/>
                <a:ea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rPr>
              <a:t>arus</a:t>
            </a:r>
            <a:r>
              <a:rPr lang="en-US" sz="1800" b="1" dirty="0">
                <a:solidFill>
                  <a:srgbClr val="FF0000"/>
                </a:solidFill>
                <a:effectLst/>
                <a:latin typeface="Arial" panose="020B0604020202020204" pitchFamily="34" charset="0"/>
                <a:ea typeface="Times New Roman" panose="02020603050405020304" pitchFamily="18" charset="0"/>
              </a:rPr>
              <a:t> kas</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Dalam</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kedua</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kasus</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tersebut</a:t>
            </a:r>
            <a:r>
              <a:rPr lang="en-US" sz="1800" dirty="0">
                <a:effectLst/>
                <a:latin typeface="Arial" panose="020B0604020202020204" pitchFamily="34" charset="0"/>
                <a:ea typeface="Times New Roman" panose="02020603050405020304" pitchFamily="18" charset="0"/>
              </a:rPr>
              <a:t>, bank </a:t>
            </a:r>
            <a:r>
              <a:rPr lang="en-US" sz="1800" dirty="0" err="1">
                <a:effectLst/>
                <a:latin typeface="Arial" panose="020B0604020202020204" pitchFamily="34" charset="0"/>
                <a:ea typeface="Times New Roman" panose="02020603050405020304" pitchFamily="18" charset="0"/>
              </a:rPr>
              <a:t>cenderung</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berhati-hati</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dalam</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memberi</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pinjaman</a:t>
            </a:r>
            <a:r>
              <a:rPr lang="en-US" sz="1800" dirty="0">
                <a:effectLst/>
                <a:latin typeface="Arial" panose="020B0604020202020204" pitchFamily="34" charset="0"/>
                <a:ea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rPr>
              <a:t>secara</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cermat</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menimbang</a:t>
            </a:r>
            <a:r>
              <a:rPr lang="en-US" sz="1800" dirty="0">
                <a:effectLst/>
                <a:latin typeface="Arial" panose="020B0604020202020204" pitchFamily="34" charset="0"/>
                <a:ea typeface="Times New Roman" panose="02020603050405020304" pitchFamily="18" charset="0"/>
              </a:rPr>
              <a:t> 5C :</a:t>
            </a:r>
            <a:r>
              <a:rPr lang="en-US" sz="1800" kern="1200" dirty="0">
                <a:solidFill>
                  <a:srgbClr val="3E3D2D"/>
                </a:solidFill>
                <a:effectLst/>
                <a:latin typeface="Century Gothic" panose="020B0502020202020204" pitchFamily="34" charset="0"/>
                <a:ea typeface="+mn-ea"/>
                <a:cs typeface="+mn-cs"/>
              </a:rPr>
              <a:t> </a:t>
            </a:r>
            <a:r>
              <a:rPr lang="en-US" sz="1800" b="1" dirty="0" err="1">
                <a:effectLst/>
                <a:highlight>
                  <a:srgbClr val="FFFF00"/>
                </a:highlight>
                <a:latin typeface="Arial" panose="020B0604020202020204" pitchFamily="34" charset="0"/>
                <a:ea typeface="Times New Roman" panose="02020603050405020304" pitchFamily="18" charset="0"/>
              </a:rPr>
              <a:t>karakter</a:t>
            </a:r>
            <a:r>
              <a:rPr lang="en-US" sz="1800" b="1" dirty="0">
                <a:effectLst/>
                <a:highlight>
                  <a:srgbClr val="FFFF00"/>
                </a:highlight>
                <a:latin typeface="Arial" panose="020B0604020202020204" pitchFamily="34" charset="0"/>
                <a:ea typeface="Times New Roman" panose="02020603050405020304" pitchFamily="18" charset="0"/>
              </a:rPr>
              <a:t> (character), </a:t>
            </a:r>
            <a:r>
              <a:rPr lang="en-US" sz="1800" b="1" dirty="0" err="1">
                <a:effectLst/>
                <a:highlight>
                  <a:srgbClr val="FFFF00"/>
                </a:highlight>
                <a:latin typeface="Arial" panose="020B0604020202020204" pitchFamily="34" charset="0"/>
                <a:ea typeface="Times New Roman" panose="02020603050405020304" pitchFamily="18" charset="0"/>
              </a:rPr>
              <a:t>kapasitas</a:t>
            </a:r>
            <a:r>
              <a:rPr lang="en-US" sz="1800" b="1" dirty="0">
                <a:effectLst/>
                <a:highlight>
                  <a:srgbClr val="FFFF00"/>
                </a:highlight>
                <a:latin typeface="Arial" panose="020B0604020202020204" pitchFamily="34" charset="0"/>
                <a:ea typeface="Times New Roman" panose="02020603050405020304" pitchFamily="18" charset="0"/>
              </a:rPr>
              <a:t> (capacity), modal (capital), </a:t>
            </a:r>
            <a:r>
              <a:rPr lang="en-US" sz="1800" b="1" dirty="0" err="1">
                <a:effectLst/>
                <a:highlight>
                  <a:srgbClr val="FFFF00"/>
                </a:highlight>
                <a:latin typeface="Arial" panose="020B0604020202020204" pitchFamily="34" charset="0"/>
                <a:ea typeface="Times New Roman" panose="02020603050405020304" pitchFamily="18" charset="0"/>
              </a:rPr>
              <a:t>jaminan</a:t>
            </a:r>
            <a:r>
              <a:rPr lang="en-US" sz="1800" b="1" dirty="0">
                <a:effectLst/>
                <a:highlight>
                  <a:srgbClr val="FFFF00"/>
                </a:highlight>
                <a:latin typeface="Arial" panose="020B0604020202020204" pitchFamily="34" charset="0"/>
                <a:ea typeface="Times New Roman" panose="02020603050405020304" pitchFamily="18" charset="0"/>
              </a:rPr>
              <a:t> (collateral), dan </a:t>
            </a:r>
            <a:r>
              <a:rPr lang="en-US" sz="1800" b="1" dirty="0" err="1">
                <a:effectLst/>
                <a:highlight>
                  <a:srgbClr val="FFFF00"/>
                </a:highlight>
                <a:latin typeface="Arial" panose="020B0604020202020204" pitchFamily="34" charset="0"/>
                <a:ea typeface="Times New Roman" panose="02020603050405020304" pitchFamily="18" charset="0"/>
              </a:rPr>
              <a:t>keadaan</a:t>
            </a:r>
            <a:r>
              <a:rPr lang="en-US" sz="1800" b="1" dirty="0">
                <a:effectLst/>
                <a:highlight>
                  <a:srgbClr val="FFFF00"/>
                </a:highlight>
                <a:latin typeface="Arial" panose="020B0604020202020204" pitchFamily="34" charset="0"/>
                <a:ea typeface="Times New Roman" panose="02020603050405020304" pitchFamily="18" charset="0"/>
              </a:rPr>
              <a:t> (condition),  </a:t>
            </a:r>
            <a:r>
              <a:rPr lang="en-US" sz="1800" dirty="0" err="1">
                <a:effectLst/>
                <a:latin typeface="Arial" panose="020B0604020202020204" pitchFamily="34" charset="0"/>
                <a:ea typeface="Times New Roman" panose="02020603050405020304" pitchFamily="18" charset="0"/>
              </a:rPr>
              <a:t>Tidak</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setiap</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pengusaha</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memenuhi</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syarat</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dalam</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penelitian</a:t>
            </a:r>
            <a:r>
              <a:rPr lang="en-US" sz="1800" dirty="0">
                <a:effectLst/>
                <a:latin typeface="Arial" panose="020B0604020202020204" pitchFamily="34" charset="0"/>
                <a:ea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rPr>
              <a:t>dilakukan</a:t>
            </a:r>
            <a:r>
              <a:rPr lang="en-US" sz="1800" dirty="0">
                <a:effectLst/>
                <a:latin typeface="Arial" panose="020B0604020202020204" pitchFamily="34" charset="0"/>
                <a:ea typeface="Times New Roman" panose="02020603050405020304" pitchFamily="18" charset="0"/>
              </a:rPr>
              <a:t> bank.  Jika </a:t>
            </a:r>
            <a:r>
              <a:rPr lang="en-US" sz="1800" dirty="0" err="1">
                <a:effectLst/>
                <a:latin typeface="Arial" panose="020B0604020202020204" pitchFamily="34" charset="0"/>
                <a:ea typeface="Times New Roman" panose="02020603050405020304" pitchFamily="18" charset="0"/>
              </a:rPr>
              <a:t>hal</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ini</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terjadi</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alternatif</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bagi</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pengusaha</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adalah</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memperoleh</a:t>
            </a:r>
            <a:r>
              <a:rPr lang="en-US" sz="1800" dirty="0">
                <a:effectLst/>
                <a:latin typeface="Arial" panose="020B0604020202020204" pitchFamily="34" charset="0"/>
                <a:ea typeface="Times New Roman" panose="02020603050405020304" pitchFamily="18" charset="0"/>
              </a:rPr>
              <a:t> Small Business Administration Guaranty Loan</a:t>
            </a:r>
            <a:endParaRPr lang="en-ID" dirty="0"/>
          </a:p>
        </p:txBody>
      </p:sp>
      <p:sp>
        <p:nvSpPr>
          <p:cNvPr id="4" name="Date Placeholder 3">
            <a:extLst>
              <a:ext uri="{FF2B5EF4-FFF2-40B4-BE49-F238E27FC236}">
                <a16:creationId xmlns:a16="http://schemas.microsoft.com/office/drawing/2014/main" id="{6AA13449-D3D4-4CE1-B1C0-1D1076A94C03}"/>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5E77CBFB-295E-4B55-8904-9C09F048A773}"/>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8E67000B-46B3-41FD-A121-9060638ADFB3}"/>
              </a:ext>
            </a:extLst>
          </p:cNvPr>
          <p:cNvSpPr>
            <a:spLocks noGrp="1"/>
          </p:cNvSpPr>
          <p:nvPr>
            <p:ph type="sldNum" sz="quarter" idx="12"/>
          </p:nvPr>
        </p:nvSpPr>
        <p:spPr/>
        <p:txBody>
          <a:bodyPr/>
          <a:lstStyle/>
          <a:p>
            <a:fld id="{74890947-6068-46AF-A634-D96B9F9313BE}" type="slidenum">
              <a:rPr lang="en-ID" smtClean="0"/>
              <a:t>93</a:t>
            </a:fld>
            <a:endParaRPr lang="en-ID"/>
          </a:p>
        </p:txBody>
      </p:sp>
    </p:spTree>
    <p:extLst>
      <p:ext uri="{BB962C8B-B14F-4D97-AF65-F5344CB8AC3E}">
        <p14:creationId xmlns:p14="http://schemas.microsoft.com/office/powerpoint/2010/main" val="78702356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E59ED-0F13-4600-A9B5-8D90FA8625C0}"/>
              </a:ext>
            </a:extLst>
          </p:cNvPr>
          <p:cNvSpPr>
            <a:spLocks noGrp="1"/>
          </p:cNvSpPr>
          <p:nvPr>
            <p:ph type="title"/>
          </p:nvPr>
        </p:nvSpPr>
        <p:spPr/>
        <p:txBody>
          <a:bodyPr/>
          <a:lstStyle/>
          <a:p>
            <a:r>
              <a:rPr lang="en-US" sz="3600" dirty="0" err="1">
                <a:effectLst/>
                <a:latin typeface="Arial" panose="020B0604020202020204" pitchFamily="34" charset="0"/>
                <a:ea typeface="Times New Roman" panose="02020603050405020304" pitchFamily="18" charset="0"/>
                <a:cs typeface="Times New Roman" panose="02020603050405020304" pitchFamily="18" charset="0"/>
              </a:rPr>
              <a:t>Metode</a:t>
            </a:r>
            <a:r>
              <a:rPr lang="en-US" sz="36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600" dirty="0" err="1">
                <a:effectLst/>
                <a:latin typeface="Arial" panose="020B0604020202020204" pitchFamily="34" charset="0"/>
                <a:ea typeface="Times New Roman" panose="02020603050405020304" pitchFamily="18" charset="0"/>
                <a:cs typeface="Times New Roman" panose="02020603050405020304" pitchFamily="18" charset="0"/>
              </a:rPr>
              <a:t>khusus</a:t>
            </a:r>
            <a:r>
              <a:rPr lang="en-US" sz="36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600" dirty="0" err="1">
                <a:effectLst/>
                <a:latin typeface="Arial" panose="020B0604020202020204" pitchFamily="34" charset="0"/>
                <a:ea typeface="Times New Roman" panose="02020603050405020304" pitchFamily="18" charset="0"/>
                <a:cs typeface="Times New Roman" panose="02020603050405020304" pitchFamily="18" charset="0"/>
              </a:rPr>
              <a:t>dalam</a:t>
            </a:r>
            <a:r>
              <a:rPr lang="en-US" sz="36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600" dirty="0" err="1">
                <a:effectLst/>
                <a:latin typeface="Arial" panose="020B0604020202020204" pitchFamily="34" charset="0"/>
                <a:ea typeface="Times New Roman" panose="02020603050405020304" pitchFamily="18" charset="0"/>
                <a:cs typeface="Times New Roman" panose="02020603050405020304" pitchFamily="18" charset="0"/>
              </a:rPr>
              <a:t>mengumpulkan</a:t>
            </a:r>
            <a:r>
              <a:rPr lang="en-US" sz="3600" dirty="0">
                <a:effectLst/>
                <a:latin typeface="Arial" panose="020B0604020202020204" pitchFamily="34" charset="0"/>
                <a:ea typeface="Times New Roman" panose="02020603050405020304" pitchFamily="18" charset="0"/>
                <a:cs typeface="Times New Roman" panose="02020603050405020304" pitchFamily="18" charset="0"/>
              </a:rPr>
              <a:t> dana</a:t>
            </a:r>
            <a:endParaRPr lang="en-ID" dirty="0"/>
          </a:p>
        </p:txBody>
      </p:sp>
      <p:sp>
        <p:nvSpPr>
          <p:cNvPr id="3" name="Content Placeholder 2">
            <a:extLst>
              <a:ext uri="{FF2B5EF4-FFF2-40B4-BE49-F238E27FC236}">
                <a16:creationId xmlns:a16="http://schemas.microsoft.com/office/drawing/2014/main" id="{3F0CFB50-51D2-4D10-B0F9-0BFE0CB664FB}"/>
              </a:ext>
            </a:extLst>
          </p:cNvPr>
          <p:cNvSpPr>
            <a:spLocks noGrp="1"/>
          </p:cNvSpPr>
          <p:nvPr>
            <p:ph idx="1"/>
          </p:nvPr>
        </p:nvSpPr>
        <p:spPr/>
        <p:txBody>
          <a:bodyPr>
            <a:normAutofit fontScale="85000" lnSpcReduction="10000"/>
          </a:bodyPr>
          <a:lstStyle/>
          <a:p>
            <a:pPr marL="342900" lvl="0" indent="-342900" algn="just">
              <a:lnSpc>
                <a:spcPct val="150000"/>
              </a:lnSpc>
              <a:spcAft>
                <a:spcPts val="1000"/>
              </a:spcAft>
              <a:buFont typeface="Wingdings 2" panose="05020102010507070707" pitchFamily="18" charset="2"/>
              <a:buChar char=""/>
              <a:tabLst>
                <a:tab pos="457200" algn="l"/>
              </a:tabLs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Metode</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khusus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dalam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mengumpulkan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dana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perusahaan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berteknologi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tinggi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adalah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kemitraan</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terbatas</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bidang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penelitian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teknologi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1000"/>
              </a:spcAft>
              <a:buFont typeface="Wingdings 2" panose="05020102010507070707" pitchFamily="18" charset="2"/>
              <a:buChar char=""/>
              <a:tabLst>
                <a:tab pos="457200" algn="l"/>
              </a:tabLs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Kontrak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dibuat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antara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perusahaan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sponsor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dengan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kemitraan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terbatas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Kemitraan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ini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menanggung</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risiko</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riset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mereka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menerima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keringanan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pajak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pembagian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keuntungan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masa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depan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termasuk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pembayaran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atas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riset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dalam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mengembangkan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produk-produk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masa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depan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mana pun.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1000"/>
              </a:spcAft>
              <a:buFont typeface="Wingdings 2" panose="05020102010507070707" pitchFamily="18" charset="2"/>
              <a:buChar char=""/>
              <a:tabLst>
                <a:tab pos="457200" algn="l"/>
              </a:tabLs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Pengusaha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memiliki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keuntungan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dalam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bentuk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mendapatkan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dana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diperlukan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dengan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jumlah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minimum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dari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penurunan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ekuitas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di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saat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yang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sama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mengurangi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risiko</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usahanya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Bagaimanapun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melakukan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kemitraan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terbatas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dalam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bidang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penelitian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pengembangan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relatif</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mahal,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faktor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waktu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setidaknya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enam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bulan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mungkin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terlalu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mahal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beberapa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perusahaan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Larangan-larangan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teknologi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tertentu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rumitnya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cara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mengakhiri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kemitraan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perlu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dievaluasi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secara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teliti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ID" dirty="0"/>
          </a:p>
        </p:txBody>
      </p:sp>
      <p:sp>
        <p:nvSpPr>
          <p:cNvPr id="4" name="Date Placeholder 3">
            <a:extLst>
              <a:ext uri="{FF2B5EF4-FFF2-40B4-BE49-F238E27FC236}">
                <a16:creationId xmlns:a16="http://schemas.microsoft.com/office/drawing/2014/main" id="{F5E2221A-D183-4CDE-900F-0C795B4CEC2A}"/>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A279A797-B313-4BD5-A59E-B0CE2292F1AA}"/>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F1241880-792A-4438-B2D4-6C704A9CE0D8}"/>
              </a:ext>
            </a:extLst>
          </p:cNvPr>
          <p:cNvSpPr>
            <a:spLocks noGrp="1"/>
          </p:cNvSpPr>
          <p:nvPr>
            <p:ph type="sldNum" sz="quarter" idx="12"/>
          </p:nvPr>
        </p:nvSpPr>
        <p:spPr/>
        <p:txBody>
          <a:bodyPr/>
          <a:lstStyle/>
          <a:p>
            <a:fld id="{74890947-6068-46AF-A634-D96B9F9313BE}" type="slidenum">
              <a:rPr lang="en-ID" smtClean="0"/>
              <a:t>94</a:t>
            </a:fld>
            <a:endParaRPr lang="en-ID"/>
          </a:p>
        </p:txBody>
      </p:sp>
    </p:spTree>
    <p:extLst>
      <p:ext uri="{BB962C8B-B14F-4D97-AF65-F5344CB8AC3E}">
        <p14:creationId xmlns:p14="http://schemas.microsoft.com/office/powerpoint/2010/main" val="57138434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8A0C8-5FE0-4AF3-994B-1CA2D8B20006}"/>
              </a:ext>
            </a:extLst>
          </p:cNvPr>
          <p:cNvSpPr>
            <a:spLocks noGrp="1"/>
          </p:cNvSpPr>
          <p:nvPr>
            <p:ph type="title"/>
          </p:nvPr>
        </p:nvSpPr>
        <p:spPr/>
        <p:txBody>
          <a:bodyPr/>
          <a:lstStyle/>
          <a:p>
            <a:r>
              <a:rPr lang="en-US" sz="3600" b="1" u="sng" dirty="0" err="1">
                <a:effectLst/>
                <a:latin typeface="Arial" panose="020B0604020202020204" pitchFamily="34" charset="0"/>
                <a:ea typeface="Times New Roman" panose="02020603050405020304" pitchFamily="18" charset="0"/>
                <a:cs typeface="Times New Roman" panose="02020603050405020304" pitchFamily="18" charset="0"/>
              </a:rPr>
              <a:t>Sektor</a:t>
            </a:r>
            <a:r>
              <a:rPr lang="en-US" sz="3600" b="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600" b="1" u="sng" dirty="0" err="1">
                <a:effectLst/>
                <a:latin typeface="Arial" panose="020B0604020202020204" pitchFamily="34" charset="0"/>
                <a:ea typeface="Times New Roman" panose="02020603050405020304" pitchFamily="18" charset="0"/>
                <a:cs typeface="Times New Roman" panose="02020603050405020304" pitchFamily="18" charset="0"/>
              </a:rPr>
              <a:t>usaha</a:t>
            </a:r>
            <a:r>
              <a:rPr lang="en-US" sz="3600" b="1" u="sng" dirty="0">
                <a:effectLst/>
                <a:latin typeface="Arial" panose="020B0604020202020204" pitchFamily="34" charset="0"/>
                <a:ea typeface="Times New Roman" panose="02020603050405020304" pitchFamily="18" charset="0"/>
                <a:cs typeface="Times New Roman" panose="02020603050405020304" pitchFamily="18" charset="0"/>
              </a:rPr>
              <a:t>:</a:t>
            </a:r>
            <a:br>
              <a:rPr lang="en-ID" sz="3600" dirty="0">
                <a:effectLst/>
                <a:latin typeface="Calibri" panose="020F0502020204030204" pitchFamily="34" charset="0"/>
                <a:ea typeface="Times New Roman" panose="02020603050405020304" pitchFamily="18" charset="0"/>
                <a:cs typeface="Times New Roman" panose="02020603050405020304" pitchFamily="18" charset="0"/>
              </a:rPr>
            </a:br>
            <a:endParaRPr lang="en-ID" dirty="0"/>
          </a:p>
        </p:txBody>
      </p:sp>
      <p:sp>
        <p:nvSpPr>
          <p:cNvPr id="3" name="Content Placeholder 2">
            <a:extLst>
              <a:ext uri="{FF2B5EF4-FFF2-40B4-BE49-F238E27FC236}">
                <a16:creationId xmlns:a16="http://schemas.microsoft.com/office/drawing/2014/main" id="{A9923FB2-42AA-42CB-A16B-16AD8F9993A9}"/>
              </a:ext>
            </a:extLst>
          </p:cNvPr>
          <p:cNvSpPr>
            <a:spLocks noGrp="1"/>
          </p:cNvSpPr>
          <p:nvPr>
            <p:ph idx="1"/>
          </p:nvPr>
        </p:nvSpPr>
        <p:spPr/>
        <p:txBody>
          <a:bodyPr>
            <a:normAutofit/>
          </a:bodyPr>
          <a:lstStyle/>
          <a:p>
            <a:pPr marL="342900" lvl="0" indent="-342900" algn="just">
              <a:lnSpc>
                <a:spcPct val="150000"/>
              </a:lnSpc>
              <a:spcAft>
                <a:spcPts val="0"/>
              </a:spcAft>
              <a:buFont typeface="Wingdings 2" panose="05020102010507070707" pitchFamily="18" charset="2"/>
              <a:buChar char=""/>
              <a:tabLst>
                <a:tab pos="45720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1.Sektor Jasa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Wingdings 2" panose="05020102010507070707" pitchFamily="18" charset="2"/>
              <a:buChar char=""/>
              <a:tabLst>
                <a:tab pos="45720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2.Sektor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Industri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Wingdings 2" panose="05020102010507070707" pitchFamily="18" charset="2"/>
              <a:buChar char=""/>
              <a:tabLst>
                <a:tab pos="45720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3.Sektor Tambang</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Wingdings 2" panose="05020102010507070707" pitchFamily="18" charset="2"/>
              <a:buChar char=""/>
              <a:tabLst>
                <a:tab pos="457200" algn="l"/>
              </a:tabLst>
            </a:pP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4.Sektor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Kelautan</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Wingdings 2" panose="05020102010507070707" pitchFamily="18" charset="2"/>
              <a:buChar char=""/>
              <a:tabLst>
                <a:tab pos="45720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5.Sektor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Perikanan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Wingdings 2" panose="05020102010507070707" pitchFamily="18" charset="2"/>
              <a:buChar char=""/>
              <a:tabLst>
                <a:tab pos="45720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6.Sektor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Percetakan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Wingdings 2" panose="05020102010507070707" pitchFamily="18" charset="2"/>
              <a:buChar char=""/>
              <a:tabLst>
                <a:tab pos="45720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7.Sektor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Seni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1000"/>
              </a:spcAft>
              <a:buFont typeface="Wingdings 2" panose="05020102010507070707" pitchFamily="18" charset="2"/>
              <a:buChar char=""/>
              <a:tabLst>
                <a:tab pos="45720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8.Sektor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Pariwisata,dll</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ID" dirty="0"/>
          </a:p>
        </p:txBody>
      </p:sp>
      <p:sp>
        <p:nvSpPr>
          <p:cNvPr id="4" name="Date Placeholder 3">
            <a:extLst>
              <a:ext uri="{FF2B5EF4-FFF2-40B4-BE49-F238E27FC236}">
                <a16:creationId xmlns:a16="http://schemas.microsoft.com/office/drawing/2014/main" id="{A8A3DA8B-CD25-494D-88DB-928F621A3051}"/>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9413A2CA-85CB-43F8-8808-2E4B60F6A44F}"/>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E0310D8E-A0D6-4838-B311-3D2F512C6D5E}"/>
              </a:ext>
            </a:extLst>
          </p:cNvPr>
          <p:cNvSpPr>
            <a:spLocks noGrp="1"/>
          </p:cNvSpPr>
          <p:nvPr>
            <p:ph type="sldNum" sz="quarter" idx="12"/>
          </p:nvPr>
        </p:nvSpPr>
        <p:spPr/>
        <p:txBody>
          <a:bodyPr/>
          <a:lstStyle/>
          <a:p>
            <a:fld id="{74890947-6068-46AF-A634-D96B9F9313BE}" type="slidenum">
              <a:rPr lang="en-ID" smtClean="0"/>
              <a:t>95</a:t>
            </a:fld>
            <a:endParaRPr lang="en-ID"/>
          </a:p>
        </p:txBody>
      </p:sp>
    </p:spTree>
    <p:extLst>
      <p:ext uri="{BB962C8B-B14F-4D97-AF65-F5344CB8AC3E}">
        <p14:creationId xmlns:p14="http://schemas.microsoft.com/office/powerpoint/2010/main" val="420396784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BC82C-2D9E-4885-90F1-9940250B058B}"/>
              </a:ext>
            </a:extLst>
          </p:cNvPr>
          <p:cNvSpPr>
            <a:spLocks noGrp="1"/>
          </p:cNvSpPr>
          <p:nvPr>
            <p:ph type="title"/>
          </p:nvPr>
        </p:nvSpPr>
        <p:spPr/>
        <p:txBody>
          <a:bodyPr/>
          <a:lstStyle/>
          <a:p>
            <a:r>
              <a:rPr lang="en-US" sz="3600" b="1" dirty="0" err="1">
                <a:effectLst/>
                <a:latin typeface="Arial" panose="020B0604020202020204" pitchFamily="34" charset="0"/>
                <a:ea typeface="Times New Roman" panose="02020603050405020304" pitchFamily="18" charset="0"/>
                <a:cs typeface="Times New Roman" panose="02020603050405020304" pitchFamily="18" charset="0"/>
              </a:rPr>
              <a:t>Jenis</a:t>
            </a:r>
            <a:r>
              <a:rPr lang="en-US" sz="3600" b="1" dirty="0">
                <a:effectLst/>
                <a:latin typeface="Arial" panose="020B0604020202020204" pitchFamily="34" charset="0"/>
                <a:ea typeface="Times New Roman" panose="02020603050405020304" pitchFamily="18" charset="0"/>
                <a:cs typeface="Times New Roman" panose="02020603050405020304" pitchFamily="18" charset="0"/>
              </a:rPr>
              <a:t> Badan Hukum:</a:t>
            </a:r>
            <a:br>
              <a:rPr lang="en-ID" sz="3600" dirty="0">
                <a:effectLst/>
                <a:latin typeface="Calibri" panose="020F0502020204030204" pitchFamily="34" charset="0"/>
                <a:ea typeface="Times New Roman" panose="02020603050405020304" pitchFamily="18" charset="0"/>
                <a:cs typeface="Times New Roman" panose="02020603050405020304" pitchFamily="18" charset="0"/>
              </a:rPr>
            </a:br>
            <a:endParaRPr lang="en-ID" dirty="0"/>
          </a:p>
        </p:txBody>
      </p:sp>
      <p:sp>
        <p:nvSpPr>
          <p:cNvPr id="3" name="Content Placeholder 2">
            <a:extLst>
              <a:ext uri="{FF2B5EF4-FFF2-40B4-BE49-F238E27FC236}">
                <a16:creationId xmlns:a16="http://schemas.microsoft.com/office/drawing/2014/main" id="{0118B834-20A2-4220-81A8-6CA9FE095E16}"/>
              </a:ext>
            </a:extLst>
          </p:cNvPr>
          <p:cNvSpPr>
            <a:spLocks noGrp="1"/>
          </p:cNvSpPr>
          <p:nvPr>
            <p:ph idx="1"/>
          </p:nvPr>
        </p:nvSpPr>
        <p:spPr/>
        <p:txBody>
          <a:bodyPr/>
          <a:lstStyle/>
          <a:p>
            <a:pPr marL="342900" lvl="0" indent="-342900" algn="just">
              <a:lnSpc>
                <a:spcPct val="150000"/>
              </a:lnSpc>
              <a:spcAft>
                <a:spcPts val="0"/>
              </a:spcAft>
              <a:buFont typeface="Wingdings 2" panose="05020102010507070707" pitchFamily="18" charset="2"/>
              <a:buChar char=""/>
              <a:tabLst>
                <a:tab pos="45720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1.Perusahaan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Perseorangan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Wingdings 2" panose="05020102010507070707" pitchFamily="18" charset="2"/>
              <a:buChar char=""/>
              <a:tabLst>
                <a:tab pos="45720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2.Firma</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Wingdings 2" panose="05020102010507070707" pitchFamily="18" charset="2"/>
              <a:buChar char=""/>
              <a:tabLst>
                <a:tab pos="45720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3.Perseroan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Komanditer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Wingdings 2" panose="05020102010507070707" pitchFamily="18" charset="2"/>
              <a:buChar char=""/>
              <a:tabLst>
                <a:tab pos="45720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4.Koperasi</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Wingdings 2" panose="05020102010507070707" pitchFamily="18" charset="2"/>
              <a:buChar char=""/>
              <a:tabLst>
                <a:tab pos="45720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5.Yayasan</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1000"/>
              </a:spcAft>
              <a:buFont typeface="Wingdings 2" panose="05020102010507070707" pitchFamily="18" charset="2"/>
              <a:buChar char=""/>
              <a:tabLst>
                <a:tab pos="45720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6.Perseroan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Terbatas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ID" dirty="0"/>
          </a:p>
        </p:txBody>
      </p:sp>
      <p:sp>
        <p:nvSpPr>
          <p:cNvPr id="4" name="Date Placeholder 3">
            <a:extLst>
              <a:ext uri="{FF2B5EF4-FFF2-40B4-BE49-F238E27FC236}">
                <a16:creationId xmlns:a16="http://schemas.microsoft.com/office/drawing/2014/main" id="{E291FBCB-1685-437D-907E-ABA796208556}"/>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238DDF2A-9C14-4804-8B27-F10604ADFD96}"/>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C6A0CB34-BB5F-4174-8A3D-8186D8B74145}"/>
              </a:ext>
            </a:extLst>
          </p:cNvPr>
          <p:cNvSpPr>
            <a:spLocks noGrp="1"/>
          </p:cNvSpPr>
          <p:nvPr>
            <p:ph type="sldNum" sz="quarter" idx="12"/>
          </p:nvPr>
        </p:nvSpPr>
        <p:spPr/>
        <p:txBody>
          <a:bodyPr/>
          <a:lstStyle/>
          <a:p>
            <a:fld id="{74890947-6068-46AF-A634-D96B9F9313BE}" type="slidenum">
              <a:rPr lang="en-ID" smtClean="0"/>
              <a:t>96</a:t>
            </a:fld>
            <a:endParaRPr lang="en-ID"/>
          </a:p>
        </p:txBody>
      </p:sp>
    </p:spTree>
    <p:extLst>
      <p:ext uri="{BB962C8B-B14F-4D97-AF65-F5344CB8AC3E}">
        <p14:creationId xmlns:p14="http://schemas.microsoft.com/office/powerpoint/2010/main" val="263342975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57383-7F46-4EE2-8EB3-1ADA43547FCA}"/>
              </a:ext>
            </a:extLst>
          </p:cNvPr>
          <p:cNvSpPr>
            <a:spLocks noGrp="1"/>
          </p:cNvSpPr>
          <p:nvPr>
            <p:ph type="title"/>
          </p:nvPr>
        </p:nvSpPr>
        <p:spPr/>
        <p:txBody>
          <a:bodyPr>
            <a:normAutofit fontScale="90000"/>
          </a:bodyPr>
          <a:lstStyle/>
          <a:p>
            <a:pPr marL="228600">
              <a:lnSpc>
                <a:spcPct val="150000"/>
              </a:lnSpc>
              <a:spcAft>
                <a:spcPts val="1000"/>
              </a:spcAft>
            </a:pPr>
            <a:r>
              <a:rPr lang="en-US" sz="3600" b="1" dirty="0">
                <a:effectLst/>
                <a:latin typeface="Arial" panose="020B0604020202020204" pitchFamily="34" charset="0"/>
                <a:ea typeface="Times New Roman" panose="02020603050405020304" pitchFamily="18" charset="0"/>
                <a:cs typeface="Times New Roman" panose="02020603050405020304" pitchFamily="18" charset="0"/>
              </a:rPr>
              <a:t>Ada </a:t>
            </a:r>
            <a:r>
              <a:rPr lang="en-US" sz="3600" b="1" dirty="0" err="1">
                <a:effectLst/>
                <a:latin typeface="Arial" panose="020B0604020202020204" pitchFamily="34" charset="0"/>
                <a:ea typeface="Times New Roman" panose="02020603050405020304" pitchFamily="18" charset="0"/>
                <a:cs typeface="Times New Roman" panose="02020603050405020304" pitchFamily="18" charset="0"/>
              </a:rPr>
              <a:t>dua</a:t>
            </a:r>
            <a:r>
              <a:rPr lang="en-US" sz="36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600" b="1" dirty="0" err="1">
                <a:effectLst/>
                <a:latin typeface="Arial" panose="020B0604020202020204" pitchFamily="34" charset="0"/>
                <a:ea typeface="Times New Roman" panose="02020603050405020304" pitchFamily="18" charset="0"/>
                <a:cs typeface="Times New Roman" panose="02020603050405020304" pitchFamily="18" charset="0"/>
              </a:rPr>
              <a:t>jenis</a:t>
            </a:r>
            <a:r>
              <a:rPr lang="en-US" sz="3600" b="1" dirty="0">
                <a:effectLst/>
                <a:latin typeface="Arial" panose="020B0604020202020204" pitchFamily="34" charset="0"/>
                <a:ea typeface="Times New Roman" panose="02020603050405020304" pitchFamily="18" charset="0"/>
                <a:cs typeface="Times New Roman" panose="02020603050405020304" pitchFamily="18" charset="0"/>
              </a:rPr>
              <a:t> modal </a:t>
            </a:r>
            <a:r>
              <a:rPr lang="en-US" sz="3600" b="1" dirty="0" err="1">
                <a:effectLst/>
                <a:latin typeface="Arial" panose="020B0604020202020204" pitchFamily="34" charset="0"/>
                <a:ea typeface="Times New Roman" panose="02020603050405020304" pitchFamily="18" charset="0"/>
                <a:cs typeface="Times New Roman" panose="02020603050405020304" pitchFamily="18" charset="0"/>
              </a:rPr>
              <a:t>usaha</a:t>
            </a:r>
            <a:r>
              <a:rPr lang="en-US" sz="3600" b="1" dirty="0">
                <a:effectLst/>
                <a:latin typeface="Arial" panose="020B0604020202020204" pitchFamily="34" charset="0"/>
                <a:ea typeface="Times New Roman" panose="02020603050405020304" pitchFamily="18" charset="0"/>
                <a:cs typeface="Times New Roman" panose="02020603050405020304" pitchFamily="18" charset="0"/>
              </a:rPr>
              <a:t> :</a:t>
            </a:r>
            <a:br>
              <a:rPr lang="en-ID" sz="3600" dirty="0">
                <a:effectLst/>
                <a:latin typeface="Calibri" panose="020F0502020204030204" pitchFamily="34" charset="0"/>
                <a:ea typeface="Times New Roman" panose="02020603050405020304" pitchFamily="18" charset="0"/>
                <a:cs typeface="Times New Roman" panose="02020603050405020304" pitchFamily="18" charset="0"/>
              </a:rPr>
            </a:br>
            <a:r>
              <a:rPr lang="en-US" sz="3600" dirty="0">
                <a:effectLst/>
                <a:latin typeface="Arial" panose="020B0604020202020204" pitchFamily="34" charset="0"/>
                <a:ea typeface="Times New Roman" panose="02020603050405020304" pitchFamily="18" charset="0"/>
                <a:cs typeface="Times New Roman" panose="02020603050405020304" pitchFamily="18" charset="0"/>
              </a:rPr>
              <a:t>	1.Modal </a:t>
            </a:r>
            <a:r>
              <a:rPr lang="en-US" sz="3600" dirty="0" err="1">
                <a:effectLst/>
                <a:latin typeface="Arial" panose="020B0604020202020204" pitchFamily="34" charset="0"/>
                <a:ea typeface="Times New Roman" panose="02020603050405020304" pitchFamily="18" charset="0"/>
                <a:cs typeface="Times New Roman" panose="02020603050405020304" pitchFamily="18" charset="0"/>
              </a:rPr>
              <a:t>investasi</a:t>
            </a:r>
            <a:r>
              <a:rPr lang="en-US" sz="3600" dirty="0">
                <a:effectLst/>
                <a:latin typeface="Arial" panose="020B0604020202020204" pitchFamily="34" charset="0"/>
                <a:ea typeface="Times New Roman" panose="02020603050405020304" pitchFamily="18" charset="0"/>
                <a:cs typeface="Times New Roman" panose="02020603050405020304" pitchFamily="18" charset="0"/>
              </a:rPr>
              <a:t> </a:t>
            </a:r>
            <a:br>
              <a:rPr lang="en-ID" sz="3600" dirty="0">
                <a:effectLst/>
                <a:latin typeface="Calibri" panose="020F0502020204030204" pitchFamily="34" charset="0"/>
                <a:ea typeface="Times New Roman" panose="02020603050405020304" pitchFamily="18" charset="0"/>
                <a:cs typeface="Times New Roman" panose="02020603050405020304" pitchFamily="18" charset="0"/>
              </a:rPr>
            </a:br>
            <a:r>
              <a:rPr lang="en-US" sz="3600" dirty="0">
                <a:effectLst/>
                <a:latin typeface="Arial" panose="020B0604020202020204" pitchFamily="34" charset="0"/>
                <a:ea typeface="Times New Roman" panose="02020603050405020304" pitchFamily="18" charset="0"/>
                <a:cs typeface="Times New Roman" panose="02020603050405020304" pitchFamily="18" charset="0"/>
              </a:rPr>
              <a:t>	2.Modal </a:t>
            </a:r>
            <a:r>
              <a:rPr lang="en-US" sz="3600" dirty="0" err="1">
                <a:effectLst/>
                <a:latin typeface="Arial" panose="020B0604020202020204" pitchFamily="34" charset="0"/>
                <a:ea typeface="Times New Roman" panose="02020603050405020304" pitchFamily="18" charset="0"/>
                <a:cs typeface="Times New Roman" panose="02020603050405020304" pitchFamily="18" charset="0"/>
              </a:rPr>
              <a:t>kerja</a:t>
            </a:r>
            <a:r>
              <a:rPr lang="en-US" sz="3600" dirty="0">
                <a:effectLst/>
                <a:latin typeface="Arial" panose="020B0604020202020204" pitchFamily="34" charset="0"/>
                <a:ea typeface="Times New Roman" panose="02020603050405020304" pitchFamily="18" charset="0"/>
                <a:cs typeface="Times New Roman" panose="02020603050405020304" pitchFamily="18" charset="0"/>
              </a:rPr>
              <a:t> </a:t>
            </a:r>
            <a:br>
              <a:rPr lang="en-ID" sz="3600" dirty="0">
                <a:effectLst/>
                <a:latin typeface="Calibri" panose="020F0502020204030204" pitchFamily="34" charset="0"/>
                <a:ea typeface="Times New Roman" panose="02020603050405020304" pitchFamily="18" charset="0"/>
                <a:cs typeface="Times New Roman" panose="02020603050405020304" pitchFamily="18" charset="0"/>
              </a:rPr>
            </a:br>
            <a:endParaRPr lang="en-ID" dirty="0"/>
          </a:p>
        </p:txBody>
      </p:sp>
      <p:sp>
        <p:nvSpPr>
          <p:cNvPr id="3" name="Content Placeholder 2">
            <a:extLst>
              <a:ext uri="{FF2B5EF4-FFF2-40B4-BE49-F238E27FC236}">
                <a16:creationId xmlns:a16="http://schemas.microsoft.com/office/drawing/2014/main" id="{67DF7D14-0547-4A21-9BEC-45BFE49CD6B2}"/>
              </a:ext>
            </a:extLst>
          </p:cNvPr>
          <p:cNvSpPr>
            <a:spLocks noGrp="1"/>
          </p:cNvSpPr>
          <p:nvPr>
            <p:ph idx="1"/>
          </p:nvPr>
        </p:nvSpPr>
        <p:spPr/>
        <p:txBody>
          <a:bodyPr>
            <a:normAutofit fontScale="85000" lnSpcReduction="20000"/>
          </a:bodyPr>
          <a:lstStyle/>
          <a:p>
            <a:pPr marL="0" indent="0" algn="just">
              <a:lnSpc>
                <a:spcPct val="150000"/>
              </a:lnSpc>
              <a:spcAft>
                <a:spcPts val="1000"/>
              </a:spcAft>
              <a:buNone/>
              <a:tabLst>
                <a:tab pos="457200" algn="l"/>
              </a:tabLst>
            </a:pPr>
            <a:r>
              <a:rPr lang="en-US"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Modal </a:t>
            </a:r>
            <a:r>
              <a:rPr lang="en-US"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Investasi</a:t>
            </a:r>
            <a:r>
              <a:rPr lang="en-US"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digunakan</a:t>
            </a:r>
            <a:r>
              <a:rPr lang="en-US"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untuk</a:t>
            </a:r>
            <a:r>
              <a:rPr lang="en-US"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jangka</a:t>
            </a:r>
            <a:r>
              <a:rPr lang="en-US"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panjang</a:t>
            </a:r>
            <a:r>
              <a:rPr lang="en-US"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dan </a:t>
            </a:r>
            <a:r>
              <a:rPr lang="en-US"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dapat</a:t>
            </a:r>
            <a:r>
              <a:rPr lang="en-US"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digunakan</a:t>
            </a:r>
            <a:r>
              <a:rPr lang="en-US"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berulang-ulang,biasanya</a:t>
            </a:r>
            <a:r>
              <a:rPr lang="en-US"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umurnya</a:t>
            </a:r>
            <a:r>
              <a:rPr lang="en-US"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lbh</a:t>
            </a:r>
            <a:r>
              <a:rPr lang="en-US"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dari</a:t>
            </a:r>
            <a:r>
              <a:rPr lang="en-US"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1 </a:t>
            </a:r>
            <a:r>
              <a:rPr lang="en-US"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thn</a:t>
            </a:r>
            <a:r>
              <a:rPr lang="en-US"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Penggunaan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modal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investasi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jangka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panjang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membeli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aktiva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tetap</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seperti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tanah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bangunan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mesin-mesin,peralatan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kendaraan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bersumber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dari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perbankan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lgn="just">
              <a:lnSpc>
                <a:spcPct val="150000"/>
              </a:lnSpc>
              <a:spcAft>
                <a:spcPts val="1000"/>
              </a:spcAft>
              <a:buNone/>
              <a:tabLst>
                <a:tab pos="457200" algn="l"/>
              </a:tabLst>
            </a:pPr>
            <a:r>
              <a:rPr lang="en-US"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Modal </a:t>
            </a:r>
            <a:r>
              <a:rPr lang="en-US"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kerja</a:t>
            </a:r>
            <a:r>
              <a:rPr lang="en-US"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digunakan</a:t>
            </a:r>
            <a:r>
              <a:rPr lang="en-US"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untuk</a:t>
            </a:r>
            <a:r>
              <a:rPr lang="en-US"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jangka</a:t>
            </a:r>
            <a:r>
              <a:rPr lang="en-US"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pendek</a:t>
            </a:r>
            <a:r>
              <a:rPr lang="en-US"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dan </a:t>
            </a:r>
            <a:r>
              <a:rPr lang="en-US"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beberapa</a:t>
            </a:r>
            <a:r>
              <a:rPr lang="en-US"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kali </a:t>
            </a:r>
            <a:r>
              <a:rPr lang="en-US"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pakai</a:t>
            </a:r>
            <a:r>
              <a:rPr lang="en-US"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dlm</a:t>
            </a:r>
            <a:r>
              <a:rPr lang="en-US"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satu</a:t>
            </a:r>
            <a:r>
              <a:rPr lang="en-US"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proses </a:t>
            </a:r>
            <a:r>
              <a:rPr lang="en-US"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produksi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Modal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kerja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adalah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modal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yg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digunakan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untuk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membiayai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operasional</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perusahaan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pada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saat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sdg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beroperasi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lnSpc>
                <a:spcPct val="150000"/>
              </a:lnSpc>
              <a:spcAft>
                <a:spcPts val="1000"/>
              </a:spcAft>
              <a:buNone/>
              <a:tabLst>
                <a:tab pos="457200" algn="l"/>
              </a:tabLs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Kebutuhan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modal,baik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modal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investasi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maupun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modal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kerja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dapat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dicari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dari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berbagai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sumber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dana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yg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ada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yaitu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modal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sendiri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atau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modal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pinjaman</a:t>
            </a:r>
            <a:r>
              <a:rPr lang="en-US" sz="1800" dirty="0">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Modal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sendiri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adalah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modal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dari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pemilik</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usaha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Modal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asing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adalah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modal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dari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luar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perusahaan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lnSpc>
                <a:spcPct val="150000"/>
              </a:lnSpc>
              <a:spcAft>
                <a:spcPts val="1000"/>
              </a:spcAft>
              <a:buNone/>
              <a:tabLst>
                <a:tab pos="457200" algn="l"/>
              </a:tabLst>
            </a:pP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Pembiayaan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suatu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usaha</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dapat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diperoleh</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secara</a:t>
            </a:r>
            <a:r>
              <a:rPr lang="en-US"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gabungan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modal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sendiri</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dng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modal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pinjaman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ID" dirty="0"/>
          </a:p>
        </p:txBody>
      </p:sp>
      <p:sp>
        <p:nvSpPr>
          <p:cNvPr id="4" name="Date Placeholder 3">
            <a:extLst>
              <a:ext uri="{FF2B5EF4-FFF2-40B4-BE49-F238E27FC236}">
                <a16:creationId xmlns:a16="http://schemas.microsoft.com/office/drawing/2014/main" id="{E5F04CA9-485C-4735-ADDD-1FA835A2817E}"/>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4846EBE2-1CA4-4D41-8E97-E1F98A074917}"/>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2A7360B8-6985-4E46-A322-6733D5853047}"/>
              </a:ext>
            </a:extLst>
          </p:cNvPr>
          <p:cNvSpPr>
            <a:spLocks noGrp="1"/>
          </p:cNvSpPr>
          <p:nvPr>
            <p:ph type="sldNum" sz="quarter" idx="12"/>
          </p:nvPr>
        </p:nvSpPr>
        <p:spPr/>
        <p:txBody>
          <a:bodyPr/>
          <a:lstStyle/>
          <a:p>
            <a:fld id="{74890947-6068-46AF-A634-D96B9F9313BE}" type="slidenum">
              <a:rPr lang="en-ID" smtClean="0"/>
              <a:t>97</a:t>
            </a:fld>
            <a:endParaRPr lang="en-ID"/>
          </a:p>
        </p:txBody>
      </p:sp>
    </p:spTree>
    <p:extLst>
      <p:ext uri="{BB962C8B-B14F-4D97-AF65-F5344CB8AC3E}">
        <p14:creationId xmlns:p14="http://schemas.microsoft.com/office/powerpoint/2010/main" val="376792187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81C55-0B8D-4D5A-AF47-C8203DEE20EE}"/>
              </a:ext>
            </a:extLst>
          </p:cNvPr>
          <p:cNvSpPr>
            <a:spLocks noGrp="1"/>
          </p:cNvSpPr>
          <p:nvPr>
            <p:ph type="title"/>
          </p:nvPr>
        </p:nvSpPr>
        <p:spPr/>
        <p:txBody>
          <a:bodyPr/>
          <a:lstStyle/>
          <a:p>
            <a:r>
              <a:rPr lang="en-US" sz="3200" b="1" dirty="0" err="1">
                <a:effectLst/>
                <a:latin typeface="Arial" panose="020B0604020202020204" pitchFamily="34" charset="0"/>
                <a:ea typeface="Times New Roman" panose="02020603050405020304" pitchFamily="18" charset="0"/>
                <a:cs typeface="Times New Roman" panose="02020603050405020304" pitchFamily="18" charset="0"/>
              </a:rPr>
              <a:t>Pertimbangan</a:t>
            </a:r>
            <a:r>
              <a:rPr lang="en-US" sz="32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600" b="1" dirty="0" err="1">
                <a:effectLst/>
                <a:latin typeface="Arial" panose="020B0604020202020204" pitchFamily="34" charset="0"/>
                <a:ea typeface="Times New Roman" panose="02020603050405020304" pitchFamily="18" charset="0"/>
                <a:cs typeface="Times New Roman" panose="02020603050405020304" pitchFamily="18" charset="0"/>
              </a:rPr>
              <a:t>memperoleh</a:t>
            </a:r>
            <a:r>
              <a:rPr lang="en-US" sz="3600" b="1" dirty="0">
                <a:effectLst/>
                <a:latin typeface="Arial" panose="020B0604020202020204" pitchFamily="34" charset="0"/>
                <a:ea typeface="Times New Roman" panose="02020603050405020304" pitchFamily="18" charset="0"/>
                <a:cs typeface="Times New Roman" panose="02020603050405020304" pitchFamily="18" charset="0"/>
              </a:rPr>
              <a:t> modal </a:t>
            </a:r>
            <a:r>
              <a:rPr lang="en-US" sz="3600" b="1" dirty="0" err="1">
                <a:effectLst/>
                <a:latin typeface="Arial" panose="020B0604020202020204" pitchFamily="34" charset="0"/>
                <a:ea typeface="Times New Roman" panose="02020603050405020304" pitchFamily="18" charset="0"/>
                <a:cs typeface="Times New Roman" panose="02020603050405020304" pitchFamily="18" charset="0"/>
              </a:rPr>
              <a:t>usaha</a:t>
            </a:r>
            <a:br>
              <a:rPr lang="en-ID" sz="3600" dirty="0">
                <a:effectLst/>
                <a:latin typeface="Calibri" panose="020F0502020204030204" pitchFamily="34" charset="0"/>
                <a:ea typeface="Times New Roman" panose="02020603050405020304" pitchFamily="18" charset="0"/>
                <a:cs typeface="Times New Roman" panose="02020603050405020304" pitchFamily="18" charset="0"/>
              </a:rPr>
            </a:br>
            <a:endParaRPr lang="en-ID" dirty="0"/>
          </a:p>
        </p:txBody>
      </p:sp>
      <p:sp>
        <p:nvSpPr>
          <p:cNvPr id="3" name="Content Placeholder 2">
            <a:extLst>
              <a:ext uri="{FF2B5EF4-FFF2-40B4-BE49-F238E27FC236}">
                <a16:creationId xmlns:a16="http://schemas.microsoft.com/office/drawing/2014/main" id="{978FEDD5-8416-4A5B-A468-B5C99146E76B}"/>
              </a:ext>
            </a:extLst>
          </p:cNvPr>
          <p:cNvSpPr>
            <a:spLocks noGrp="1"/>
          </p:cNvSpPr>
          <p:nvPr>
            <p:ph idx="1"/>
          </p:nvPr>
        </p:nvSpPr>
        <p:spPr/>
        <p:txBody>
          <a:bodyPr/>
          <a:lstStyle/>
          <a:p>
            <a:pPr marL="342900" lvl="0" indent="-342900" algn="just">
              <a:lnSpc>
                <a:spcPct val="150000"/>
              </a:lnSpc>
              <a:spcAft>
                <a:spcPts val="1000"/>
              </a:spcAft>
              <a:buFont typeface="Wingdings 2" panose="05020102010507070707" pitchFamily="18" charset="2"/>
              <a:buChar char=""/>
              <a:tabLst>
                <a:tab pos="45720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1.Tujuan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perusahaan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1000"/>
              </a:spcAft>
              <a:buFont typeface="Wingdings 2" panose="05020102010507070707" pitchFamily="18" charset="2"/>
              <a:buChar char=""/>
              <a:tabLst>
                <a:tab pos="45720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2.Masa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pengembalian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modal</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1000"/>
              </a:spcAft>
              <a:buFont typeface="Wingdings 2" panose="05020102010507070707" pitchFamily="18" charset="2"/>
              <a:buChar char=""/>
              <a:tabLst>
                <a:tab pos="45720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3.Biaya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yg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dikeluarkan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1000"/>
              </a:spcAft>
              <a:buFont typeface="Wingdings 2" panose="05020102010507070707" pitchFamily="18" charset="2"/>
              <a:buChar char=""/>
              <a:tabLst>
                <a:tab pos="45720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4.Estimasi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keuntungan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ID"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ID" dirty="0"/>
          </a:p>
        </p:txBody>
      </p:sp>
      <p:sp>
        <p:nvSpPr>
          <p:cNvPr id="4" name="Date Placeholder 3">
            <a:extLst>
              <a:ext uri="{FF2B5EF4-FFF2-40B4-BE49-F238E27FC236}">
                <a16:creationId xmlns:a16="http://schemas.microsoft.com/office/drawing/2014/main" id="{0C456F5D-D6EB-42C9-96C1-61A4207144CF}"/>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F721DD99-6A2B-4028-8016-44BE42C19E33}"/>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39B78EB5-F320-447A-A9CF-4DAE83A65CC0}"/>
              </a:ext>
            </a:extLst>
          </p:cNvPr>
          <p:cNvSpPr>
            <a:spLocks noGrp="1"/>
          </p:cNvSpPr>
          <p:nvPr>
            <p:ph type="sldNum" sz="quarter" idx="12"/>
          </p:nvPr>
        </p:nvSpPr>
        <p:spPr/>
        <p:txBody>
          <a:bodyPr/>
          <a:lstStyle/>
          <a:p>
            <a:fld id="{74890947-6068-46AF-A634-D96B9F9313BE}" type="slidenum">
              <a:rPr lang="en-ID" smtClean="0"/>
              <a:t>98</a:t>
            </a:fld>
            <a:endParaRPr lang="en-ID"/>
          </a:p>
        </p:txBody>
      </p:sp>
    </p:spTree>
    <p:extLst>
      <p:ext uri="{BB962C8B-B14F-4D97-AF65-F5344CB8AC3E}">
        <p14:creationId xmlns:p14="http://schemas.microsoft.com/office/powerpoint/2010/main" val="30416562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81807-8DAC-4627-B6EF-63D9AF4438B0}"/>
              </a:ext>
            </a:extLst>
          </p:cNvPr>
          <p:cNvSpPr>
            <a:spLocks noGrp="1"/>
          </p:cNvSpPr>
          <p:nvPr>
            <p:ph type="title"/>
          </p:nvPr>
        </p:nvSpPr>
        <p:spPr/>
        <p:txBody>
          <a:bodyPr/>
          <a:lstStyle/>
          <a:p>
            <a:r>
              <a:rPr lang="en-US" dirty="0"/>
              <a:t>PERTEMUAN MINGGUM 08</a:t>
            </a:r>
            <a:endParaRPr lang="en-ID" dirty="0"/>
          </a:p>
        </p:txBody>
      </p:sp>
      <p:sp>
        <p:nvSpPr>
          <p:cNvPr id="3" name="Content Placeholder 2">
            <a:extLst>
              <a:ext uri="{FF2B5EF4-FFF2-40B4-BE49-F238E27FC236}">
                <a16:creationId xmlns:a16="http://schemas.microsoft.com/office/drawing/2014/main" id="{A0C42920-8B05-4E48-9CCD-E3B45902C049}"/>
              </a:ext>
            </a:extLst>
          </p:cNvPr>
          <p:cNvSpPr>
            <a:spLocks noGrp="1"/>
          </p:cNvSpPr>
          <p:nvPr>
            <p:ph idx="1"/>
          </p:nvPr>
        </p:nvSpPr>
        <p:spPr/>
        <p:txBody>
          <a:bodyPr>
            <a:normAutofit/>
          </a:bodyPr>
          <a:lstStyle/>
          <a:p>
            <a:r>
              <a:rPr lang="en-US" sz="6600" dirty="0">
                <a:highlight>
                  <a:srgbClr val="FFFF00"/>
                </a:highlight>
              </a:rPr>
              <a:t>UTS</a:t>
            </a:r>
            <a:endParaRPr lang="en-ID" sz="6600" dirty="0">
              <a:highlight>
                <a:srgbClr val="FFFF00"/>
              </a:highlight>
            </a:endParaRPr>
          </a:p>
        </p:txBody>
      </p:sp>
      <p:sp>
        <p:nvSpPr>
          <p:cNvPr id="4" name="Date Placeholder 3">
            <a:extLst>
              <a:ext uri="{FF2B5EF4-FFF2-40B4-BE49-F238E27FC236}">
                <a16:creationId xmlns:a16="http://schemas.microsoft.com/office/drawing/2014/main" id="{0125BDC2-51B6-464F-ADF5-9498CB15B1FD}"/>
              </a:ext>
            </a:extLst>
          </p:cNvPr>
          <p:cNvSpPr>
            <a:spLocks noGrp="1"/>
          </p:cNvSpPr>
          <p:nvPr>
            <p:ph type="dt" sz="half" idx="10"/>
          </p:nvPr>
        </p:nvSpPr>
        <p:spPr/>
        <p:txBody>
          <a:bodyPr/>
          <a:lstStyle/>
          <a:p>
            <a:fld id="{D895FB4F-57DB-41E5-89F4-8E67C7567996}" type="datetime1">
              <a:rPr lang="en-ID" smtClean="0"/>
              <a:t>06/02/2022</a:t>
            </a:fld>
            <a:endParaRPr lang="en-ID"/>
          </a:p>
        </p:txBody>
      </p:sp>
      <p:sp>
        <p:nvSpPr>
          <p:cNvPr id="5" name="Footer Placeholder 4">
            <a:extLst>
              <a:ext uri="{FF2B5EF4-FFF2-40B4-BE49-F238E27FC236}">
                <a16:creationId xmlns:a16="http://schemas.microsoft.com/office/drawing/2014/main" id="{59F57446-93AE-44C8-A9BA-03325C794969}"/>
              </a:ext>
            </a:extLst>
          </p:cNvPr>
          <p:cNvSpPr>
            <a:spLocks noGrp="1"/>
          </p:cNvSpPr>
          <p:nvPr>
            <p:ph type="ftr" sz="quarter" idx="11"/>
          </p:nvPr>
        </p:nvSpPr>
        <p:spPr/>
        <p:txBody>
          <a:bodyPr/>
          <a:lstStyle/>
          <a:p>
            <a:r>
              <a:rPr lang="en-US"/>
              <a:t>Dr WILHELMUS HARY SUSILO 2022</a:t>
            </a:r>
            <a:endParaRPr lang="en-ID"/>
          </a:p>
        </p:txBody>
      </p:sp>
      <p:sp>
        <p:nvSpPr>
          <p:cNvPr id="6" name="Slide Number Placeholder 5">
            <a:extLst>
              <a:ext uri="{FF2B5EF4-FFF2-40B4-BE49-F238E27FC236}">
                <a16:creationId xmlns:a16="http://schemas.microsoft.com/office/drawing/2014/main" id="{97CD362B-1C56-4577-9240-9508794D0EF1}"/>
              </a:ext>
            </a:extLst>
          </p:cNvPr>
          <p:cNvSpPr>
            <a:spLocks noGrp="1"/>
          </p:cNvSpPr>
          <p:nvPr>
            <p:ph type="sldNum" sz="quarter" idx="12"/>
          </p:nvPr>
        </p:nvSpPr>
        <p:spPr/>
        <p:txBody>
          <a:bodyPr/>
          <a:lstStyle/>
          <a:p>
            <a:fld id="{74890947-6068-46AF-A634-D96B9F9313BE}" type="slidenum">
              <a:rPr lang="en-ID" smtClean="0"/>
              <a:t>99</a:t>
            </a:fld>
            <a:endParaRPr lang="en-ID"/>
          </a:p>
        </p:txBody>
      </p:sp>
    </p:spTree>
    <p:extLst>
      <p:ext uri="{BB962C8B-B14F-4D97-AF65-F5344CB8AC3E}">
        <p14:creationId xmlns:p14="http://schemas.microsoft.com/office/powerpoint/2010/main" val="220621693"/>
      </p:ext>
    </p:extLst>
  </p:cSld>
  <p:clrMapOvr>
    <a:masterClrMapping/>
  </p:clrMapOvr>
</p:sld>
</file>

<file path=ppt/theme/theme1.xml><?xml version="1.0" encoding="utf-8"?>
<a:theme xmlns:a="http://schemas.openxmlformats.org/drawingml/2006/main" name="Fra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Riblet">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7145" cap="flat" cmpd="sng" algn="ctr">
          <a:solidFill>
            <a:schemeClr val="phClr"/>
          </a:solidFill>
          <a:prstDash val="solid"/>
        </a:ln>
        <a:ln w="58420" cap="flat" cmpd="thickThin" algn="ctr">
          <a:solidFill>
            <a:schemeClr val="phClr">
              <a:shade val="95000"/>
              <a:alpha val="50000"/>
              <a:satMod val="150000"/>
            </a:schemeClr>
          </a:solidFill>
          <a:prstDash val="solid"/>
        </a:ln>
      </a:lnStyleLst>
      <a:effectStyleLst>
        <a:effectStyle>
          <a:effectLst/>
        </a:effectStyle>
        <a:effectStyle>
          <a:effectLst>
            <a:outerShdw blurRad="50800" dist="38100" dir="2700000" rotWithShape="0">
              <a:srgbClr val="000000">
                <a:alpha val="60000"/>
              </a:srgbClr>
            </a:outerShdw>
          </a:effectLst>
          <a:scene3d>
            <a:camera prst="orthographicFront">
              <a:rot lat="0" lon="0" rev="0"/>
            </a:camera>
            <a:lightRig rig="flat" dir="tl"/>
          </a:scene3d>
          <a:sp3d prstMaterial="flat">
            <a:bevelT w="31750" h="63500" prst="riblet"/>
          </a:sp3d>
        </a:effectStyle>
        <a:effectStyle>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TM03457475[[fn=Frame]]</Template>
  <TotalTime>419</TotalTime>
  <Words>11695</Words>
  <Application>Microsoft Office PowerPoint</Application>
  <PresentationFormat>Widescreen</PresentationFormat>
  <Paragraphs>1161</Paragraphs>
  <Slides>177</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177</vt:i4>
      </vt:variant>
    </vt:vector>
  </HeadingPairs>
  <TitlesOfParts>
    <vt:vector size="185" baseType="lpstr">
      <vt:lpstr>Arial</vt:lpstr>
      <vt:lpstr>Calibri</vt:lpstr>
      <vt:lpstr>Century Gothic</vt:lpstr>
      <vt:lpstr>Corbel</vt:lpstr>
      <vt:lpstr>Franklin Gothic Book</vt:lpstr>
      <vt:lpstr>Times New Roman</vt:lpstr>
      <vt:lpstr>Wingdings 2</vt:lpstr>
      <vt:lpstr>Frame</vt:lpstr>
      <vt:lpstr>ENTREPRENEUR, INOVASI DAN EKONOMI KREATIF</vt:lpstr>
      <vt:lpstr>PERTEMUAN MINGGU 01</vt:lpstr>
      <vt:lpstr>KONTRAK KULIAH</vt:lpstr>
      <vt:lpstr>A. TARGET ITEM BISNIS PLAN</vt:lpstr>
      <vt:lpstr>NEXT</vt:lpstr>
      <vt:lpstr>NEXT</vt:lpstr>
      <vt:lpstr>Referensi</vt:lpstr>
      <vt:lpstr>PARADIGMA</vt:lpstr>
      <vt:lpstr>Entrepreneur Paradigm </vt:lpstr>
      <vt:lpstr>BARANG- JASA- F&amp;B-PROVERTY-PERUSAHAAN PELAYARAN, EKSPEDISI MUATAN KAPAL LAUT, KAPAL PESIAR etc. </vt:lpstr>
      <vt:lpstr>BIDANG USAHA KEMARITIMAN</vt:lpstr>
      <vt:lpstr>ENTREPRENEURIAL MINDSET</vt:lpstr>
      <vt:lpstr>ENTREPRENEURIAL  MINDSET: frame work of strategic</vt:lpstr>
      <vt:lpstr>Konsep dan Definisi Pengusaha</vt:lpstr>
      <vt:lpstr>Entrepreneurship berfokus pada inovasi dan kreativitas</vt:lpstr>
      <vt:lpstr>Entrepreneurship</vt:lpstr>
      <vt:lpstr>Entrepreneurship sebagai pola Pikir. </vt:lpstr>
      <vt:lpstr>Who?</vt:lpstr>
      <vt:lpstr>Fundamental dari pola pikir pengusaha meliputi; kreativitas dan inovasi</vt:lpstr>
      <vt:lpstr>Mengapa menjadi Pengusaha?</vt:lpstr>
      <vt:lpstr>pandangan akuntabilitas</vt:lpstr>
      <vt:lpstr>Bisnis global</vt:lpstr>
      <vt:lpstr>Jenis- jenis pengusaha menurut Ciputra</vt:lpstr>
      <vt:lpstr>Jenis- jenis perekonomian</vt:lpstr>
      <vt:lpstr>Perekonomian pasar</vt:lpstr>
      <vt:lpstr>PERTEMUAN MINGGU 02</vt:lpstr>
      <vt:lpstr>INTEGRASI HASIL RISET DR WHS</vt:lpstr>
      <vt:lpstr>INTEGRASI</vt:lpstr>
      <vt:lpstr>PERTEMUAN MINGGU 02</vt:lpstr>
      <vt:lpstr>Entrepreneur Profil- Profil pengusaha EWING MARION KAUFFMAN </vt:lpstr>
      <vt:lpstr>NEXT</vt:lpstr>
      <vt:lpstr>NEXT</vt:lpstr>
      <vt:lpstr>Filosofi mendasarnya dari Ewing Marion Kauffman: “Perlakukan orang lain sebagaimana Anda ingin diperlakukan”. </vt:lpstr>
      <vt:lpstr>Profile yang ke 2, adalah mahasisa MM yang sudah menjadi pengusaha dan melakukan presentasi di kelas MM Menteng dan Meruya: Dengan bisnis Jilbab, Boneka, Soft lens dan Batik NAsional. </vt:lpstr>
      <vt:lpstr>bisnis umum: bahan Jilbab, Boneka, Soft lens dan Batik Nasional. </vt:lpstr>
      <vt:lpstr>The Entrepreneurial Habits </vt:lpstr>
      <vt:lpstr>Pengambilan keputusan: </vt:lpstr>
      <vt:lpstr>Pengambilan keputusan: </vt:lpstr>
      <vt:lpstr>Belajar  dari kegagalan &amp; Karakteristik : </vt:lpstr>
      <vt:lpstr>Karakteristik</vt:lpstr>
      <vt:lpstr>Membuat rencana bisnis: </vt:lpstr>
      <vt:lpstr>Melakukan peramalan penjualan &amp; Perencanaan keuangan</vt:lpstr>
      <vt:lpstr>PERTEMUAN MINGGU KE 03</vt:lpstr>
      <vt:lpstr>Kesempatan Bisnis, Franchise dan Membeli Bisnis yang sudah ada</vt:lpstr>
      <vt:lpstr>Beli dalam Sebuah Waralaba</vt:lpstr>
      <vt:lpstr>Keahlian Manajemen: </vt:lpstr>
      <vt:lpstr>Kebutuhan Modal: </vt:lpstr>
      <vt:lpstr>Pengetahuan Pasar: </vt:lpstr>
      <vt:lpstr>Usaha baru: </vt:lpstr>
      <vt:lpstr>Keuntungan: </vt:lpstr>
      <vt:lpstr>Resiko: </vt:lpstr>
      <vt:lpstr>Kerugian: </vt:lpstr>
      <vt:lpstr>Faktor: </vt:lpstr>
      <vt:lpstr>NEXT</vt:lpstr>
      <vt:lpstr>NEXT</vt:lpstr>
      <vt:lpstr>NEXT</vt:lpstr>
      <vt:lpstr>PERTEMUAN MINGGU KE 04</vt:lpstr>
      <vt:lpstr>Risiko: </vt:lpstr>
      <vt:lpstr>Strategi yang dapat digunakan untuk mengatisipasi risiko meliputi:  </vt:lpstr>
      <vt:lpstr>Strategi cakupan PASAR- luas</vt:lpstr>
      <vt:lpstr>Strategi Peniruan.</vt:lpstr>
      <vt:lpstr>Jenis- jenis Imitation strategy meliputi:</vt:lpstr>
      <vt:lpstr>Mengelola Kebaruan </vt:lpstr>
      <vt:lpstr>Penilaian Resiko bisnis &amp; Teknik penilaian resiko: </vt:lpstr>
      <vt:lpstr>Sumber resiko: </vt:lpstr>
      <vt:lpstr>PERTEMUAN MINGGU KE 05</vt:lpstr>
      <vt:lpstr>Innovation and entrepreneurship </vt:lpstr>
      <vt:lpstr>Pengusaha Pasar Internasional </vt:lpstr>
      <vt:lpstr>entrepreneurship is the process</vt:lpstr>
      <vt:lpstr>Siapa Pengusaha</vt:lpstr>
      <vt:lpstr>Tiga elemen dalam mencari peluang bisnis; </vt:lpstr>
      <vt:lpstr>Resiko dan innovasi</vt:lpstr>
      <vt:lpstr>Masalah dalam proses innovasi</vt:lpstr>
      <vt:lpstr>Menentukan kebutuhan untuk ide produk dan jasa baru:  7 FAKTOR terhadap ASPEK-ASPEK dan KAPABILITAS. </vt:lpstr>
      <vt:lpstr>Pertimbangan Nilai dan biaya  </vt:lpstr>
      <vt:lpstr>DEVELOPING CREATIVITY SUMBER- SUMBER IDE BARU </vt:lpstr>
      <vt:lpstr>Sumber ide: pelanggan yang potensial.</vt:lpstr>
      <vt:lpstr>pelanggan</vt:lpstr>
      <vt:lpstr>Pemerintah dapat menjadi sumber ide baru dalam 2 cara</vt:lpstr>
      <vt:lpstr>PERTEMUAN MINGGU KE 06</vt:lpstr>
      <vt:lpstr>MODEL PENGENALAN PELUANG</vt:lpstr>
      <vt:lpstr>Rencana analisis peluang terdiri dari 4 bagian</vt:lpstr>
      <vt:lpstr>Berfokus pada ide itu sendiri dan kompetisinya</vt:lpstr>
      <vt:lpstr>Penilaian pasar domestik dan pasar internasional untuk ide</vt:lpstr>
      <vt:lpstr>Penilaian pengusaha dan tim</vt:lpstr>
      <vt:lpstr>langkah- langkah yang dibutuhkan</vt:lpstr>
      <vt:lpstr>Untuk itu perencanaan produk dan proses pengembangan  dibagi menjadi 5 tingkat: </vt:lpstr>
      <vt:lpstr>ide baru</vt:lpstr>
      <vt:lpstr>Kriteria  penetuan permintaan pasar</vt:lpstr>
      <vt:lpstr>PERTEMUAN MINGGU KE 07</vt:lpstr>
      <vt:lpstr>Analisis Investasi dalam Bisnis </vt:lpstr>
      <vt:lpstr>Semua perusahaan memerlukan modal</vt:lpstr>
      <vt:lpstr>menimbang 5C</vt:lpstr>
      <vt:lpstr>Metode khusus dalam mengumpulkan dana</vt:lpstr>
      <vt:lpstr>Sektor usaha: </vt:lpstr>
      <vt:lpstr>Jenis Badan Hukum: </vt:lpstr>
      <vt:lpstr>Ada dua jenis modal usaha :  1.Modal investasi   2.Modal kerja  </vt:lpstr>
      <vt:lpstr>Pertimbangan memperoleh modal usaha </vt:lpstr>
      <vt:lpstr>PERTEMUAN MINGGUM 08</vt:lpstr>
      <vt:lpstr>PERTEMUAN MINGGUM 09</vt:lpstr>
      <vt:lpstr>dilakukannya sejumlah riset pemasaran</vt:lpstr>
      <vt:lpstr>tinjauan dan penilaian komprehensif dari tren-tren industri serta pasar</vt:lpstr>
      <vt:lpstr>merumuskan bagian rencana pemasaran dari rencana bisnis.</vt:lpstr>
      <vt:lpstr>langkah utama</vt:lpstr>
      <vt:lpstr>pendekatan-pendekatan pemasaran alternatif</vt:lpstr>
      <vt:lpstr>mengembangkan sebuah rencana kontinjensi. </vt:lpstr>
      <vt:lpstr>mengembangkan strategi pemasaran dan rencana tindakan (marketing strategy and action plan) </vt:lpstr>
      <vt:lpstr>PERTEMUAN MINGGU KE 10</vt:lpstr>
      <vt:lpstr>Pengertian merk, brand equity,pembuatan merk, Analisis SWOT dan Regulator issues dan perencanaan fasilitas Membuat struktur organisasi dan memahami pengelolaan SDM</vt:lpstr>
      <vt:lpstr>MEREK</vt:lpstr>
      <vt:lpstr>Mendesain Merek </vt:lpstr>
      <vt:lpstr>Manajemen Partisipatif: </vt:lpstr>
      <vt:lpstr>Manajemen Partisipatif: </vt:lpstr>
      <vt:lpstr>sukses mengembangkan bisnis.</vt:lpstr>
      <vt:lpstr>sukses mengembangkan bisnis.</vt:lpstr>
      <vt:lpstr>PERTEMUAN MINGGU KE 011</vt:lpstr>
      <vt:lpstr>Financial Plan </vt:lpstr>
      <vt:lpstr>Anggaran</vt:lpstr>
      <vt:lpstr>mengembangkan laporan laba rugi proforma</vt:lpstr>
      <vt:lpstr>contoh</vt:lpstr>
      <vt:lpstr>Anggaran modal</vt:lpstr>
      <vt:lpstr>Ekuitas pemilik: jumlah yang telah diinvestasikan pemilik dan atau ditahan dari operasi perusahaan </vt:lpstr>
      <vt:lpstr>Arus kas Proforma</vt:lpstr>
      <vt:lpstr>Sumber dan penerapan dana</vt:lpstr>
      <vt:lpstr>contoh</vt:lpstr>
      <vt:lpstr>Paket peranti lunak</vt:lpstr>
      <vt:lpstr>Rencana finasial</vt:lpstr>
      <vt:lpstr>Tiga area finasial </vt:lpstr>
      <vt:lpstr>Tiga area finasial </vt:lpstr>
      <vt:lpstr>next</vt:lpstr>
      <vt:lpstr>PERTEMUAN MINGGU KE 12</vt:lpstr>
      <vt:lpstr>PROFILE</vt:lpstr>
      <vt:lpstr>Bill Porter --- E*Trade dan ISE </vt:lpstr>
      <vt:lpstr>Porter tidak memahami ttg kewirausahaan.  </vt:lpstr>
      <vt:lpstr>12 PERSOALAN</vt:lpstr>
      <vt:lpstr>Strategi Pertumbuhan</vt:lpstr>
      <vt:lpstr>MATRIK</vt:lpstr>
      <vt:lpstr>Strategi Penetrasi</vt:lpstr>
      <vt:lpstr>NEXT</vt:lpstr>
      <vt:lpstr>Strategi Pengembangan Pasar</vt:lpstr>
      <vt:lpstr>Strategi Pengembangan produk</vt:lpstr>
      <vt:lpstr>Strategi Diversifikasi</vt:lpstr>
      <vt:lpstr>NEXT</vt:lpstr>
      <vt:lpstr>Implikasi Pertumbuhan bagi Perusahaan: </vt:lpstr>
      <vt:lpstr>PERTEMUAN MINGGU KE 13</vt:lpstr>
      <vt:lpstr>Presentasi Bisnis Partnership dan Franchise</vt:lpstr>
      <vt:lpstr>NEXT</vt:lpstr>
      <vt:lpstr>Penyelesaiaan Masalah secara Kreatif baik pada bisnis partnership maupun franchise. </vt:lpstr>
      <vt:lpstr>Tukar Pikiran secara Tertulis: </vt:lpstr>
      <vt:lpstr>Metode Gordon   </vt:lpstr>
      <vt:lpstr>Metode Daftar: </vt:lpstr>
      <vt:lpstr>Metode catatan Kolektif: </vt:lpstr>
      <vt:lpstr>Pendekatan berpikir panjang: </vt:lpstr>
      <vt:lpstr>next</vt:lpstr>
      <vt:lpstr>Review tugas RENCANA BISNIS</vt:lpstr>
      <vt:lpstr>NEXT</vt:lpstr>
      <vt:lpstr>NEXT</vt:lpstr>
      <vt:lpstr>PERTEMUAN MINGGU KE 14</vt:lpstr>
      <vt:lpstr>next</vt:lpstr>
      <vt:lpstr>PENILAIAN</vt:lpstr>
      <vt:lpstr>CONTOH</vt:lpstr>
      <vt:lpstr>RINGKASAN EKSEKUTIF</vt:lpstr>
      <vt:lpstr>NEXT</vt:lpstr>
      <vt:lpstr>ANALISA SWOT   </vt:lpstr>
      <vt:lpstr>PERTEMUAN MINGGU KE 15</vt:lpstr>
      <vt:lpstr>NEXT</vt:lpstr>
      <vt:lpstr>Perencanaan Sebagai Bagian dari Operasi Bisnis. </vt:lpstr>
      <vt:lpstr>Pengertian Rencana Bisnis/ Business Plan. </vt:lpstr>
      <vt:lpstr>NEXT</vt:lpstr>
      <vt:lpstr>Siapa yang harus membuat rencana bisnis? </vt:lpstr>
      <vt:lpstr>Lingkup dan Nilai Rencana Bisnis – Siapakah yang Membaca Rencana tersebut? </vt:lpstr>
      <vt:lpstr>memperiapkan</vt:lpstr>
      <vt:lpstr>Rencana bisnis</vt:lpstr>
      <vt:lpstr>siang</vt:lpstr>
      <vt:lpstr>malam</vt:lpstr>
      <vt:lpstr>framework</vt:lpstr>
      <vt:lpstr>The end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KEWIRAUSAHAAN, INOVASI DAN KREATIVITAS BISNIS PELAYARAN</dc:title>
  <dc:creator>ASUS</dc:creator>
  <cp:lastModifiedBy>ASUS</cp:lastModifiedBy>
  <cp:revision>185</cp:revision>
  <dcterms:created xsi:type="dcterms:W3CDTF">2022-01-08T02:11:48Z</dcterms:created>
  <dcterms:modified xsi:type="dcterms:W3CDTF">2022-02-06T00:52:33Z</dcterms:modified>
</cp:coreProperties>
</file>