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59" r:id="rId10"/>
    <p:sldId id="262" r:id="rId11"/>
    <p:sldId id="261" r:id="rId12"/>
    <p:sldId id="260" r:id="rId13"/>
    <p:sldId id="257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D91A6-F6C6-4C41-9933-097D37D65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3480E2-C7ED-4C55-8EB8-5FC02CC68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FAFF4-356C-41B9-B49C-C03C0E44E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94C8-EE18-4942-9E31-5B7125FE661A}" type="datetimeFigureOut">
              <a:rPr lang="en-ID" smtClean="0"/>
              <a:t>06/02/2022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FB663-37FC-42FE-9942-36A6A2CB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6FE06-CA4C-4686-AF1F-7EB8B621D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2F1F-F595-41AB-AE3E-44D4DCF0DB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823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59E52-C9CE-4BD2-9C52-DDDBE5B2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B1535-90A6-484C-BFA7-9CD6CC95C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25D4A-2440-43F5-A6A1-D01EB6CC2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94C8-EE18-4942-9E31-5B7125FE661A}" type="datetimeFigureOut">
              <a:rPr lang="en-ID" smtClean="0"/>
              <a:t>06/02/2022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E5553-4EAB-454E-B700-348EDB040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3D55E-BB72-49B8-B217-2F8746A2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2F1F-F595-41AB-AE3E-44D4DCF0DB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5868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E25DFC-862E-40B2-AF5F-9C5FEAAFC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03247-6925-481F-A9C8-DEEABCF38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AAA7D-CCA7-4031-95EE-8A92FD89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94C8-EE18-4942-9E31-5B7125FE661A}" type="datetimeFigureOut">
              <a:rPr lang="en-ID" smtClean="0"/>
              <a:t>06/02/2022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40DFA-7F25-49C3-B3A7-C3CB3778A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BBB40-7110-47F6-AD99-002739A5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2F1F-F595-41AB-AE3E-44D4DCF0DB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4550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0405C-BCC3-4DF5-ADF7-905942658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DAF7D-FDE7-4549-9652-AD1D485F3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D8071-1D3B-4BB2-A94A-5BD0606D6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94C8-EE18-4942-9E31-5B7125FE661A}" type="datetimeFigureOut">
              <a:rPr lang="en-ID" smtClean="0"/>
              <a:t>06/02/2022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55CC1-537F-4135-B4CA-FAE245D2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4A022-9820-4E7B-BB36-A864AA45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2F1F-F595-41AB-AE3E-44D4DCF0DB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2584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3CFB6-CDEE-4BCF-BF12-E317C2C2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518B0-B56B-4244-90F8-83590C4E6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C196C-33AA-413A-91A9-28CD79CAB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94C8-EE18-4942-9E31-5B7125FE661A}" type="datetimeFigureOut">
              <a:rPr lang="en-ID" smtClean="0"/>
              <a:t>06/02/2022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15B6B-199F-4A10-B1B8-D6053F04C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41F01-462A-4411-A65B-73D4D33C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2F1F-F595-41AB-AE3E-44D4DCF0DB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04720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AD2C-3274-4A78-BC58-A8F12B3ED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5EE6A-CFE4-485A-A61F-45E4B9A89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3C1C7-641C-4656-95EE-CE14273C9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8918C-03C7-495C-B051-B790A07F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94C8-EE18-4942-9E31-5B7125FE661A}" type="datetimeFigureOut">
              <a:rPr lang="en-ID" smtClean="0"/>
              <a:t>06/02/2022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483BE-8FF0-4F36-AFEA-87257878B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CBC45-2D94-46CC-A81D-244229C0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2F1F-F595-41AB-AE3E-44D4DCF0DB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3040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A6A09-002D-418B-8A9D-A3E9C76E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F60D6-23C1-499D-9BB0-EC741A5DD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CE30E-37CE-4C6C-B648-FCC6EC739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3EFBC1-7632-4C8F-AEEB-EC1607F523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22F6E6-B4EE-4DC5-94D0-35E5622FC4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F001D2-C073-473E-9994-B0EC4D18A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94C8-EE18-4942-9E31-5B7125FE661A}" type="datetimeFigureOut">
              <a:rPr lang="en-ID" smtClean="0"/>
              <a:t>06/02/2022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04627-5F75-4A6C-B1D7-2E50BD245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EDE3FE-DD9F-430A-BF46-8C313D66F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2F1F-F595-41AB-AE3E-44D4DCF0DB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473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5616-BD33-4C32-897B-B3EF30833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07BAA5-34B9-44F4-823E-4AF1F336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94C8-EE18-4942-9E31-5B7125FE661A}" type="datetimeFigureOut">
              <a:rPr lang="en-ID" smtClean="0"/>
              <a:t>06/02/2022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CF3B8-3AE7-4394-A35C-0258BD77E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43366-56EE-4AB2-B789-26B565A05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2F1F-F595-41AB-AE3E-44D4DCF0DB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05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4504C7-660E-4BEE-B877-264CFCE2D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94C8-EE18-4942-9E31-5B7125FE661A}" type="datetimeFigureOut">
              <a:rPr lang="en-ID" smtClean="0"/>
              <a:t>06/02/2022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F547C7-66C3-40BF-BEC8-37A0AD309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7B14A-E425-4D76-ADDB-3D3DB41ED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2F1F-F595-41AB-AE3E-44D4DCF0DB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652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5634-D736-4795-9F98-C7E9FA305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BF497-88B6-46CE-A9C5-C916E33DF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E701D-09DE-444A-BE15-2545BCECF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FEDCE-C887-4798-BB83-76DDA498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94C8-EE18-4942-9E31-5B7125FE661A}" type="datetimeFigureOut">
              <a:rPr lang="en-ID" smtClean="0"/>
              <a:t>06/02/2022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544CB-7218-4DFD-B90E-B1CC75E9C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22349-AA3E-475F-BA28-B2EEF29D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2F1F-F595-41AB-AE3E-44D4DCF0DB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079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56DA-4B02-4E22-B915-3CF7CF0A7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961E6-73F0-475D-83FF-C1E6224A3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5756E-E1C8-4BC5-BB91-A33E23311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87BB36-BA5E-471A-AAA5-844944417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94C8-EE18-4942-9E31-5B7125FE661A}" type="datetimeFigureOut">
              <a:rPr lang="en-ID" smtClean="0"/>
              <a:t>06/02/2022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A9D8E-BC84-4E15-ADB0-E69D8FAB6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F2BBD-C843-405F-8DC5-5E40946F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C2F1F-F595-41AB-AE3E-44D4DCF0DB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483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02CB73-A625-438F-8465-7DB4BEDB7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CB56C-C643-4270-9360-6AF3AB05B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8181E-4450-4ABE-8B66-218565B95B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E94C8-EE18-4942-9E31-5B7125FE661A}" type="datetimeFigureOut">
              <a:rPr lang="en-ID" smtClean="0"/>
              <a:t>06/02/2022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FB92F-2A65-4F91-8765-FC7E51008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C4A40-0606-44F4-87F1-C32B62C54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C2F1F-F595-41AB-AE3E-44D4DCF0DBF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8644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E04E74-31DC-4EF6-803F-325DE934D3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95" b="18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E96EA-A304-4B4E-ADE1-3744CA661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MK METODE PENELITIAN BISNIS BERBASIS TEORI ILMU MANAJEMEN: STUDY TO DEVELOP FOR THE MARKETING RESEARCH MODEL</a:t>
            </a:r>
            <a:endParaRPr lang="en-ID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587CC2-B13A-49EC-83AC-B45903644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US" sz="2000" dirty="0"/>
              <a:t>DR WILHELMUS HARY SUSILO</a:t>
            </a:r>
            <a:endParaRPr lang="en-ID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582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FF29B-0109-4642-AEB7-DF7E3CBFB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SDL- THEORY</a:t>
            </a:r>
            <a:endParaRPr lang="en-ID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12348C-A78D-44CE-A3EC-E32B5E459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27" t="19993" r="22788" b="19591"/>
          <a:stretch/>
        </p:blipFill>
        <p:spPr>
          <a:xfrm>
            <a:off x="838201" y="1524000"/>
            <a:ext cx="10629900" cy="4810125"/>
          </a:xfrm>
        </p:spPr>
      </p:pic>
    </p:spTree>
    <p:extLst>
      <p:ext uri="{BB962C8B-B14F-4D97-AF65-F5344CB8AC3E}">
        <p14:creationId xmlns:p14="http://schemas.microsoft.com/office/powerpoint/2010/main" val="840727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4A2BB-051D-4771-8E1A-EFA7EF2CF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LITERATURE- THEORITICAL REVIEW</a:t>
            </a:r>
            <a:endParaRPr lang="en-ID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1BE3D5-BB67-4CBD-940F-4C88AFA4F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891036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5D61-4ABE-43B4-A119-6F54F3BA5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b="1" dirty="0">
                <a:solidFill>
                  <a:srgbClr val="FF0000"/>
                </a:solidFill>
              </a:rPr>
              <a:t>Review methodology Systematic literature review 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68949-CD2F-4F0B-9346-07FD061D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D" dirty="0"/>
              <a:t>Review methodology </a:t>
            </a:r>
            <a:r>
              <a:rPr lang="en-ID" b="1" dirty="0">
                <a:solidFill>
                  <a:srgbClr val="FF0000"/>
                </a:solidFill>
              </a:rPr>
              <a:t>Systematic literature review </a:t>
            </a:r>
            <a:r>
              <a:rPr lang="en-ID" dirty="0"/>
              <a:t>articles come in several forms (Paul &amp; </a:t>
            </a:r>
            <a:r>
              <a:rPr lang="en-ID" dirty="0" err="1"/>
              <a:t>Criado</a:t>
            </a:r>
            <a:r>
              <a:rPr lang="en-ID" dirty="0"/>
              <a:t>, 2020, Williams et al., 2020) and can be </a:t>
            </a:r>
            <a:r>
              <a:rPr lang="en-ID" b="1" dirty="0">
                <a:solidFill>
                  <a:srgbClr val="FF0000"/>
                </a:solidFill>
              </a:rPr>
              <a:t>classified as structured reviews </a:t>
            </a:r>
            <a:r>
              <a:rPr lang="en-ID" dirty="0"/>
              <a:t>(Dhaliwal et al., 2021; Paul &amp; Feliciano-</a:t>
            </a:r>
            <a:r>
              <a:rPr lang="en-ID" dirty="0" err="1"/>
              <a:t>Cestero</a:t>
            </a:r>
            <a:r>
              <a:rPr lang="en-ID" dirty="0"/>
              <a:t>, 2020; Paul &amp; Singh, 2017; </a:t>
            </a:r>
            <a:r>
              <a:rPr lang="en-ID" dirty="0" err="1"/>
              <a:t>Rebouças</a:t>
            </a:r>
            <a:r>
              <a:rPr lang="en-ID" dirty="0"/>
              <a:t> &amp; Soares, 2020; (</a:t>
            </a:r>
            <a:r>
              <a:rPr lang="en-ID" dirty="0" err="1"/>
              <a:t>Gilal</a:t>
            </a:r>
            <a:r>
              <a:rPr lang="en-ID" dirty="0"/>
              <a:t> et al., 2021); Mishra, Singh &amp; </a:t>
            </a:r>
            <a:r>
              <a:rPr lang="en-ID" dirty="0" err="1"/>
              <a:t>Koles</a:t>
            </a:r>
            <a:r>
              <a:rPr lang="en-ID" dirty="0"/>
              <a:t>, 2020; </a:t>
            </a:r>
            <a:r>
              <a:rPr lang="en-ID" dirty="0" err="1"/>
              <a:t>Åberg</a:t>
            </a:r>
            <a:r>
              <a:rPr lang="en-ID" dirty="0"/>
              <a:t> et al., 2019), </a:t>
            </a:r>
            <a:r>
              <a:rPr lang="en-ID" b="1" dirty="0">
                <a:solidFill>
                  <a:srgbClr val="FF0000"/>
                </a:solidFill>
              </a:rPr>
              <a:t>framework-based reviews </a:t>
            </a:r>
            <a:r>
              <a:rPr lang="en-ID" dirty="0"/>
              <a:t>(Paul, 2020; Paul &amp; Benito, 2018), </a:t>
            </a:r>
            <a:r>
              <a:rPr lang="en-ID" b="1" dirty="0"/>
              <a:t>bibliometric reviews </a:t>
            </a:r>
            <a:r>
              <a:rPr lang="en-ID" dirty="0"/>
              <a:t>(</a:t>
            </a:r>
            <a:r>
              <a:rPr lang="en-ID" dirty="0" err="1"/>
              <a:t>Donthy</a:t>
            </a:r>
            <a:r>
              <a:rPr lang="en-ID" dirty="0"/>
              <a:t> et al., 2020; </a:t>
            </a:r>
            <a:r>
              <a:rPr lang="en-ID" dirty="0" err="1"/>
              <a:t>Pattnaik</a:t>
            </a:r>
            <a:r>
              <a:rPr lang="en-ID" dirty="0"/>
              <a:t> et al., 2020), </a:t>
            </a:r>
            <a:r>
              <a:rPr lang="en-ID" b="1" dirty="0"/>
              <a:t>hybrid reviews </a:t>
            </a:r>
            <a:r>
              <a:rPr lang="en-ID" dirty="0"/>
              <a:t>(</a:t>
            </a:r>
            <a:r>
              <a:rPr lang="en-ID" dirty="0" err="1"/>
              <a:t>Dabic</a:t>
            </a:r>
            <a:r>
              <a:rPr lang="en-ID" dirty="0"/>
              <a:t> et al., 2020), </a:t>
            </a:r>
            <a:r>
              <a:rPr lang="en-ID" b="1" dirty="0">
                <a:solidFill>
                  <a:srgbClr val="FF0000"/>
                </a:solidFill>
              </a:rPr>
              <a:t>reviews aimed at theory development </a:t>
            </a:r>
            <a:r>
              <a:rPr lang="en-ID" dirty="0"/>
              <a:t>(Paul, 2018), </a:t>
            </a:r>
            <a:r>
              <a:rPr lang="en-ID" b="1" dirty="0">
                <a:solidFill>
                  <a:srgbClr val="FF0000"/>
                </a:solidFill>
              </a:rPr>
              <a:t>method-based reviews </a:t>
            </a:r>
            <a:r>
              <a:rPr lang="en-ID" dirty="0"/>
              <a:t>(Ali et al., 2018), </a:t>
            </a:r>
            <a:r>
              <a:rPr lang="en-ID" b="1" dirty="0">
                <a:solidFill>
                  <a:srgbClr val="FF0000"/>
                </a:solidFill>
              </a:rPr>
              <a:t>meta-analytical reviews </a:t>
            </a:r>
            <a:r>
              <a:rPr lang="en-ID" dirty="0"/>
              <a:t>(Rana &amp; Paul, 2020), and </a:t>
            </a:r>
            <a:r>
              <a:rPr lang="en-ID" b="1" dirty="0">
                <a:solidFill>
                  <a:srgbClr val="FF0000"/>
                </a:solidFill>
              </a:rPr>
              <a:t>theory-based reviews </a:t>
            </a:r>
            <a:r>
              <a:rPr lang="en-ID" dirty="0"/>
              <a:t>(</a:t>
            </a:r>
            <a:r>
              <a:rPr lang="en-ID" dirty="0" err="1"/>
              <a:t>Gilal</a:t>
            </a:r>
            <a:r>
              <a:rPr lang="en-ID" dirty="0"/>
              <a:t> et al., 2019). We adopt </a:t>
            </a:r>
            <a:r>
              <a:rPr lang="en-ID" b="1" dirty="0"/>
              <a:t>a theory-based approach </a:t>
            </a:r>
            <a:r>
              <a:rPr lang="en-ID" dirty="0"/>
              <a:t>in this paper to demonstrate the importance of OIT and how it plays an important role in marketing science. </a:t>
            </a:r>
          </a:p>
        </p:txBody>
      </p:sp>
    </p:spTree>
    <p:extLst>
      <p:ext uri="{BB962C8B-B14F-4D97-AF65-F5344CB8AC3E}">
        <p14:creationId xmlns:p14="http://schemas.microsoft.com/office/powerpoint/2010/main" val="1307708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12A59-1EDC-4C02-A5AB-6ADD5499F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RESEARCH MODEL OF 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PEFORMANCE VS COA</a:t>
            </a:r>
            <a:endParaRPr lang="en-ID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52D343-465F-4DF7-A1A9-028FF79A6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31" t="30937" r="35348" b="38599"/>
          <a:stretch/>
        </p:blipFill>
        <p:spPr>
          <a:xfrm>
            <a:off x="1000126" y="1562100"/>
            <a:ext cx="9610724" cy="4076699"/>
          </a:xfrm>
        </p:spPr>
      </p:pic>
    </p:spTree>
    <p:extLst>
      <p:ext uri="{BB962C8B-B14F-4D97-AF65-F5344CB8AC3E}">
        <p14:creationId xmlns:p14="http://schemas.microsoft.com/office/powerpoint/2010/main" val="4181240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CF4FA-2B88-46B4-84B7-DB9AFD96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OIT- </a:t>
            </a:r>
            <a:r>
              <a:rPr lang="en-US" b="1" dirty="0">
                <a:solidFill>
                  <a:srgbClr val="FF0000"/>
                </a:solidFill>
              </a:rPr>
              <a:t>ORGANISMIC INTEGRATION THEORY</a:t>
            </a:r>
            <a:endParaRPr lang="en-ID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AB9BD9-01F8-4EAF-9ED3-0830BD446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87" t="16709" r="21557" b="55709"/>
          <a:stretch/>
        </p:blipFill>
        <p:spPr>
          <a:xfrm>
            <a:off x="714376" y="1690689"/>
            <a:ext cx="10639424" cy="4481512"/>
          </a:xfrm>
        </p:spPr>
      </p:pic>
    </p:spTree>
    <p:extLst>
      <p:ext uri="{BB962C8B-B14F-4D97-AF65-F5344CB8AC3E}">
        <p14:creationId xmlns:p14="http://schemas.microsoft.com/office/powerpoint/2010/main" val="1652074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AFDDF-3F1D-4E08-9B21-EE0B5EA4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OIT</a:t>
            </a:r>
            <a:endParaRPr lang="en-ID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20267F-EBA4-40AD-A505-C19080CD3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18" t="30499" r="22665" b="27472"/>
          <a:stretch/>
        </p:blipFill>
        <p:spPr>
          <a:xfrm>
            <a:off x="685800" y="1857375"/>
            <a:ext cx="10848975" cy="4305300"/>
          </a:xfrm>
        </p:spPr>
      </p:pic>
    </p:spTree>
    <p:extLst>
      <p:ext uri="{BB962C8B-B14F-4D97-AF65-F5344CB8AC3E}">
        <p14:creationId xmlns:p14="http://schemas.microsoft.com/office/powerpoint/2010/main" val="2576011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93BC3-07A2-44D9-BE84-E47C8F838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ARTICLE SCREENING AND ELIGIBILITY CRITERIA</a:t>
            </a:r>
            <a:endParaRPr lang="en-ID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E1CF56-E614-4F8B-B608-4F0E52F8D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6" t="22400" r="25004" b="4706"/>
          <a:stretch/>
        </p:blipFill>
        <p:spPr>
          <a:xfrm>
            <a:off x="619125" y="1857375"/>
            <a:ext cx="10210799" cy="4635500"/>
          </a:xfrm>
        </p:spPr>
      </p:pic>
    </p:spTree>
    <p:extLst>
      <p:ext uri="{BB962C8B-B14F-4D97-AF65-F5344CB8AC3E}">
        <p14:creationId xmlns:p14="http://schemas.microsoft.com/office/powerpoint/2010/main" val="2140268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8AAD-EF7E-4B56-A3B4-089771C3C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OIT STUDIES ACROSS COUNTRIES</a:t>
            </a:r>
            <a:endParaRPr lang="en-ID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AF7B6D-30D3-445B-BDAA-F2C24434C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04" t="25465" r="25743" b="37979"/>
          <a:stretch/>
        </p:blipFill>
        <p:spPr>
          <a:xfrm>
            <a:off x="838200" y="1914525"/>
            <a:ext cx="8658225" cy="4352925"/>
          </a:xfrm>
        </p:spPr>
      </p:pic>
    </p:spTree>
    <p:extLst>
      <p:ext uri="{BB962C8B-B14F-4D97-AF65-F5344CB8AC3E}">
        <p14:creationId xmlns:p14="http://schemas.microsoft.com/office/powerpoint/2010/main" val="1097900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AF2F1-73CE-4DD9-A973-65511639B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YEAR OF PUBLICATION AND RESEARCH DESIGN METHODS</a:t>
            </a:r>
            <a:endParaRPr lang="en-ID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EC0E26-2D0C-4936-B85A-6F95C77D3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27" t="23495" r="25250" b="32725"/>
          <a:stretch/>
        </p:blipFill>
        <p:spPr>
          <a:xfrm>
            <a:off x="838200" y="2105024"/>
            <a:ext cx="10334625" cy="3857625"/>
          </a:xfrm>
        </p:spPr>
      </p:pic>
    </p:spTree>
    <p:extLst>
      <p:ext uri="{BB962C8B-B14F-4D97-AF65-F5344CB8AC3E}">
        <p14:creationId xmlns:p14="http://schemas.microsoft.com/office/powerpoint/2010/main" val="2298222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33D3-D160-4400-8AF1-47A940C96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RESEARCH AREA STUDY</a:t>
            </a:r>
            <a:endParaRPr lang="en-ID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2FC234-E481-4958-864F-455846625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6" t="20430" r="24635" b="57899"/>
          <a:stretch/>
        </p:blipFill>
        <p:spPr>
          <a:xfrm>
            <a:off x="733424" y="1981200"/>
            <a:ext cx="10868025" cy="4133850"/>
          </a:xfrm>
        </p:spPr>
      </p:pic>
    </p:spTree>
    <p:extLst>
      <p:ext uri="{BB962C8B-B14F-4D97-AF65-F5344CB8AC3E}">
        <p14:creationId xmlns:p14="http://schemas.microsoft.com/office/powerpoint/2010/main" val="130906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10532-743D-4911-BFDF-5B7A2E768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INTEGRASI PADA MATA KULIAH METODOLOGI PENELITIAN BISNIS MM FEB UPI YAI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58689-DF37-45CA-900E-E93B5D667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PENGEMBANGAN MODEL PENELITIAN BERBASIS TEORI ILMU MANAJEMEN YANG TELAH DIPUBLIKASI PADA JURNAL INTERNASIONAL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0175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A2E42-3296-4416-B2DF-BDE79443B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STATISTICAL METHODS</a:t>
            </a:r>
            <a:endParaRPr lang="en-ID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1883FA-2611-4DEF-98DC-A4756B17F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6" t="56112" r="25620" b="15870"/>
          <a:stretch/>
        </p:blipFill>
        <p:spPr>
          <a:xfrm>
            <a:off x="933449" y="1952625"/>
            <a:ext cx="10182225" cy="3533775"/>
          </a:xfrm>
        </p:spPr>
      </p:pic>
    </p:spTree>
    <p:extLst>
      <p:ext uri="{BB962C8B-B14F-4D97-AF65-F5344CB8AC3E}">
        <p14:creationId xmlns:p14="http://schemas.microsoft.com/office/powerpoint/2010/main" val="2082439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A1099-8129-4170-B45C-E8B9983E9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SAMPLING METHODS</a:t>
            </a:r>
            <a:endParaRPr lang="en-ID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9ED014-46B9-4E7D-8CDA-7630CBDE5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665" t="21525" r="25620" b="57023"/>
          <a:stretch/>
        </p:blipFill>
        <p:spPr>
          <a:xfrm>
            <a:off x="666750" y="1876425"/>
            <a:ext cx="10687050" cy="4391025"/>
          </a:xfrm>
        </p:spPr>
      </p:pic>
    </p:spTree>
    <p:extLst>
      <p:ext uri="{BB962C8B-B14F-4D97-AF65-F5344CB8AC3E}">
        <p14:creationId xmlns:p14="http://schemas.microsoft.com/office/powerpoint/2010/main" val="2942249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49F94-8B32-491F-A656-FD2075E91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SAMPLING SIZE</a:t>
            </a:r>
            <a:endParaRPr lang="en-ID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CC3491-93BD-48BC-B634-A2CD72E12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6" t="41226" r="51231" b="39949"/>
          <a:stretch/>
        </p:blipFill>
        <p:spPr>
          <a:xfrm>
            <a:off x="742949" y="1952625"/>
            <a:ext cx="10334625" cy="4324350"/>
          </a:xfrm>
        </p:spPr>
      </p:pic>
    </p:spTree>
    <p:extLst>
      <p:ext uri="{BB962C8B-B14F-4D97-AF65-F5344CB8AC3E}">
        <p14:creationId xmlns:p14="http://schemas.microsoft.com/office/powerpoint/2010/main" val="3480265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1288-7DD6-4A86-B33B-670D1EB5F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OUTCOME VARIABLES STUDIED IN IOT</a:t>
            </a:r>
            <a:endParaRPr lang="en-ID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628F1C-12D9-4609-AA14-40B93AFF9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35" t="16490" r="25620" b="7333"/>
          <a:stretch/>
        </p:blipFill>
        <p:spPr>
          <a:xfrm>
            <a:off x="1057275" y="1304926"/>
            <a:ext cx="9925050" cy="5486400"/>
          </a:xfrm>
        </p:spPr>
      </p:pic>
    </p:spTree>
    <p:extLst>
      <p:ext uri="{BB962C8B-B14F-4D97-AF65-F5344CB8AC3E}">
        <p14:creationId xmlns:p14="http://schemas.microsoft.com/office/powerpoint/2010/main" val="1002910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9C455-1286-4D75-AB88-B9B2EE8E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 POTENTIAL RESEARCH TOPICS</a:t>
            </a:r>
            <a:endParaRPr lang="en-ID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6CAD6A-19BF-4068-B498-968AD7AE9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6" t="32908" r="25989" b="10835"/>
          <a:stretch/>
        </p:blipFill>
        <p:spPr>
          <a:xfrm>
            <a:off x="838200" y="1771650"/>
            <a:ext cx="10515600" cy="4457700"/>
          </a:xfrm>
        </p:spPr>
      </p:pic>
    </p:spTree>
    <p:extLst>
      <p:ext uri="{BB962C8B-B14F-4D97-AF65-F5344CB8AC3E}">
        <p14:creationId xmlns:p14="http://schemas.microsoft.com/office/powerpoint/2010/main" val="1725723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B8F15-3817-470F-ACEB-1762E07DE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>
                <a:solidFill>
                  <a:srgbClr val="FF0000"/>
                </a:solidFill>
              </a:rPr>
              <a:t>Proposition 1.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0838E-30B4-454A-AFFE-07CA8534E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D" dirty="0"/>
              <a:t>Proposition 1. Intrinsic/integrated, identified, introjected, and external motivations </a:t>
            </a:r>
            <a:r>
              <a:rPr lang="en-ID" b="1" dirty="0">
                <a:solidFill>
                  <a:srgbClr val="FF0000"/>
                </a:solidFill>
              </a:rPr>
              <a:t>will have a significant positive effect on positive marketing outcomes. </a:t>
            </a:r>
            <a:r>
              <a:rPr lang="en-ID" dirty="0"/>
              <a:t>Our review of marketing literature suggests that generation cohorts such as generation X, Y, and Z customers (</a:t>
            </a:r>
            <a:r>
              <a:rPr lang="en-ID" dirty="0" err="1"/>
              <a:t>Zuo</a:t>
            </a:r>
            <a:r>
              <a:rPr lang="en-ID" dirty="0"/>
              <a:t> &amp; Lai, 2020), customers’ gender (Shao et al., 2019), customers’ age (Mora &amp; Vila, 2020), national culture (Nam, 2018), customers’ social comparison orientation (Tariq et al., 2019), brand trust (Khalid et al., 2016), prior knowledge (Johnson et al., 2015), and prior experience (Shao et al.,</a:t>
            </a:r>
          </a:p>
        </p:txBody>
      </p:sp>
    </p:spTree>
    <p:extLst>
      <p:ext uri="{BB962C8B-B14F-4D97-AF65-F5344CB8AC3E}">
        <p14:creationId xmlns:p14="http://schemas.microsoft.com/office/powerpoint/2010/main" val="3217980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5E629-BD60-4269-A3B1-86EDA019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D1377-8DF6-4405-ADD0-B21214C69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 THE CLASS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5411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EB56D-EC0F-4BC7-80B6-A620CD97B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INTEGRASI 01 : HASIL PUBLIKASI INTERNASIONAL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37E5A7-6F24-4786-A4F5-A0FEBAD39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73" t="16052" r="23773" b="20029"/>
          <a:stretch/>
        </p:blipFill>
        <p:spPr>
          <a:xfrm>
            <a:off x="714376" y="1609724"/>
            <a:ext cx="10410824" cy="4352925"/>
          </a:xfrm>
        </p:spPr>
      </p:pic>
    </p:spTree>
    <p:extLst>
      <p:ext uri="{BB962C8B-B14F-4D97-AF65-F5344CB8AC3E}">
        <p14:creationId xmlns:p14="http://schemas.microsoft.com/office/powerpoint/2010/main" val="1694369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95426-93AB-4E0A-8476-F27AF7E4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PENGEMBANGAN PILOT-MODEL BERBASIS SMARTPLS V 3.2.9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8BCD4E-0E99-482D-BC4F-F4E10B93E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03" t="17585" r="26236" b="7771"/>
          <a:stretch/>
        </p:blipFill>
        <p:spPr>
          <a:xfrm>
            <a:off x="838200" y="1781175"/>
            <a:ext cx="10753725" cy="4476750"/>
          </a:xfrm>
        </p:spPr>
      </p:pic>
    </p:spTree>
    <p:extLst>
      <p:ext uri="{BB962C8B-B14F-4D97-AF65-F5344CB8AC3E}">
        <p14:creationId xmlns:p14="http://schemas.microsoft.com/office/powerpoint/2010/main" val="1025433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1C801-8A42-4EA3-AC1C-1EAE42085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INTEGRASI 02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5CE08B-EDFB-4814-8FB8-9D7991A29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19" t="20649" r="25251" b="14338"/>
          <a:stretch/>
        </p:blipFill>
        <p:spPr>
          <a:xfrm>
            <a:off x="838200" y="1447799"/>
            <a:ext cx="10191749" cy="4752975"/>
          </a:xfrm>
        </p:spPr>
      </p:pic>
    </p:spTree>
    <p:extLst>
      <p:ext uri="{BB962C8B-B14F-4D97-AF65-F5344CB8AC3E}">
        <p14:creationId xmlns:p14="http://schemas.microsoft.com/office/powerpoint/2010/main" val="176346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0259E-4E8D-4D6E-BFB7-4A91C6E24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PENGEMBANGAN PILOT-MODEL BERBASIS SMARTPLS V 3.2.9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916029-D39B-429D-BEEA-FB2585521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95" t="17655" r="23035" b="8427"/>
          <a:stretch/>
        </p:blipFill>
        <p:spPr>
          <a:xfrm>
            <a:off x="1219200" y="2019300"/>
            <a:ext cx="9315450" cy="4362450"/>
          </a:xfrm>
        </p:spPr>
      </p:pic>
    </p:spTree>
    <p:extLst>
      <p:ext uri="{BB962C8B-B14F-4D97-AF65-F5344CB8AC3E}">
        <p14:creationId xmlns:p14="http://schemas.microsoft.com/office/powerpoint/2010/main" val="333177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94F9-50DD-4AF1-969D-2B858CEE9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INTEGRASI 03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CCA30E-DF62-4D19-AB79-254CA63FA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03" t="15615" r="23404" b="5144"/>
          <a:stretch/>
        </p:blipFill>
        <p:spPr>
          <a:xfrm>
            <a:off x="676274" y="1400175"/>
            <a:ext cx="10515599" cy="5092700"/>
          </a:xfrm>
        </p:spPr>
      </p:pic>
    </p:spTree>
    <p:extLst>
      <p:ext uri="{BB962C8B-B14F-4D97-AF65-F5344CB8AC3E}">
        <p14:creationId xmlns:p14="http://schemas.microsoft.com/office/powerpoint/2010/main" val="204007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8E86E-A2FD-43CA-AFED-648A3E183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PENGEMBANGAN PILOT-MODEL BERBASIS SMARTPLS V 3.2.9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3486CA-CA58-44FB-BF5F-9262D5D29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57" t="16490" r="25004" b="12149"/>
          <a:stretch/>
        </p:blipFill>
        <p:spPr>
          <a:xfrm>
            <a:off x="1200150" y="1809750"/>
            <a:ext cx="8991600" cy="4800600"/>
          </a:xfrm>
        </p:spPr>
      </p:pic>
    </p:spTree>
    <p:extLst>
      <p:ext uri="{BB962C8B-B14F-4D97-AF65-F5344CB8AC3E}">
        <p14:creationId xmlns:p14="http://schemas.microsoft.com/office/powerpoint/2010/main" val="1615518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5554-2804-471C-BB9F-35C607B5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UNDERSTANDING THE GRAND THEORY IN MARKETING SCIENCE</a:t>
            </a:r>
            <a:endParaRPr lang="en-ID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C30BA3-ED06-4AFF-87FA-3C8292743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248994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438</Words>
  <Application>Microsoft Office PowerPoint</Application>
  <PresentationFormat>Widescreen</PresentationFormat>
  <Paragraphs>31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MK METODE PENELITIAN BISNIS BERBASIS TEORI ILMU MANAJEMEN: STUDY TO DEVELOP FOR THE MARKETING RESEARCH MODEL</vt:lpstr>
      <vt:lpstr>INTEGRASI PADA MATA KULIAH METODOLOGI PENELITIAN BISNIS MM FEB UPI YAI</vt:lpstr>
      <vt:lpstr>INTEGRASI 01 : HASIL PUBLIKASI INTERNASIONAL</vt:lpstr>
      <vt:lpstr>PENGEMBANGAN PILOT-MODEL BERBASIS SMARTPLS V 3.2.9</vt:lpstr>
      <vt:lpstr>INTEGRASI 02</vt:lpstr>
      <vt:lpstr>PENGEMBANGAN PILOT-MODEL BERBASIS SMARTPLS V 3.2.9</vt:lpstr>
      <vt:lpstr>INTEGRASI 03</vt:lpstr>
      <vt:lpstr>PENGEMBANGAN PILOT-MODEL BERBASIS SMARTPLS V 3.2.9</vt:lpstr>
      <vt:lpstr>UNDERSTANDING THE GRAND THEORY IN MARKETING SCIENCE</vt:lpstr>
      <vt:lpstr>SDL- THEORY</vt:lpstr>
      <vt:lpstr>LITERATURE- THEORITICAL REVIEW</vt:lpstr>
      <vt:lpstr>Review methodology Systematic literature review articles</vt:lpstr>
      <vt:lpstr>THE RESEARCH MODEL OF  PEFORMANCE VS COA</vt:lpstr>
      <vt:lpstr>OIT- ORGANISMIC INTEGRATION THEORY</vt:lpstr>
      <vt:lpstr>OIT</vt:lpstr>
      <vt:lpstr>ARTICLE SCREENING AND ELIGIBILITY CRITERIA</vt:lpstr>
      <vt:lpstr>OIT STUDIES ACROSS COUNTRIES</vt:lpstr>
      <vt:lpstr>YEAR OF PUBLICATION AND RESEARCH DESIGN METHODS</vt:lpstr>
      <vt:lpstr>RESEARCH AREA STUDY</vt:lpstr>
      <vt:lpstr>THE STATISTICAL METHODS</vt:lpstr>
      <vt:lpstr>SAMPLING METHODS</vt:lpstr>
      <vt:lpstr>SAMPLING SIZE</vt:lpstr>
      <vt:lpstr>OUTCOME VARIABLES STUDIED IN IOT</vt:lpstr>
      <vt:lpstr>THE POTENTIAL RESEARCH TOPICS</vt:lpstr>
      <vt:lpstr>Proposition 1.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TO DEVELOP FOR THE MARKETING RESEARCH MODEL</dc:title>
  <dc:creator>ASUS</dc:creator>
  <cp:lastModifiedBy>ASUS</cp:lastModifiedBy>
  <cp:revision>20</cp:revision>
  <dcterms:created xsi:type="dcterms:W3CDTF">2021-10-16T04:31:45Z</dcterms:created>
  <dcterms:modified xsi:type="dcterms:W3CDTF">2022-02-06T01:09:48Z</dcterms:modified>
</cp:coreProperties>
</file>