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324" r:id="rId4"/>
    <p:sldId id="325" r:id="rId5"/>
    <p:sldId id="319" r:id="rId6"/>
    <p:sldId id="320" r:id="rId7"/>
    <p:sldId id="321" r:id="rId8"/>
    <p:sldId id="315" r:id="rId9"/>
    <p:sldId id="316" r:id="rId10"/>
    <p:sldId id="311" r:id="rId11"/>
    <p:sldId id="312" r:id="rId12"/>
    <p:sldId id="313" r:id="rId13"/>
    <p:sldId id="314" r:id="rId14"/>
    <p:sldId id="259" r:id="rId15"/>
    <p:sldId id="262" r:id="rId16"/>
    <p:sldId id="261" r:id="rId17"/>
    <p:sldId id="260" r:id="rId18"/>
    <p:sldId id="257" r:id="rId19"/>
    <p:sldId id="263" r:id="rId20"/>
    <p:sldId id="264" r:id="rId21"/>
    <p:sldId id="265" r:id="rId22"/>
    <p:sldId id="266" r:id="rId23"/>
    <p:sldId id="267" r:id="rId24"/>
    <p:sldId id="268" r:id="rId25"/>
    <p:sldId id="269" r:id="rId26"/>
    <p:sldId id="270" r:id="rId27"/>
    <p:sldId id="271" r:id="rId28"/>
    <p:sldId id="272" r:id="rId29"/>
    <p:sldId id="273" r:id="rId30"/>
    <p:sldId id="322" r:id="rId31"/>
    <p:sldId id="323" r:id="rId32"/>
    <p:sldId id="274" r:id="rId33"/>
    <p:sldId id="308" r:id="rId34"/>
    <p:sldId id="309" r:id="rId35"/>
    <p:sldId id="310" r:id="rId36"/>
    <p:sldId id="307" r:id="rId37"/>
    <p:sldId id="317"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25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E476A-FAC4-4724-B4EE-56CF1A19A3B7}" type="doc">
      <dgm:prSet loTypeId="urn:microsoft.com/office/officeart/2011/layout/HexagonRadial" loCatId="cycle" qsTypeId="urn:microsoft.com/office/officeart/2005/8/quickstyle/simple3" qsCatId="simple" csTypeId="urn:microsoft.com/office/officeart/2005/8/colors/colorful4" csCatId="colorful" phldr="1"/>
      <dgm:spPr/>
      <dgm:t>
        <a:bodyPr/>
        <a:lstStyle/>
        <a:p>
          <a:endParaRPr lang="en-ID"/>
        </a:p>
      </dgm:t>
    </dgm:pt>
    <dgm:pt modelId="{BB4995C0-1F78-4352-BE38-20568B8A2F17}">
      <dgm:prSet phldrT="[Text]"/>
      <dgm:spPr/>
      <dgm:t>
        <a:bodyPr/>
        <a:lstStyle/>
        <a:p>
          <a:r>
            <a:rPr lang="en-US" dirty="0"/>
            <a:t>STAKEHOLDER</a:t>
          </a:r>
          <a:endParaRPr lang="en-ID" dirty="0"/>
        </a:p>
      </dgm:t>
    </dgm:pt>
    <dgm:pt modelId="{63EBDD1F-4AEB-484F-A6F2-402643CA15A2}" type="parTrans" cxnId="{F538DD5A-FBEB-4417-BA4A-C6E93CEC8FCF}">
      <dgm:prSet/>
      <dgm:spPr/>
      <dgm:t>
        <a:bodyPr/>
        <a:lstStyle/>
        <a:p>
          <a:endParaRPr lang="en-ID"/>
        </a:p>
      </dgm:t>
    </dgm:pt>
    <dgm:pt modelId="{A30049FB-7958-41CF-84FF-ECB1402C6BF2}" type="sibTrans" cxnId="{F538DD5A-FBEB-4417-BA4A-C6E93CEC8FCF}">
      <dgm:prSet/>
      <dgm:spPr/>
      <dgm:t>
        <a:bodyPr/>
        <a:lstStyle/>
        <a:p>
          <a:endParaRPr lang="en-ID"/>
        </a:p>
      </dgm:t>
    </dgm:pt>
    <dgm:pt modelId="{7DFE8016-6870-4052-B0E3-D83291567F03}">
      <dgm:prSet phldrT="[Text]"/>
      <dgm:spPr/>
      <dgm:t>
        <a:bodyPr/>
        <a:lstStyle/>
        <a:p>
          <a:r>
            <a:rPr lang="en-US" dirty="0"/>
            <a:t>KAMPUS</a:t>
          </a:r>
          <a:endParaRPr lang="en-ID" dirty="0"/>
        </a:p>
      </dgm:t>
    </dgm:pt>
    <dgm:pt modelId="{D6706B23-7645-48F7-B790-C6B9534B352D}" type="parTrans" cxnId="{68698388-F87D-4BB6-9D7A-6045B74567FB}">
      <dgm:prSet/>
      <dgm:spPr/>
      <dgm:t>
        <a:bodyPr/>
        <a:lstStyle/>
        <a:p>
          <a:endParaRPr lang="en-ID"/>
        </a:p>
      </dgm:t>
    </dgm:pt>
    <dgm:pt modelId="{82234EE8-A3FA-467A-A33D-8C9B82973E4D}" type="sibTrans" cxnId="{68698388-F87D-4BB6-9D7A-6045B74567FB}">
      <dgm:prSet/>
      <dgm:spPr/>
      <dgm:t>
        <a:bodyPr/>
        <a:lstStyle/>
        <a:p>
          <a:endParaRPr lang="en-ID"/>
        </a:p>
      </dgm:t>
    </dgm:pt>
    <dgm:pt modelId="{C5461D7B-354F-4773-8812-E3B97C3DDEC1}">
      <dgm:prSet phldrT="[Text]"/>
      <dgm:spPr/>
      <dgm:t>
        <a:bodyPr/>
        <a:lstStyle/>
        <a:p>
          <a:r>
            <a:rPr lang="en-US" dirty="0"/>
            <a:t>INDUSTRY</a:t>
          </a:r>
          <a:endParaRPr lang="en-ID" dirty="0"/>
        </a:p>
      </dgm:t>
    </dgm:pt>
    <dgm:pt modelId="{D0B4E5A5-C3DE-4E36-A47D-AD88D3DEFA00}" type="parTrans" cxnId="{AA72F59F-9D2D-42F8-BE6C-4FBEFF7DCA30}">
      <dgm:prSet/>
      <dgm:spPr/>
      <dgm:t>
        <a:bodyPr/>
        <a:lstStyle/>
        <a:p>
          <a:endParaRPr lang="en-ID"/>
        </a:p>
      </dgm:t>
    </dgm:pt>
    <dgm:pt modelId="{C4922315-4305-4160-AD88-FB7C3F14E667}" type="sibTrans" cxnId="{AA72F59F-9D2D-42F8-BE6C-4FBEFF7DCA30}">
      <dgm:prSet/>
      <dgm:spPr/>
      <dgm:t>
        <a:bodyPr/>
        <a:lstStyle/>
        <a:p>
          <a:endParaRPr lang="en-ID"/>
        </a:p>
      </dgm:t>
    </dgm:pt>
    <dgm:pt modelId="{10F739DF-75ED-40B6-882F-4EC582CA8959}">
      <dgm:prSet phldrT="[Text]"/>
      <dgm:spPr/>
      <dgm:t>
        <a:bodyPr/>
        <a:lstStyle/>
        <a:p>
          <a:r>
            <a:rPr lang="en-US" dirty="0"/>
            <a:t>DUNIA KERJA</a:t>
          </a:r>
          <a:endParaRPr lang="en-ID" dirty="0"/>
        </a:p>
      </dgm:t>
    </dgm:pt>
    <dgm:pt modelId="{CD22CAF6-5B7D-462C-8059-0C5E32C55321}" type="parTrans" cxnId="{DEAFA078-F323-4049-AB97-F226A599A5BB}">
      <dgm:prSet/>
      <dgm:spPr/>
      <dgm:t>
        <a:bodyPr/>
        <a:lstStyle/>
        <a:p>
          <a:endParaRPr lang="en-ID"/>
        </a:p>
      </dgm:t>
    </dgm:pt>
    <dgm:pt modelId="{05DC0863-E74F-410D-82B7-94082A19D9D2}" type="sibTrans" cxnId="{DEAFA078-F323-4049-AB97-F226A599A5BB}">
      <dgm:prSet/>
      <dgm:spPr/>
      <dgm:t>
        <a:bodyPr/>
        <a:lstStyle/>
        <a:p>
          <a:endParaRPr lang="en-ID"/>
        </a:p>
      </dgm:t>
    </dgm:pt>
    <dgm:pt modelId="{1B9BD8E6-A2C5-4CEC-B5B7-12522C52D2FF}">
      <dgm:prSet phldrT="[Text]"/>
      <dgm:spPr/>
      <dgm:t>
        <a:bodyPr/>
        <a:lstStyle/>
        <a:p>
          <a:r>
            <a:rPr lang="en-US" dirty="0"/>
            <a:t>SOS-BUD</a:t>
          </a:r>
          <a:endParaRPr lang="en-ID" dirty="0"/>
        </a:p>
      </dgm:t>
    </dgm:pt>
    <dgm:pt modelId="{8F688847-75CC-4CD2-8BC3-24A3C9B73BDA}" type="parTrans" cxnId="{86921443-0450-4810-922C-DFEE8AA304AC}">
      <dgm:prSet/>
      <dgm:spPr/>
      <dgm:t>
        <a:bodyPr/>
        <a:lstStyle/>
        <a:p>
          <a:endParaRPr lang="en-ID"/>
        </a:p>
      </dgm:t>
    </dgm:pt>
    <dgm:pt modelId="{330605EE-1697-46DF-B32D-42672C1CE0A2}" type="sibTrans" cxnId="{86921443-0450-4810-922C-DFEE8AA304AC}">
      <dgm:prSet/>
      <dgm:spPr/>
      <dgm:t>
        <a:bodyPr/>
        <a:lstStyle/>
        <a:p>
          <a:endParaRPr lang="en-ID"/>
        </a:p>
      </dgm:t>
    </dgm:pt>
    <dgm:pt modelId="{460E1143-3F79-4D98-868A-0F1ECAC56CF9}">
      <dgm:prSet phldrT="[Text]"/>
      <dgm:spPr/>
      <dgm:t>
        <a:bodyPr/>
        <a:lstStyle/>
        <a:p>
          <a:r>
            <a:rPr lang="en-US" dirty="0"/>
            <a:t>VALUE CREATION</a:t>
          </a:r>
          <a:endParaRPr lang="en-ID" dirty="0"/>
        </a:p>
      </dgm:t>
    </dgm:pt>
    <dgm:pt modelId="{5448D583-BDB1-4B86-84EB-B6F7FC73146C}" type="parTrans" cxnId="{5142DAA5-17D2-4404-B3B8-9ADD3A3D5EA5}">
      <dgm:prSet/>
      <dgm:spPr/>
      <dgm:t>
        <a:bodyPr/>
        <a:lstStyle/>
        <a:p>
          <a:endParaRPr lang="en-ID"/>
        </a:p>
      </dgm:t>
    </dgm:pt>
    <dgm:pt modelId="{96D82ABE-6F68-4E9B-98D1-673496B4D266}" type="sibTrans" cxnId="{5142DAA5-17D2-4404-B3B8-9ADD3A3D5EA5}">
      <dgm:prSet/>
      <dgm:spPr/>
      <dgm:t>
        <a:bodyPr/>
        <a:lstStyle/>
        <a:p>
          <a:endParaRPr lang="en-ID"/>
        </a:p>
      </dgm:t>
    </dgm:pt>
    <dgm:pt modelId="{FADC4F3B-CD77-4777-BA42-00F137B5723F}">
      <dgm:prSet phldrT="[Text]"/>
      <dgm:spPr/>
      <dgm:t>
        <a:bodyPr/>
        <a:lstStyle/>
        <a:p>
          <a:r>
            <a:rPr lang="en-US" dirty="0"/>
            <a:t>NEWEST TECHNOLOGY</a:t>
          </a:r>
          <a:endParaRPr lang="en-ID" dirty="0"/>
        </a:p>
      </dgm:t>
    </dgm:pt>
    <dgm:pt modelId="{35068D13-2E69-4CCF-A092-B63BAD66EA11}" type="parTrans" cxnId="{0E3BE725-6DA8-48FF-85F4-598F580BDAB6}">
      <dgm:prSet/>
      <dgm:spPr/>
      <dgm:t>
        <a:bodyPr/>
        <a:lstStyle/>
        <a:p>
          <a:endParaRPr lang="en-ID"/>
        </a:p>
      </dgm:t>
    </dgm:pt>
    <dgm:pt modelId="{3BC526E3-D925-4927-A3EE-65A5B1F3C116}" type="sibTrans" cxnId="{0E3BE725-6DA8-48FF-85F4-598F580BDAB6}">
      <dgm:prSet/>
      <dgm:spPr/>
      <dgm:t>
        <a:bodyPr/>
        <a:lstStyle/>
        <a:p>
          <a:endParaRPr lang="en-ID"/>
        </a:p>
      </dgm:t>
    </dgm:pt>
    <dgm:pt modelId="{4168D370-E6D7-48EC-A959-42928340CBE1}" type="pres">
      <dgm:prSet presAssocID="{A44E476A-FAC4-4724-B4EE-56CF1A19A3B7}" presName="Name0" presStyleCnt="0">
        <dgm:presLayoutVars>
          <dgm:chMax val="1"/>
          <dgm:chPref val="1"/>
          <dgm:dir/>
          <dgm:animOne val="branch"/>
          <dgm:animLvl val="lvl"/>
        </dgm:presLayoutVars>
      </dgm:prSet>
      <dgm:spPr/>
    </dgm:pt>
    <dgm:pt modelId="{CA080D13-7CFA-4645-91D4-D3D5B0CF477E}" type="pres">
      <dgm:prSet presAssocID="{BB4995C0-1F78-4352-BE38-20568B8A2F17}" presName="Parent" presStyleLbl="node0" presStyleIdx="0" presStyleCnt="1">
        <dgm:presLayoutVars>
          <dgm:chMax val="6"/>
          <dgm:chPref val="6"/>
        </dgm:presLayoutVars>
      </dgm:prSet>
      <dgm:spPr/>
    </dgm:pt>
    <dgm:pt modelId="{86CD23E0-1D33-4408-A9AA-9A5AA85FFB98}" type="pres">
      <dgm:prSet presAssocID="{7DFE8016-6870-4052-B0E3-D83291567F03}" presName="Accent1" presStyleCnt="0"/>
      <dgm:spPr/>
    </dgm:pt>
    <dgm:pt modelId="{F28E9884-BC2B-4357-85B6-4C4AD4578969}" type="pres">
      <dgm:prSet presAssocID="{7DFE8016-6870-4052-B0E3-D83291567F03}" presName="Accent" presStyleLbl="bgShp" presStyleIdx="0" presStyleCnt="6"/>
      <dgm:spPr/>
    </dgm:pt>
    <dgm:pt modelId="{E1AE8C96-EE79-4CFC-B242-C3FDB2F9B66B}" type="pres">
      <dgm:prSet presAssocID="{7DFE8016-6870-4052-B0E3-D83291567F03}" presName="Child1" presStyleLbl="node1" presStyleIdx="0" presStyleCnt="6">
        <dgm:presLayoutVars>
          <dgm:chMax val="0"/>
          <dgm:chPref val="0"/>
          <dgm:bulletEnabled val="1"/>
        </dgm:presLayoutVars>
      </dgm:prSet>
      <dgm:spPr/>
    </dgm:pt>
    <dgm:pt modelId="{1E555FB0-08B8-4C83-99BF-60A9ED56F38B}" type="pres">
      <dgm:prSet presAssocID="{C5461D7B-354F-4773-8812-E3B97C3DDEC1}" presName="Accent2" presStyleCnt="0"/>
      <dgm:spPr/>
    </dgm:pt>
    <dgm:pt modelId="{65824DCD-2A05-4FB9-ADE6-ACE332517457}" type="pres">
      <dgm:prSet presAssocID="{C5461D7B-354F-4773-8812-E3B97C3DDEC1}" presName="Accent" presStyleLbl="bgShp" presStyleIdx="1" presStyleCnt="6"/>
      <dgm:spPr/>
    </dgm:pt>
    <dgm:pt modelId="{B192DFAA-C1EF-45D1-BF17-C74291DE2D55}" type="pres">
      <dgm:prSet presAssocID="{C5461D7B-354F-4773-8812-E3B97C3DDEC1}" presName="Child2" presStyleLbl="node1" presStyleIdx="1" presStyleCnt="6">
        <dgm:presLayoutVars>
          <dgm:chMax val="0"/>
          <dgm:chPref val="0"/>
          <dgm:bulletEnabled val="1"/>
        </dgm:presLayoutVars>
      </dgm:prSet>
      <dgm:spPr/>
    </dgm:pt>
    <dgm:pt modelId="{B6FF8377-1781-4B44-8C6F-05B1B1228252}" type="pres">
      <dgm:prSet presAssocID="{10F739DF-75ED-40B6-882F-4EC582CA8959}" presName="Accent3" presStyleCnt="0"/>
      <dgm:spPr/>
    </dgm:pt>
    <dgm:pt modelId="{7F5D945E-7639-454D-89DA-17441F2A1253}" type="pres">
      <dgm:prSet presAssocID="{10F739DF-75ED-40B6-882F-4EC582CA8959}" presName="Accent" presStyleLbl="bgShp" presStyleIdx="2" presStyleCnt="6"/>
      <dgm:spPr/>
    </dgm:pt>
    <dgm:pt modelId="{01AA3365-3A31-4B5B-A288-F84C29624DC2}" type="pres">
      <dgm:prSet presAssocID="{10F739DF-75ED-40B6-882F-4EC582CA8959}" presName="Child3" presStyleLbl="node1" presStyleIdx="2" presStyleCnt="6">
        <dgm:presLayoutVars>
          <dgm:chMax val="0"/>
          <dgm:chPref val="0"/>
          <dgm:bulletEnabled val="1"/>
        </dgm:presLayoutVars>
      </dgm:prSet>
      <dgm:spPr/>
    </dgm:pt>
    <dgm:pt modelId="{D55E4491-D8FB-4C56-9A41-B7709655C6BD}" type="pres">
      <dgm:prSet presAssocID="{1B9BD8E6-A2C5-4CEC-B5B7-12522C52D2FF}" presName="Accent4" presStyleCnt="0"/>
      <dgm:spPr/>
    </dgm:pt>
    <dgm:pt modelId="{19267279-DD1E-452C-8948-479CD0A38851}" type="pres">
      <dgm:prSet presAssocID="{1B9BD8E6-A2C5-4CEC-B5B7-12522C52D2FF}" presName="Accent" presStyleLbl="bgShp" presStyleIdx="3" presStyleCnt="6"/>
      <dgm:spPr/>
    </dgm:pt>
    <dgm:pt modelId="{5CA62367-7E32-461F-9EF2-70642CD3F298}" type="pres">
      <dgm:prSet presAssocID="{1B9BD8E6-A2C5-4CEC-B5B7-12522C52D2FF}" presName="Child4" presStyleLbl="node1" presStyleIdx="3" presStyleCnt="6">
        <dgm:presLayoutVars>
          <dgm:chMax val="0"/>
          <dgm:chPref val="0"/>
          <dgm:bulletEnabled val="1"/>
        </dgm:presLayoutVars>
      </dgm:prSet>
      <dgm:spPr/>
    </dgm:pt>
    <dgm:pt modelId="{7D9A6E14-A581-456F-8066-2D6DE12C7F4D}" type="pres">
      <dgm:prSet presAssocID="{460E1143-3F79-4D98-868A-0F1ECAC56CF9}" presName="Accent5" presStyleCnt="0"/>
      <dgm:spPr/>
    </dgm:pt>
    <dgm:pt modelId="{2E05B352-BD92-4BBF-AE3F-6F759FAF1086}" type="pres">
      <dgm:prSet presAssocID="{460E1143-3F79-4D98-868A-0F1ECAC56CF9}" presName="Accent" presStyleLbl="bgShp" presStyleIdx="4" presStyleCnt="6"/>
      <dgm:spPr/>
    </dgm:pt>
    <dgm:pt modelId="{CBDD4D23-3CF5-4DC0-865F-395991B2EF4E}" type="pres">
      <dgm:prSet presAssocID="{460E1143-3F79-4D98-868A-0F1ECAC56CF9}" presName="Child5" presStyleLbl="node1" presStyleIdx="4" presStyleCnt="6">
        <dgm:presLayoutVars>
          <dgm:chMax val="0"/>
          <dgm:chPref val="0"/>
          <dgm:bulletEnabled val="1"/>
        </dgm:presLayoutVars>
      </dgm:prSet>
      <dgm:spPr/>
    </dgm:pt>
    <dgm:pt modelId="{9CB03DF0-F053-45A6-9B78-79F5DE97555D}" type="pres">
      <dgm:prSet presAssocID="{FADC4F3B-CD77-4777-BA42-00F137B5723F}" presName="Accent6" presStyleCnt="0"/>
      <dgm:spPr/>
    </dgm:pt>
    <dgm:pt modelId="{E98E7464-0DEF-4442-91BB-AA0265E96B66}" type="pres">
      <dgm:prSet presAssocID="{FADC4F3B-CD77-4777-BA42-00F137B5723F}" presName="Accent" presStyleLbl="bgShp" presStyleIdx="5" presStyleCnt="6"/>
      <dgm:spPr/>
    </dgm:pt>
    <dgm:pt modelId="{DC3F551E-D42E-46C0-B67A-CF90D72001F4}" type="pres">
      <dgm:prSet presAssocID="{FADC4F3B-CD77-4777-BA42-00F137B5723F}" presName="Child6" presStyleLbl="node1" presStyleIdx="5" presStyleCnt="6">
        <dgm:presLayoutVars>
          <dgm:chMax val="0"/>
          <dgm:chPref val="0"/>
          <dgm:bulletEnabled val="1"/>
        </dgm:presLayoutVars>
      </dgm:prSet>
      <dgm:spPr/>
    </dgm:pt>
  </dgm:ptLst>
  <dgm:cxnLst>
    <dgm:cxn modelId="{4555F410-D54B-4E03-A0A7-CE6DBAC4A889}" type="presOf" srcId="{FADC4F3B-CD77-4777-BA42-00F137B5723F}" destId="{DC3F551E-D42E-46C0-B67A-CF90D72001F4}" srcOrd="0" destOrd="0" presId="urn:microsoft.com/office/officeart/2011/layout/HexagonRadial"/>
    <dgm:cxn modelId="{0E3BE725-6DA8-48FF-85F4-598F580BDAB6}" srcId="{BB4995C0-1F78-4352-BE38-20568B8A2F17}" destId="{FADC4F3B-CD77-4777-BA42-00F137B5723F}" srcOrd="5" destOrd="0" parTransId="{35068D13-2E69-4CCF-A092-B63BAD66EA11}" sibTransId="{3BC526E3-D925-4927-A3EE-65A5B1F3C116}"/>
    <dgm:cxn modelId="{86921443-0450-4810-922C-DFEE8AA304AC}" srcId="{BB4995C0-1F78-4352-BE38-20568B8A2F17}" destId="{1B9BD8E6-A2C5-4CEC-B5B7-12522C52D2FF}" srcOrd="3" destOrd="0" parTransId="{8F688847-75CC-4CD2-8BC3-24A3C9B73BDA}" sibTransId="{330605EE-1697-46DF-B32D-42672C1CE0A2}"/>
    <dgm:cxn modelId="{DEAFA078-F323-4049-AB97-F226A599A5BB}" srcId="{BB4995C0-1F78-4352-BE38-20568B8A2F17}" destId="{10F739DF-75ED-40B6-882F-4EC582CA8959}" srcOrd="2" destOrd="0" parTransId="{CD22CAF6-5B7D-462C-8059-0C5E32C55321}" sibTransId="{05DC0863-E74F-410D-82B7-94082A19D9D2}"/>
    <dgm:cxn modelId="{F538DD5A-FBEB-4417-BA4A-C6E93CEC8FCF}" srcId="{A44E476A-FAC4-4724-B4EE-56CF1A19A3B7}" destId="{BB4995C0-1F78-4352-BE38-20568B8A2F17}" srcOrd="0" destOrd="0" parTransId="{63EBDD1F-4AEB-484F-A6F2-402643CA15A2}" sibTransId="{A30049FB-7958-41CF-84FF-ECB1402C6BF2}"/>
    <dgm:cxn modelId="{68698388-F87D-4BB6-9D7A-6045B74567FB}" srcId="{BB4995C0-1F78-4352-BE38-20568B8A2F17}" destId="{7DFE8016-6870-4052-B0E3-D83291567F03}" srcOrd="0" destOrd="0" parTransId="{D6706B23-7645-48F7-B790-C6B9534B352D}" sibTransId="{82234EE8-A3FA-467A-A33D-8C9B82973E4D}"/>
    <dgm:cxn modelId="{B6EA0E8C-8756-43A8-94AD-21E86544644A}" type="presOf" srcId="{460E1143-3F79-4D98-868A-0F1ECAC56CF9}" destId="{CBDD4D23-3CF5-4DC0-865F-395991B2EF4E}" srcOrd="0" destOrd="0" presId="urn:microsoft.com/office/officeart/2011/layout/HexagonRadial"/>
    <dgm:cxn modelId="{5ECA1591-84ED-4405-BA28-678C2616302A}" type="presOf" srcId="{A44E476A-FAC4-4724-B4EE-56CF1A19A3B7}" destId="{4168D370-E6D7-48EC-A959-42928340CBE1}" srcOrd="0" destOrd="0" presId="urn:microsoft.com/office/officeart/2011/layout/HexagonRadial"/>
    <dgm:cxn modelId="{AA72F59F-9D2D-42F8-BE6C-4FBEFF7DCA30}" srcId="{BB4995C0-1F78-4352-BE38-20568B8A2F17}" destId="{C5461D7B-354F-4773-8812-E3B97C3DDEC1}" srcOrd="1" destOrd="0" parTransId="{D0B4E5A5-C3DE-4E36-A47D-AD88D3DEFA00}" sibTransId="{C4922315-4305-4160-AD88-FB7C3F14E667}"/>
    <dgm:cxn modelId="{5142DAA5-17D2-4404-B3B8-9ADD3A3D5EA5}" srcId="{BB4995C0-1F78-4352-BE38-20568B8A2F17}" destId="{460E1143-3F79-4D98-868A-0F1ECAC56CF9}" srcOrd="4" destOrd="0" parTransId="{5448D583-BDB1-4B86-84EB-B6F7FC73146C}" sibTransId="{96D82ABE-6F68-4E9B-98D1-673496B4D266}"/>
    <dgm:cxn modelId="{147B47C7-E4D4-4C10-9EAF-E3EE48730101}" type="presOf" srcId="{7DFE8016-6870-4052-B0E3-D83291567F03}" destId="{E1AE8C96-EE79-4CFC-B242-C3FDB2F9B66B}" srcOrd="0" destOrd="0" presId="urn:microsoft.com/office/officeart/2011/layout/HexagonRadial"/>
    <dgm:cxn modelId="{B682A5DF-5641-4BE5-BE92-F0137F38BB16}" type="presOf" srcId="{1B9BD8E6-A2C5-4CEC-B5B7-12522C52D2FF}" destId="{5CA62367-7E32-461F-9EF2-70642CD3F298}" srcOrd="0" destOrd="0" presId="urn:microsoft.com/office/officeart/2011/layout/HexagonRadial"/>
    <dgm:cxn modelId="{EC952FE2-D740-471B-AC55-21693BBFC094}" type="presOf" srcId="{BB4995C0-1F78-4352-BE38-20568B8A2F17}" destId="{CA080D13-7CFA-4645-91D4-D3D5B0CF477E}" srcOrd="0" destOrd="0" presId="urn:microsoft.com/office/officeart/2011/layout/HexagonRadial"/>
    <dgm:cxn modelId="{12437EF8-9A7B-419E-B40A-2C6A01936840}" type="presOf" srcId="{10F739DF-75ED-40B6-882F-4EC582CA8959}" destId="{01AA3365-3A31-4B5B-A288-F84C29624DC2}" srcOrd="0" destOrd="0" presId="urn:microsoft.com/office/officeart/2011/layout/HexagonRadial"/>
    <dgm:cxn modelId="{6C330BFA-9EC4-40C8-B6F9-F3E67BFBF4A7}" type="presOf" srcId="{C5461D7B-354F-4773-8812-E3B97C3DDEC1}" destId="{B192DFAA-C1EF-45D1-BF17-C74291DE2D55}" srcOrd="0" destOrd="0" presId="urn:microsoft.com/office/officeart/2011/layout/HexagonRadial"/>
    <dgm:cxn modelId="{2D20A788-FFDF-4CD2-8EAA-2AC868451701}" type="presParOf" srcId="{4168D370-E6D7-48EC-A959-42928340CBE1}" destId="{CA080D13-7CFA-4645-91D4-D3D5B0CF477E}" srcOrd="0" destOrd="0" presId="urn:microsoft.com/office/officeart/2011/layout/HexagonRadial"/>
    <dgm:cxn modelId="{16717AC2-42C3-4FC1-A2D1-A1593D04C430}" type="presParOf" srcId="{4168D370-E6D7-48EC-A959-42928340CBE1}" destId="{86CD23E0-1D33-4408-A9AA-9A5AA85FFB98}" srcOrd="1" destOrd="0" presId="urn:microsoft.com/office/officeart/2011/layout/HexagonRadial"/>
    <dgm:cxn modelId="{54F48769-B6ED-44CB-B49B-DE715B6AD86D}" type="presParOf" srcId="{86CD23E0-1D33-4408-A9AA-9A5AA85FFB98}" destId="{F28E9884-BC2B-4357-85B6-4C4AD4578969}" srcOrd="0" destOrd="0" presId="urn:microsoft.com/office/officeart/2011/layout/HexagonRadial"/>
    <dgm:cxn modelId="{D45D7067-5DCF-469E-8944-4CEC9FE0892C}" type="presParOf" srcId="{4168D370-E6D7-48EC-A959-42928340CBE1}" destId="{E1AE8C96-EE79-4CFC-B242-C3FDB2F9B66B}" srcOrd="2" destOrd="0" presId="urn:microsoft.com/office/officeart/2011/layout/HexagonRadial"/>
    <dgm:cxn modelId="{5A03AABD-1D55-4085-82CB-9A0515AFF7B8}" type="presParOf" srcId="{4168D370-E6D7-48EC-A959-42928340CBE1}" destId="{1E555FB0-08B8-4C83-99BF-60A9ED56F38B}" srcOrd="3" destOrd="0" presId="urn:microsoft.com/office/officeart/2011/layout/HexagonRadial"/>
    <dgm:cxn modelId="{2E27A5A5-6E1D-47B3-BB84-2BF39E2EA52E}" type="presParOf" srcId="{1E555FB0-08B8-4C83-99BF-60A9ED56F38B}" destId="{65824DCD-2A05-4FB9-ADE6-ACE332517457}" srcOrd="0" destOrd="0" presId="urn:microsoft.com/office/officeart/2011/layout/HexagonRadial"/>
    <dgm:cxn modelId="{A238FFA5-1B9A-4EE8-91A8-DE26C479D382}" type="presParOf" srcId="{4168D370-E6D7-48EC-A959-42928340CBE1}" destId="{B192DFAA-C1EF-45D1-BF17-C74291DE2D55}" srcOrd="4" destOrd="0" presId="urn:microsoft.com/office/officeart/2011/layout/HexagonRadial"/>
    <dgm:cxn modelId="{CF0399BE-602E-4E8C-9368-FEA5EB7424A0}" type="presParOf" srcId="{4168D370-E6D7-48EC-A959-42928340CBE1}" destId="{B6FF8377-1781-4B44-8C6F-05B1B1228252}" srcOrd="5" destOrd="0" presId="urn:microsoft.com/office/officeart/2011/layout/HexagonRadial"/>
    <dgm:cxn modelId="{26A88866-D892-44E2-9231-036933CE220D}" type="presParOf" srcId="{B6FF8377-1781-4B44-8C6F-05B1B1228252}" destId="{7F5D945E-7639-454D-89DA-17441F2A1253}" srcOrd="0" destOrd="0" presId="urn:microsoft.com/office/officeart/2011/layout/HexagonRadial"/>
    <dgm:cxn modelId="{085502A6-7EF4-4CEF-9372-12049D1D06DA}" type="presParOf" srcId="{4168D370-E6D7-48EC-A959-42928340CBE1}" destId="{01AA3365-3A31-4B5B-A288-F84C29624DC2}" srcOrd="6" destOrd="0" presId="urn:microsoft.com/office/officeart/2011/layout/HexagonRadial"/>
    <dgm:cxn modelId="{A339A86D-845D-4AD8-AD5C-44A0B209551C}" type="presParOf" srcId="{4168D370-E6D7-48EC-A959-42928340CBE1}" destId="{D55E4491-D8FB-4C56-9A41-B7709655C6BD}" srcOrd="7" destOrd="0" presId="urn:microsoft.com/office/officeart/2011/layout/HexagonRadial"/>
    <dgm:cxn modelId="{02EF8712-387A-492C-A930-B7CABBD515F8}" type="presParOf" srcId="{D55E4491-D8FB-4C56-9A41-B7709655C6BD}" destId="{19267279-DD1E-452C-8948-479CD0A38851}" srcOrd="0" destOrd="0" presId="urn:microsoft.com/office/officeart/2011/layout/HexagonRadial"/>
    <dgm:cxn modelId="{4052192B-757A-4F6F-890D-B0A6998435E9}" type="presParOf" srcId="{4168D370-E6D7-48EC-A959-42928340CBE1}" destId="{5CA62367-7E32-461F-9EF2-70642CD3F298}" srcOrd="8" destOrd="0" presId="urn:microsoft.com/office/officeart/2011/layout/HexagonRadial"/>
    <dgm:cxn modelId="{5A1CBEA6-5EC8-4A08-994A-939C8D1285CE}" type="presParOf" srcId="{4168D370-E6D7-48EC-A959-42928340CBE1}" destId="{7D9A6E14-A581-456F-8066-2D6DE12C7F4D}" srcOrd="9" destOrd="0" presId="urn:microsoft.com/office/officeart/2011/layout/HexagonRadial"/>
    <dgm:cxn modelId="{44D9536A-BE07-4CF8-A53A-95468D1EAA21}" type="presParOf" srcId="{7D9A6E14-A581-456F-8066-2D6DE12C7F4D}" destId="{2E05B352-BD92-4BBF-AE3F-6F759FAF1086}" srcOrd="0" destOrd="0" presId="urn:microsoft.com/office/officeart/2011/layout/HexagonRadial"/>
    <dgm:cxn modelId="{3DA59B2B-1F1C-49AF-BAEE-BDF7F91D133B}" type="presParOf" srcId="{4168D370-E6D7-48EC-A959-42928340CBE1}" destId="{CBDD4D23-3CF5-4DC0-865F-395991B2EF4E}" srcOrd="10" destOrd="0" presId="urn:microsoft.com/office/officeart/2011/layout/HexagonRadial"/>
    <dgm:cxn modelId="{88859125-A5BB-4F9E-B8D2-2A4AE20B5987}" type="presParOf" srcId="{4168D370-E6D7-48EC-A959-42928340CBE1}" destId="{9CB03DF0-F053-45A6-9B78-79F5DE97555D}" srcOrd="11" destOrd="0" presId="urn:microsoft.com/office/officeart/2011/layout/HexagonRadial"/>
    <dgm:cxn modelId="{482EBF2F-FE82-4C4D-8A31-8ACAC293273D}" type="presParOf" srcId="{9CB03DF0-F053-45A6-9B78-79F5DE97555D}" destId="{E98E7464-0DEF-4442-91BB-AA0265E96B66}" srcOrd="0" destOrd="0" presId="urn:microsoft.com/office/officeart/2011/layout/HexagonRadial"/>
    <dgm:cxn modelId="{30C72577-2206-403C-AD14-676CB7F13E5E}" type="presParOf" srcId="{4168D370-E6D7-48EC-A959-42928340CBE1}" destId="{DC3F551E-D42E-46C0-B67A-CF90D72001F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92241C-69F3-4112-9F09-91F84EB1F3FB}" type="doc">
      <dgm:prSet loTypeId="urn:microsoft.com/office/officeart/2005/8/layout/arrow2" loCatId="process" qsTypeId="urn:microsoft.com/office/officeart/2005/8/quickstyle/simple1" qsCatId="simple" csTypeId="urn:microsoft.com/office/officeart/2005/8/colors/accent1_2" csCatId="accent1" phldr="1"/>
      <dgm:spPr/>
    </dgm:pt>
    <dgm:pt modelId="{A848A41D-987B-4628-9953-2BBF8D5DBD57}">
      <dgm:prSet phldrT="[Text]"/>
      <dgm:spPr/>
      <dgm:t>
        <a:bodyPr/>
        <a:lstStyle/>
        <a:p>
          <a:r>
            <a:rPr lang="en-US" dirty="0"/>
            <a:t>SDM PROFESIONAL</a:t>
          </a:r>
          <a:endParaRPr lang="en-ID" dirty="0"/>
        </a:p>
      </dgm:t>
    </dgm:pt>
    <dgm:pt modelId="{156FA6FD-CC07-480F-BF32-17C976C1BA07}" type="parTrans" cxnId="{1B14BFD1-5FF6-48A9-A9A9-7B9B8A918335}">
      <dgm:prSet/>
      <dgm:spPr/>
      <dgm:t>
        <a:bodyPr/>
        <a:lstStyle/>
        <a:p>
          <a:endParaRPr lang="en-ID"/>
        </a:p>
      </dgm:t>
    </dgm:pt>
    <dgm:pt modelId="{C73C7982-E196-41C0-A765-A68B2173F879}" type="sibTrans" cxnId="{1B14BFD1-5FF6-48A9-A9A9-7B9B8A918335}">
      <dgm:prSet/>
      <dgm:spPr/>
      <dgm:t>
        <a:bodyPr/>
        <a:lstStyle/>
        <a:p>
          <a:endParaRPr lang="en-ID"/>
        </a:p>
      </dgm:t>
    </dgm:pt>
    <dgm:pt modelId="{87C90E07-5D52-4B97-B0A9-BB11F9F47277}">
      <dgm:prSet phldrT="[Text]"/>
      <dgm:spPr/>
      <dgm:t>
        <a:bodyPr/>
        <a:lstStyle/>
        <a:p>
          <a:r>
            <a:rPr lang="en-US" dirty="0"/>
            <a:t>KEBUTUHAN INDUSTRY DAN DUNIA KERJA</a:t>
          </a:r>
          <a:endParaRPr lang="en-ID" dirty="0"/>
        </a:p>
      </dgm:t>
    </dgm:pt>
    <dgm:pt modelId="{57557C0D-9257-48B0-9D49-4CECB9DA51A3}" type="parTrans" cxnId="{2C239F60-0AB1-46E7-8DE7-E442CC139215}">
      <dgm:prSet/>
      <dgm:spPr/>
      <dgm:t>
        <a:bodyPr/>
        <a:lstStyle/>
        <a:p>
          <a:endParaRPr lang="en-ID"/>
        </a:p>
      </dgm:t>
    </dgm:pt>
    <dgm:pt modelId="{86BFFEE1-7C0B-4B16-93B4-D0B3D4F47B1C}" type="sibTrans" cxnId="{2C239F60-0AB1-46E7-8DE7-E442CC139215}">
      <dgm:prSet/>
      <dgm:spPr/>
      <dgm:t>
        <a:bodyPr/>
        <a:lstStyle/>
        <a:p>
          <a:endParaRPr lang="en-ID"/>
        </a:p>
      </dgm:t>
    </dgm:pt>
    <dgm:pt modelId="{11C773B4-2929-4C31-AC13-919D6B592B5D}">
      <dgm:prSet phldrT="[Text]"/>
      <dgm:spPr/>
      <dgm:t>
        <a:bodyPr/>
        <a:lstStyle/>
        <a:p>
          <a:r>
            <a:rPr lang="en-US" dirty="0"/>
            <a:t>SOFTSKILL DAN KEPEMIMPINAN</a:t>
          </a:r>
          <a:endParaRPr lang="en-ID" dirty="0"/>
        </a:p>
      </dgm:t>
    </dgm:pt>
    <dgm:pt modelId="{4409EF33-1126-4149-8076-3B55F33DA13A}" type="parTrans" cxnId="{A7B80CE4-237D-4853-8588-3246317CD88B}">
      <dgm:prSet/>
      <dgm:spPr/>
      <dgm:t>
        <a:bodyPr/>
        <a:lstStyle/>
        <a:p>
          <a:endParaRPr lang="en-ID"/>
        </a:p>
      </dgm:t>
    </dgm:pt>
    <dgm:pt modelId="{A5CD774C-6C22-4AE1-83EC-6C10908E124D}" type="sibTrans" cxnId="{A7B80CE4-237D-4853-8588-3246317CD88B}">
      <dgm:prSet/>
      <dgm:spPr/>
      <dgm:t>
        <a:bodyPr/>
        <a:lstStyle/>
        <a:p>
          <a:endParaRPr lang="en-ID"/>
        </a:p>
      </dgm:t>
    </dgm:pt>
    <dgm:pt modelId="{2D140CFE-D39F-4C95-8624-26B435997D51}" type="pres">
      <dgm:prSet presAssocID="{E092241C-69F3-4112-9F09-91F84EB1F3FB}" presName="arrowDiagram" presStyleCnt="0">
        <dgm:presLayoutVars>
          <dgm:chMax val="5"/>
          <dgm:dir/>
          <dgm:resizeHandles val="exact"/>
        </dgm:presLayoutVars>
      </dgm:prSet>
      <dgm:spPr/>
    </dgm:pt>
    <dgm:pt modelId="{D265085A-EE0E-4481-98FD-99E22D3CE1C6}" type="pres">
      <dgm:prSet presAssocID="{E092241C-69F3-4112-9F09-91F84EB1F3FB}" presName="arrow" presStyleLbl="bgShp" presStyleIdx="0" presStyleCnt="1"/>
      <dgm:spPr/>
    </dgm:pt>
    <dgm:pt modelId="{6C655D70-EE68-494F-B36A-DEE6F3097CB4}" type="pres">
      <dgm:prSet presAssocID="{E092241C-69F3-4112-9F09-91F84EB1F3FB}" presName="arrowDiagram3" presStyleCnt="0"/>
      <dgm:spPr/>
    </dgm:pt>
    <dgm:pt modelId="{0726CA8D-28CA-4B45-B82D-A21C31BF44A0}" type="pres">
      <dgm:prSet presAssocID="{A848A41D-987B-4628-9953-2BBF8D5DBD57}" presName="bullet3a" presStyleLbl="node1" presStyleIdx="0" presStyleCnt="3"/>
      <dgm:spPr/>
    </dgm:pt>
    <dgm:pt modelId="{59B3F980-6E6E-4CA7-98E8-A792694990C5}" type="pres">
      <dgm:prSet presAssocID="{A848A41D-987B-4628-9953-2BBF8D5DBD57}" presName="textBox3a" presStyleLbl="revTx" presStyleIdx="0" presStyleCnt="3">
        <dgm:presLayoutVars>
          <dgm:bulletEnabled val="1"/>
        </dgm:presLayoutVars>
      </dgm:prSet>
      <dgm:spPr/>
    </dgm:pt>
    <dgm:pt modelId="{1FDCAA18-4EA5-4262-BB2F-19573525BF1A}" type="pres">
      <dgm:prSet presAssocID="{87C90E07-5D52-4B97-B0A9-BB11F9F47277}" presName="bullet3b" presStyleLbl="node1" presStyleIdx="1" presStyleCnt="3"/>
      <dgm:spPr/>
    </dgm:pt>
    <dgm:pt modelId="{4BA5EC26-914C-4873-A59B-761E19268475}" type="pres">
      <dgm:prSet presAssocID="{87C90E07-5D52-4B97-B0A9-BB11F9F47277}" presName="textBox3b" presStyleLbl="revTx" presStyleIdx="1" presStyleCnt="3">
        <dgm:presLayoutVars>
          <dgm:bulletEnabled val="1"/>
        </dgm:presLayoutVars>
      </dgm:prSet>
      <dgm:spPr/>
    </dgm:pt>
    <dgm:pt modelId="{A08A9CBF-1400-4313-8D08-BCD2A022990C}" type="pres">
      <dgm:prSet presAssocID="{11C773B4-2929-4C31-AC13-919D6B592B5D}" presName="bullet3c" presStyleLbl="node1" presStyleIdx="2" presStyleCnt="3"/>
      <dgm:spPr/>
    </dgm:pt>
    <dgm:pt modelId="{7DE90178-03FF-4E41-BA76-166145F50925}" type="pres">
      <dgm:prSet presAssocID="{11C773B4-2929-4C31-AC13-919D6B592B5D}" presName="textBox3c" presStyleLbl="revTx" presStyleIdx="2" presStyleCnt="3">
        <dgm:presLayoutVars>
          <dgm:bulletEnabled val="1"/>
        </dgm:presLayoutVars>
      </dgm:prSet>
      <dgm:spPr/>
    </dgm:pt>
  </dgm:ptLst>
  <dgm:cxnLst>
    <dgm:cxn modelId="{BB7E0B24-C07A-4CD3-9D00-D717BD443172}" type="presOf" srcId="{E092241C-69F3-4112-9F09-91F84EB1F3FB}" destId="{2D140CFE-D39F-4C95-8624-26B435997D51}" srcOrd="0" destOrd="0" presId="urn:microsoft.com/office/officeart/2005/8/layout/arrow2"/>
    <dgm:cxn modelId="{2C239F60-0AB1-46E7-8DE7-E442CC139215}" srcId="{E092241C-69F3-4112-9F09-91F84EB1F3FB}" destId="{87C90E07-5D52-4B97-B0A9-BB11F9F47277}" srcOrd="1" destOrd="0" parTransId="{57557C0D-9257-48B0-9D49-4CECB9DA51A3}" sibTransId="{86BFFEE1-7C0B-4B16-93B4-D0B3D4F47B1C}"/>
    <dgm:cxn modelId="{12FF6E55-670A-4023-8B69-73874F081691}" type="presOf" srcId="{87C90E07-5D52-4B97-B0A9-BB11F9F47277}" destId="{4BA5EC26-914C-4873-A59B-761E19268475}" srcOrd="0" destOrd="0" presId="urn:microsoft.com/office/officeart/2005/8/layout/arrow2"/>
    <dgm:cxn modelId="{1B14BFD1-5FF6-48A9-A9A9-7B9B8A918335}" srcId="{E092241C-69F3-4112-9F09-91F84EB1F3FB}" destId="{A848A41D-987B-4628-9953-2BBF8D5DBD57}" srcOrd="0" destOrd="0" parTransId="{156FA6FD-CC07-480F-BF32-17C976C1BA07}" sibTransId="{C73C7982-E196-41C0-A765-A68B2173F879}"/>
    <dgm:cxn modelId="{39B583D5-8682-44EA-AE5A-C771FB39C962}" type="presOf" srcId="{A848A41D-987B-4628-9953-2BBF8D5DBD57}" destId="{59B3F980-6E6E-4CA7-98E8-A792694990C5}" srcOrd="0" destOrd="0" presId="urn:microsoft.com/office/officeart/2005/8/layout/arrow2"/>
    <dgm:cxn modelId="{A7B80CE4-237D-4853-8588-3246317CD88B}" srcId="{E092241C-69F3-4112-9F09-91F84EB1F3FB}" destId="{11C773B4-2929-4C31-AC13-919D6B592B5D}" srcOrd="2" destOrd="0" parTransId="{4409EF33-1126-4149-8076-3B55F33DA13A}" sibTransId="{A5CD774C-6C22-4AE1-83EC-6C10908E124D}"/>
    <dgm:cxn modelId="{152349F1-E1AA-43F0-A90B-5DFC3F3D9097}" type="presOf" srcId="{11C773B4-2929-4C31-AC13-919D6B592B5D}" destId="{7DE90178-03FF-4E41-BA76-166145F50925}" srcOrd="0" destOrd="0" presId="urn:microsoft.com/office/officeart/2005/8/layout/arrow2"/>
    <dgm:cxn modelId="{2D7B9BF6-9E63-4E57-BE75-5C18C4FF4DCE}" type="presParOf" srcId="{2D140CFE-D39F-4C95-8624-26B435997D51}" destId="{D265085A-EE0E-4481-98FD-99E22D3CE1C6}" srcOrd="0" destOrd="0" presId="urn:microsoft.com/office/officeart/2005/8/layout/arrow2"/>
    <dgm:cxn modelId="{AD5207AF-F345-4E12-86F9-5D051CD157A7}" type="presParOf" srcId="{2D140CFE-D39F-4C95-8624-26B435997D51}" destId="{6C655D70-EE68-494F-B36A-DEE6F3097CB4}" srcOrd="1" destOrd="0" presId="urn:microsoft.com/office/officeart/2005/8/layout/arrow2"/>
    <dgm:cxn modelId="{D56021CB-1203-4C80-9555-70CD00073020}" type="presParOf" srcId="{6C655D70-EE68-494F-B36A-DEE6F3097CB4}" destId="{0726CA8D-28CA-4B45-B82D-A21C31BF44A0}" srcOrd="0" destOrd="0" presId="urn:microsoft.com/office/officeart/2005/8/layout/arrow2"/>
    <dgm:cxn modelId="{F95DE84A-D02C-4030-B9F1-8DFBB50E1468}" type="presParOf" srcId="{6C655D70-EE68-494F-B36A-DEE6F3097CB4}" destId="{59B3F980-6E6E-4CA7-98E8-A792694990C5}" srcOrd="1" destOrd="0" presId="urn:microsoft.com/office/officeart/2005/8/layout/arrow2"/>
    <dgm:cxn modelId="{15C9F6E7-57B6-4392-8E5E-1404F8DB7EE5}" type="presParOf" srcId="{6C655D70-EE68-494F-B36A-DEE6F3097CB4}" destId="{1FDCAA18-4EA5-4262-BB2F-19573525BF1A}" srcOrd="2" destOrd="0" presId="urn:microsoft.com/office/officeart/2005/8/layout/arrow2"/>
    <dgm:cxn modelId="{5281916D-06C1-48DB-BD4D-0E00A6A6293F}" type="presParOf" srcId="{6C655D70-EE68-494F-B36A-DEE6F3097CB4}" destId="{4BA5EC26-914C-4873-A59B-761E19268475}" srcOrd="3" destOrd="0" presId="urn:microsoft.com/office/officeart/2005/8/layout/arrow2"/>
    <dgm:cxn modelId="{67373C62-8542-4CF0-876B-EA2F812CAADA}" type="presParOf" srcId="{6C655D70-EE68-494F-B36A-DEE6F3097CB4}" destId="{A08A9CBF-1400-4313-8D08-BCD2A022990C}" srcOrd="4" destOrd="0" presId="urn:microsoft.com/office/officeart/2005/8/layout/arrow2"/>
    <dgm:cxn modelId="{F0078E41-9585-43FA-B59A-730E569C0892}" type="presParOf" srcId="{6C655D70-EE68-494F-B36A-DEE6F3097CB4}" destId="{7DE90178-03FF-4E41-BA76-166145F50925}"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93499D-58CA-4CA4-96E5-5F649BE933A0}" type="doc">
      <dgm:prSet loTypeId="urn:microsoft.com/office/officeart/2005/8/layout/cycle7" loCatId="cycle" qsTypeId="urn:microsoft.com/office/officeart/2005/8/quickstyle/simple3" qsCatId="simple" csTypeId="urn:microsoft.com/office/officeart/2005/8/colors/colorful4" csCatId="colorful" phldr="1"/>
      <dgm:spPr/>
      <dgm:t>
        <a:bodyPr/>
        <a:lstStyle/>
        <a:p>
          <a:endParaRPr lang="en-ID"/>
        </a:p>
      </dgm:t>
    </dgm:pt>
    <dgm:pt modelId="{58CBDC16-3EB3-4015-A14E-F317C5666661}">
      <dgm:prSet phldrT="[Text]"/>
      <dgm:spPr/>
      <dgm:t>
        <a:bodyPr/>
        <a:lstStyle/>
        <a:p>
          <a:pPr algn="ctr"/>
          <a:r>
            <a:rPr lang="en-US" dirty="0"/>
            <a:t>PROBLEM BASE LEARNING</a:t>
          </a:r>
          <a:endParaRPr lang="en-ID" dirty="0"/>
        </a:p>
      </dgm:t>
    </dgm:pt>
    <dgm:pt modelId="{910758F9-F071-4710-9666-00AFDBFBE6B3}" type="parTrans" cxnId="{9B37D78D-5BA9-4863-871B-BEA206B04A0C}">
      <dgm:prSet/>
      <dgm:spPr/>
      <dgm:t>
        <a:bodyPr/>
        <a:lstStyle/>
        <a:p>
          <a:pPr algn="ctr"/>
          <a:endParaRPr lang="en-ID"/>
        </a:p>
      </dgm:t>
    </dgm:pt>
    <dgm:pt modelId="{FCE3EB38-D670-4F4B-A007-57E93A9BC009}" type="sibTrans" cxnId="{9B37D78D-5BA9-4863-871B-BEA206B04A0C}">
      <dgm:prSet/>
      <dgm:spPr/>
      <dgm:t>
        <a:bodyPr/>
        <a:lstStyle/>
        <a:p>
          <a:pPr algn="ctr"/>
          <a:endParaRPr lang="en-ID"/>
        </a:p>
      </dgm:t>
    </dgm:pt>
    <dgm:pt modelId="{D3C94ED8-056C-4C28-94D5-C758ED1696A0}">
      <dgm:prSet phldrT="[Text]"/>
      <dgm:spPr/>
      <dgm:t>
        <a:bodyPr/>
        <a:lstStyle/>
        <a:p>
          <a:pPr algn="ctr"/>
          <a:r>
            <a:rPr lang="en-US" dirty="0"/>
            <a:t>PROBLEM SOLVING</a:t>
          </a:r>
          <a:endParaRPr lang="en-ID" dirty="0"/>
        </a:p>
      </dgm:t>
    </dgm:pt>
    <dgm:pt modelId="{6F21A91A-AB95-46B9-A8D7-20A544647D9B}" type="parTrans" cxnId="{828EC861-16F0-4DF2-B110-EA3B4CD023C8}">
      <dgm:prSet/>
      <dgm:spPr/>
      <dgm:t>
        <a:bodyPr/>
        <a:lstStyle/>
        <a:p>
          <a:pPr algn="ctr"/>
          <a:endParaRPr lang="en-ID"/>
        </a:p>
      </dgm:t>
    </dgm:pt>
    <dgm:pt modelId="{E656E64A-C791-4464-81AE-FD3734B1DCF5}" type="sibTrans" cxnId="{828EC861-16F0-4DF2-B110-EA3B4CD023C8}">
      <dgm:prSet/>
      <dgm:spPr/>
      <dgm:t>
        <a:bodyPr/>
        <a:lstStyle/>
        <a:p>
          <a:pPr algn="ctr"/>
          <a:endParaRPr lang="en-ID"/>
        </a:p>
      </dgm:t>
    </dgm:pt>
    <dgm:pt modelId="{3357F9A9-6D6F-44BD-8FA8-6E02C873FA1D}">
      <dgm:prSet phldrT="[Text]"/>
      <dgm:spPr/>
      <dgm:t>
        <a:bodyPr/>
        <a:lstStyle/>
        <a:p>
          <a:pPr algn="ctr"/>
          <a:r>
            <a:rPr lang="en-US" dirty="0"/>
            <a:t>ANALISIS PROBLEM RIIL- CONDUCT TO </a:t>
          </a:r>
          <a:r>
            <a:rPr lang="en-US" b="1" dirty="0">
              <a:solidFill>
                <a:srgbClr val="FF0000"/>
              </a:solidFill>
            </a:rPr>
            <a:t>THE QUASY-EXPERIMENTAL RESEARCH</a:t>
          </a:r>
          <a:endParaRPr lang="en-ID" b="1" dirty="0">
            <a:solidFill>
              <a:srgbClr val="FF0000"/>
            </a:solidFill>
          </a:endParaRPr>
        </a:p>
      </dgm:t>
    </dgm:pt>
    <dgm:pt modelId="{C9A5AC61-BB56-4A92-9341-F2F7190D89E0}" type="parTrans" cxnId="{53E3DECD-6EAC-4204-96E7-07DE1F051B7B}">
      <dgm:prSet/>
      <dgm:spPr/>
      <dgm:t>
        <a:bodyPr/>
        <a:lstStyle/>
        <a:p>
          <a:pPr algn="ctr"/>
          <a:endParaRPr lang="en-ID"/>
        </a:p>
      </dgm:t>
    </dgm:pt>
    <dgm:pt modelId="{80C5505C-78B8-42E3-9C51-B9892E8D641A}" type="sibTrans" cxnId="{53E3DECD-6EAC-4204-96E7-07DE1F051B7B}">
      <dgm:prSet/>
      <dgm:spPr/>
      <dgm:t>
        <a:bodyPr/>
        <a:lstStyle/>
        <a:p>
          <a:pPr algn="ctr"/>
          <a:endParaRPr lang="en-ID"/>
        </a:p>
      </dgm:t>
    </dgm:pt>
    <dgm:pt modelId="{7CCA7FD3-3BE2-40C6-8665-061C8563D680}" type="pres">
      <dgm:prSet presAssocID="{E193499D-58CA-4CA4-96E5-5F649BE933A0}" presName="Name0" presStyleCnt="0">
        <dgm:presLayoutVars>
          <dgm:dir/>
          <dgm:resizeHandles val="exact"/>
        </dgm:presLayoutVars>
      </dgm:prSet>
      <dgm:spPr/>
    </dgm:pt>
    <dgm:pt modelId="{382428D4-2D64-4068-A691-2450EB59094F}" type="pres">
      <dgm:prSet presAssocID="{58CBDC16-3EB3-4015-A14E-F317C5666661}" presName="node" presStyleLbl="node1" presStyleIdx="0" presStyleCnt="3">
        <dgm:presLayoutVars>
          <dgm:bulletEnabled val="1"/>
        </dgm:presLayoutVars>
      </dgm:prSet>
      <dgm:spPr/>
    </dgm:pt>
    <dgm:pt modelId="{F37C999A-928F-4285-A6A9-1A57EAF4CD92}" type="pres">
      <dgm:prSet presAssocID="{FCE3EB38-D670-4F4B-A007-57E93A9BC009}" presName="sibTrans" presStyleLbl="sibTrans2D1" presStyleIdx="0" presStyleCnt="3" custScaleX="487662"/>
      <dgm:spPr/>
    </dgm:pt>
    <dgm:pt modelId="{37E91037-7C1B-4240-A4BC-E764319B34D8}" type="pres">
      <dgm:prSet presAssocID="{FCE3EB38-D670-4F4B-A007-57E93A9BC009}" presName="connectorText" presStyleLbl="sibTrans2D1" presStyleIdx="0" presStyleCnt="3"/>
      <dgm:spPr/>
    </dgm:pt>
    <dgm:pt modelId="{7314E80D-577E-437D-B856-79EC04F349D8}" type="pres">
      <dgm:prSet presAssocID="{D3C94ED8-056C-4C28-94D5-C758ED1696A0}" presName="node" presStyleLbl="node1" presStyleIdx="1" presStyleCnt="3">
        <dgm:presLayoutVars>
          <dgm:bulletEnabled val="1"/>
        </dgm:presLayoutVars>
      </dgm:prSet>
      <dgm:spPr/>
    </dgm:pt>
    <dgm:pt modelId="{105DBDCB-14C7-40FD-9292-50AA614E5167}" type="pres">
      <dgm:prSet presAssocID="{E656E64A-C791-4464-81AE-FD3734B1DCF5}" presName="sibTrans" presStyleLbl="sibTrans2D1" presStyleIdx="1" presStyleCnt="3" custScaleX="139625"/>
      <dgm:spPr/>
    </dgm:pt>
    <dgm:pt modelId="{BD7FB62D-DC0B-4B89-9DCC-C2FAEEA0F552}" type="pres">
      <dgm:prSet presAssocID="{E656E64A-C791-4464-81AE-FD3734B1DCF5}" presName="connectorText" presStyleLbl="sibTrans2D1" presStyleIdx="1" presStyleCnt="3"/>
      <dgm:spPr/>
    </dgm:pt>
    <dgm:pt modelId="{8AFBFE73-EF0F-4E2C-ADFD-A722EBD8AA22}" type="pres">
      <dgm:prSet presAssocID="{3357F9A9-6D6F-44BD-8FA8-6E02C873FA1D}" presName="node" presStyleLbl="node1" presStyleIdx="2" presStyleCnt="3" custScaleX="161999">
        <dgm:presLayoutVars>
          <dgm:bulletEnabled val="1"/>
        </dgm:presLayoutVars>
      </dgm:prSet>
      <dgm:spPr/>
    </dgm:pt>
    <dgm:pt modelId="{A5233CCD-757C-4AEF-97DE-504FD66C5DEC}" type="pres">
      <dgm:prSet presAssocID="{80C5505C-78B8-42E3-9C51-B9892E8D641A}" presName="sibTrans" presStyleLbl="sibTrans2D1" presStyleIdx="2" presStyleCnt="3" custScaleX="435851"/>
      <dgm:spPr/>
    </dgm:pt>
    <dgm:pt modelId="{B379C0DC-8C5D-414B-998E-1BE84F0ABE39}" type="pres">
      <dgm:prSet presAssocID="{80C5505C-78B8-42E3-9C51-B9892E8D641A}" presName="connectorText" presStyleLbl="sibTrans2D1" presStyleIdx="2" presStyleCnt="3"/>
      <dgm:spPr/>
    </dgm:pt>
  </dgm:ptLst>
  <dgm:cxnLst>
    <dgm:cxn modelId="{BC871024-B1A7-4E29-9167-60EB2AE811D3}" type="presOf" srcId="{D3C94ED8-056C-4C28-94D5-C758ED1696A0}" destId="{7314E80D-577E-437D-B856-79EC04F349D8}" srcOrd="0" destOrd="0" presId="urn:microsoft.com/office/officeart/2005/8/layout/cycle7"/>
    <dgm:cxn modelId="{5B8C132E-A591-49D1-8EC3-E6361D03C1A9}" type="presOf" srcId="{58CBDC16-3EB3-4015-A14E-F317C5666661}" destId="{382428D4-2D64-4068-A691-2450EB59094F}" srcOrd="0" destOrd="0" presId="urn:microsoft.com/office/officeart/2005/8/layout/cycle7"/>
    <dgm:cxn modelId="{828EC861-16F0-4DF2-B110-EA3B4CD023C8}" srcId="{E193499D-58CA-4CA4-96E5-5F649BE933A0}" destId="{D3C94ED8-056C-4C28-94D5-C758ED1696A0}" srcOrd="1" destOrd="0" parTransId="{6F21A91A-AB95-46B9-A8D7-20A544647D9B}" sibTransId="{E656E64A-C791-4464-81AE-FD3734B1DCF5}"/>
    <dgm:cxn modelId="{48C2F842-CB3C-4A7A-ABB5-DF171710FF0C}" type="presOf" srcId="{E656E64A-C791-4464-81AE-FD3734B1DCF5}" destId="{BD7FB62D-DC0B-4B89-9DCC-C2FAEEA0F552}" srcOrd="1" destOrd="0" presId="urn:microsoft.com/office/officeart/2005/8/layout/cycle7"/>
    <dgm:cxn modelId="{600AA251-6510-43B8-AF2B-82FC8F991DCE}" type="presOf" srcId="{3357F9A9-6D6F-44BD-8FA8-6E02C873FA1D}" destId="{8AFBFE73-EF0F-4E2C-ADFD-A722EBD8AA22}" srcOrd="0" destOrd="0" presId="urn:microsoft.com/office/officeart/2005/8/layout/cycle7"/>
    <dgm:cxn modelId="{9B37D78D-5BA9-4863-871B-BEA206B04A0C}" srcId="{E193499D-58CA-4CA4-96E5-5F649BE933A0}" destId="{58CBDC16-3EB3-4015-A14E-F317C5666661}" srcOrd="0" destOrd="0" parTransId="{910758F9-F071-4710-9666-00AFDBFBE6B3}" sibTransId="{FCE3EB38-D670-4F4B-A007-57E93A9BC009}"/>
    <dgm:cxn modelId="{2B922091-D0AB-46A1-B6AA-10FB5518AE95}" type="presOf" srcId="{FCE3EB38-D670-4F4B-A007-57E93A9BC009}" destId="{37E91037-7C1B-4240-A4BC-E764319B34D8}" srcOrd="1" destOrd="0" presId="urn:microsoft.com/office/officeart/2005/8/layout/cycle7"/>
    <dgm:cxn modelId="{309277B3-7D18-40D9-870B-CBDCB5C849A0}" type="presOf" srcId="{FCE3EB38-D670-4F4B-A007-57E93A9BC009}" destId="{F37C999A-928F-4285-A6A9-1A57EAF4CD92}" srcOrd="0" destOrd="0" presId="urn:microsoft.com/office/officeart/2005/8/layout/cycle7"/>
    <dgm:cxn modelId="{11B8B6B6-AD78-4867-B11C-34BA6F0992FE}" type="presOf" srcId="{80C5505C-78B8-42E3-9C51-B9892E8D641A}" destId="{A5233CCD-757C-4AEF-97DE-504FD66C5DEC}" srcOrd="0" destOrd="0" presId="urn:microsoft.com/office/officeart/2005/8/layout/cycle7"/>
    <dgm:cxn modelId="{CA6A99C2-4812-4BE9-A14E-BAD91025B852}" type="presOf" srcId="{E193499D-58CA-4CA4-96E5-5F649BE933A0}" destId="{7CCA7FD3-3BE2-40C6-8665-061C8563D680}" srcOrd="0" destOrd="0" presId="urn:microsoft.com/office/officeart/2005/8/layout/cycle7"/>
    <dgm:cxn modelId="{53E3DECD-6EAC-4204-96E7-07DE1F051B7B}" srcId="{E193499D-58CA-4CA4-96E5-5F649BE933A0}" destId="{3357F9A9-6D6F-44BD-8FA8-6E02C873FA1D}" srcOrd="2" destOrd="0" parTransId="{C9A5AC61-BB56-4A92-9341-F2F7190D89E0}" sibTransId="{80C5505C-78B8-42E3-9C51-B9892E8D641A}"/>
    <dgm:cxn modelId="{760E9CD2-0771-4102-89D5-EB9F7FCA3CE3}" type="presOf" srcId="{80C5505C-78B8-42E3-9C51-B9892E8D641A}" destId="{B379C0DC-8C5D-414B-998E-1BE84F0ABE39}" srcOrd="1" destOrd="0" presId="urn:microsoft.com/office/officeart/2005/8/layout/cycle7"/>
    <dgm:cxn modelId="{606FFCFA-345C-4F24-927D-B8879232442D}" type="presOf" srcId="{E656E64A-C791-4464-81AE-FD3734B1DCF5}" destId="{105DBDCB-14C7-40FD-9292-50AA614E5167}" srcOrd="0" destOrd="0" presId="urn:microsoft.com/office/officeart/2005/8/layout/cycle7"/>
    <dgm:cxn modelId="{A466518A-3331-4C38-BFE3-C451F168C667}" type="presParOf" srcId="{7CCA7FD3-3BE2-40C6-8665-061C8563D680}" destId="{382428D4-2D64-4068-A691-2450EB59094F}" srcOrd="0" destOrd="0" presId="urn:microsoft.com/office/officeart/2005/8/layout/cycle7"/>
    <dgm:cxn modelId="{CD8128DF-15CF-4850-B1D6-A039485ECD14}" type="presParOf" srcId="{7CCA7FD3-3BE2-40C6-8665-061C8563D680}" destId="{F37C999A-928F-4285-A6A9-1A57EAF4CD92}" srcOrd="1" destOrd="0" presId="urn:microsoft.com/office/officeart/2005/8/layout/cycle7"/>
    <dgm:cxn modelId="{AA4D78E8-477F-474E-8316-B77C92BFEC6B}" type="presParOf" srcId="{F37C999A-928F-4285-A6A9-1A57EAF4CD92}" destId="{37E91037-7C1B-4240-A4BC-E764319B34D8}" srcOrd="0" destOrd="0" presId="urn:microsoft.com/office/officeart/2005/8/layout/cycle7"/>
    <dgm:cxn modelId="{7236A7C9-3B47-4EF6-84B4-9755C141487C}" type="presParOf" srcId="{7CCA7FD3-3BE2-40C6-8665-061C8563D680}" destId="{7314E80D-577E-437D-B856-79EC04F349D8}" srcOrd="2" destOrd="0" presId="urn:microsoft.com/office/officeart/2005/8/layout/cycle7"/>
    <dgm:cxn modelId="{6FDB5E23-0AA6-4782-ADDD-76882C09B732}" type="presParOf" srcId="{7CCA7FD3-3BE2-40C6-8665-061C8563D680}" destId="{105DBDCB-14C7-40FD-9292-50AA614E5167}" srcOrd="3" destOrd="0" presId="urn:microsoft.com/office/officeart/2005/8/layout/cycle7"/>
    <dgm:cxn modelId="{050C371C-13F9-4611-8292-6DBD61C012E9}" type="presParOf" srcId="{105DBDCB-14C7-40FD-9292-50AA614E5167}" destId="{BD7FB62D-DC0B-4B89-9DCC-C2FAEEA0F552}" srcOrd="0" destOrd="0" presId="urn:microsoft.com/office/officeart/2005/8/layout/cycle7"/>
    <dgm:cxn modelId="{B3795EA6-FD31-4D0D-B65C-F825C93F2A6F}" type="presParOf" srcId="{7CCA7FD3-3BE2-40C6-8665-061C8563D680}" destId="{8AFBFE73-EF0F-4E2C-ADFD-A722EBD8AA22}" srcOrd="4" destOrd="0" presId="urn:microsoft.com/office/officeart/2005/8/layout/cycle7"/>
    <dgm:cxn modelId="{C6B1B824-3590-4AE6-8CD8-1EA18A0A70CE}" type="presParOf" srcId="{7CCA7FD3-3BE2-40C6-8665-061C8563D680}" destId="{A5233CCD-757C-4AEF-97DE-504FD66C5DEC}" srcOrd="5" destOrd="0" presId="urn:microsoft.com/office/officeart/2005/8/layout/cycle7"/>
    <dgm:cxn modelId="{88769BA3-B25C-43A2-BE39-FA6D936EB33E}" type="presParOf" srcId="{A5233CCD-757C-4AEF-97DE-504FD66C5DEC}" destId="{B379C0DC-8C5D-414B-998E-1BE84F0ABE3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673128-369F-4B86-967A-31A5E29BB2AB}" type="doc">
      <dgm:prSet loTypeId="urn:microsoft.com/office/officeart/2005/8/layout/vList6" loCatId="process" qsTypeId="urn:microsoft.com/office/officeart/2005/8/quickstyle/simple3" qsCatId="simple" csTypeId="urn:microsoft.com/office/officeart/2005/8/colors/colorful4" csCatId="colorful" phldr="1"/>
      <dgm:spPr/>
      <dgm:t>
        <a:bodyPr/>
        <a:lstStyle/>
        <a:p>
          <a:endParaRPr lang="en-ID"/>
        </a:p>
      </dgm:t>
    </dgm:pt>
    <dgm:pt modelId="{16DC0CC6-3698-4BF4-AAE8-5B0E17F9DE6F}">
      <dgm:prSet phldrT="[Text]" custT="1"/>
      <dgm:spPr/>
      <dgm:t>
        <a:bodyPr/>
        <a:lstStyle/>
        <a:p>
          <a:r>
            <a:rPr lang="en-US" sz="4400" dirty="0">
              <a:solidFill>
                <a:srgbClr val="FF0000"/>
              </a:solidFill>
            </a:rPr>
            <a:t>APPLIED</a:t>
          </a:r>
          <a:r>
            <a:rPr lang="en-US" sz="2900" dirty="0"/>
            <a:t> </a:t>
          </a:r>
          <a:r>
            <a:rPr lang="en-US" sz="2900" dirty="0">
              <a:highlight>
                <a:srgbClr val="FFFF00"/>
              </a:highlight>
            </a:rPr>
            <a:t>RESEARCH</a:t>
          </a:r>
          <a:endParaRPr lang="en-ID" sz="2900" dirty="0">
            <a:highlight>
              <a:srgbClr val="FFFF00"/>
            </a:highlight>
          </a:endParaRPr>
        </a:p>
      </dgm:t>
    </dgm:pt>
    <dgm:pt modelId="{F1C4B3EB-2849-483A-BB43-66810EAF31E1}" type="parTrans" cxnId="{629A1552-1772-4970-B04B-7D8A27F93E88}">
      <dgm:prSet/>
      <dgm:spPr/>
      <dgm:t>
        <a:bodyPr/>
        <a:lstStyle/>
        <a:p>
          <a:endParaRPr lang="en-ID"/>
        </a:p>
      </dgm:t>
    </dgm:pt>
    <dgm:pt modelId="{30B683B1-FC82-429A-8ECF-24EBFE74EB6A}" type="sibTrans" cxnId="{629A1552-1772-4970-B04B-7D8A27F93E88}">
      <dgm:prSet/>
      <dgm:spPr/>
      <dgm:t>
        <a:bodyPr/>
        <a:lstStyle/>
        <a:p>
          <a:endParaRPr lang="en-ID"/>
        </a:p>
      </dgm:t>
    </dgm:pt>
    <dgm:pt modelId="{D1F27857-7217-4E50-B912-98C6236580AE}">
      <dgm:prSet phldrT="[Text]"/>
      <dgm:spPr/>
      <dgm:t>
        <a:bodyPr/>
        <a:lstStyle/>
        <a:p>
          <a:r>
            <a:rPr lang="en-US" dirty="0"/>
            <a:t>SOLVE THE CURRENT PROBLEM FACED BY MANAGER </a:t>
          </a:r>
          <a:r>
            <a:rPr lang="en-US" b="1" dirty="0">
              <a:solidFill>
                <a:srgbClr val="FF0000"/>
              </a:solidFill>
            </a:rPr>
            <a:t>IN WORK SETTING</a:t>
          </a:r>
          <a:endParaRPr lang="en-ID" b="1" dirty="0">
            <a:solidFill>
              <a:srgbClr val="FF0000"/>
            </a:solidFill>
          </a:endParaRPr>
        </a:p>
      </dgm:t>
    </dgm:pt>
    <dgm:pt modelId="{80ACCC15-E172-479A-AF3E-E1517511C012}" type="parTrans" cxnId="{DA537CC9-B54F-42F3-A00D-2CCF32E71DF9}">
      <dgm:prSet/>
      <dgm:spPr/>
      <dgm:t>
        <a:bodyPr/>
        <a:lstStyle/>
        <a:p>
          <a:endParaRPr lang="en-ID"/>
        </a:p>
      </dgm:t>
    </dgm:pt>
    <dgm:pt modelId="{0763092A-5CA6-4BEE-81C5-C003FD901641}" type="sibTrans" cxnId="{DA537CC9-B54F-42F3-A00D-2CCF32E71DF9}">
      <dgm:prSet/>
      <dgm:spPr/>
      <dgm:t>
        <a:bodyPr/>
        <a:lstStyle/>
        <a:p>
          <a:endParaRPr lang="en-ID"/>
        </a:p>
      </dgm:t>
    </dgm:pt>
    <dgm:pt modelId="{595993CD-CF2E-4D5D-99C1-67FB78D03BDF}">
      <dgm:prSet phldrT="[Text]"/>
      <dgm:spPr/>
      <dgm:t>
        <a:bodyPr/>
        <a:lstStyle/>
        <a:p>
          <a:r>
            <a:rPr lang="en-US" dirty="0"/>
            <a:t>DEMANDING A </a:t>
          </a:r>
          <a:r>
            <a:rPr lang="en-US" b="1" dirty="0">
              <a:solidFill>
                <a:srgbClr val="FF0000"/>
              </a:solidFill>
            </a:rPr>
            <a:t>TIMELY SOLUTION</a:t>
          </a:r>
          <a:endParaRPr lang="en-ID" b="1" dirty="0">
            <a:solidFill>
              <a:srgbClr val="FF0000"/>
            </a:solidFill>
          </a:endParaRPr>
        </a:p>
      </dgm:t>
    </dgm:pt>
    <dgm:pt modelId="{9EFE3615-701F-40DB-9C98-ED498E230164}" type="parTrans" cxnId="{F1514390-977A-49AE-A860-B91465553D9C}">
      <dgm:prSet/>
      <dgm:spPr/>
      <dgm:t>
        <a:bodyPr/>
        <a:lstStyle/>
        <a:p>
          <a:endParaRPr lang="en-ID"/>
        </a:p>
      </dgm:t>
    </dgm:pt>
    <dgm:pt modelId="{1C26B79A-73A8-4BD0-8700-3E989337A82E}" type="sibTrans" cxnId="{F1514390-977A-49AE-A860-B91465553D9C}">
      <dgm:prSet/>
      <dgm:spPr/>
      <dgm:t>
        <a:bodyPr/>
        <a:lstStyle/>
        <a:p>
          <a:endParaRPr lang="en-ID"/>
        </a:p>
      </dgm:t>
    </dgm:pt>
    <dgm:pt modelId="{B1A6E0DA-EF11-4F47-B554-BBEC07F10B81}">
      <dgm:prSet phldrT="[Text]"/>
      <dgm:spPr/>
      <dgm:t>
        <a:bodyPr/>
        <a:lstStyle/>
        <a:p>
          <a:r>
            <a:rPr lang="en-US" dirty="0"/>
            <a:t>BASIC, FUNDAMENTAL OR PURE RESEARCH</a:t>
          </a:r>
          <a:endParaRPr lang="en-ID" dirty="0"/>
        </a:p>
      </dgm:t>
    </dgm:pt>
    <dgm:pt modelId="{A01D6BB8-3935-46F8-A5B3-267783729DF4}" type="parTrans" cxnId="{67DE76BA-88D7-425B-846C-F8934E6C7B1A}">
      <dgm:prSet/>
      <dgm:spPr/>
      <dgm:t>
        <a:bodyPr/>
        <a:lstStyle/>
        <a:p>
          <a:endParaRPr lang="en-ID"/>
        </a:p>
      </dgm:t>
    </dgm:pt>
    <dgm:pt modelId="{F0428141-03BD-469C-BC89-AE8946489891}" type="sibTrans" cxnId="{67DE76BA-88D7-425B-846C-F8934E6C7B1A}">
      <dgm:prSet/>
      <dgm:spPr/>
      <dgm:t>
        <a:bodyPr/>
        <a:lstStyle/>
        <a:p>
          <a:endParaRPr lang="en-ID"/>
        </a:p>
      </dgm:t>
    </dgm:pt>
    <dgm:pt modelId="{0B5D18D7-4DB3-4F70-9655-DFDBB3DF4774}">
      <dgm:prSet phldrT="[Text]"/>
      <dgm:spPr/>
      <dgm:t>
        <a:bodyPr/>
        <a:lstStyle/>
        <a:p>
          <a:endParaRPr lang="en-ID" dirty="0"/>
        </a:p>
      </dgm:t>
    </dgm:pt>
    <dgm:pt modelId="{33167550-8409-499D-9620-21B98CA987F5}" type="parTrans" cxnId="{F954163B-ADC3-46CC-BAFC-4E9703505965}">
      <dgm:prSet/>
      <dgm:spPr/>
      <dgm:t>
        <a:bodyPr/>
        <a:lstStyle/>
        <a:p>
          <a:endParaRPr lang="en-ID"/>
        </a:p>
      </dgm:t>
    </dgm:pt>
    <dgm:pt modelId="{8DF1F2E1-5261-4185-9ABC-03364E4F129B}" type="sibTrans" cxnId="{F954163B-ADC3-46CC-BAFC-4E9703505965}">
      <dgm:prSet/>
      <dgm:spPr/>
      <dgm:t>
        <a:bodyPr/>
        <a:lstStyle/>
        <a:p>
          <a:endParaRPr lang="en-ID"/>
        </a:p>
      </dgm:t>
    </dgm:pt>
    <dgm:pt modelId="{CF55DE67-D22D-4156-B93C-ED4DD5E4E232}">
      <dgm:prSet phldrT="[Text]"/>
      <dgm:spPr/>
      <dgm:t>
        <a:bodyPr/>
        <a:lstStyle/>
        <a:p>
          <a:r>
            <a:rPr lang="en-US" dirty="0"/>
            <a:t>TO </a:t>
          </a:r>
          <a:r>
            <a:rPr lang="en-US" b="1" u="sng" dirty="0">
              <a:solidFill>
                <a:srgbClr val="FF0000"/>
              </a:solidFill>
            </a:rPr>
            <a:t>COMPREHEND</a:t>
          </a:r>
          <a:r>
            <a:rPr lang="en-US" b="1" dirty="0">
              <a:solidFill>
                <a:srgbClr val="FF0000"/>
              </a:solidFill>
            </a:rPr>
            <a:t>/ </a:t>
          </a:r>
          <a:r>
            <a:rPr lang="en-US" b="1" dirty="0" err="1">
              <a:solidFill>
                <a:schemeClr val="tx1"/>
              </a:solidFill>
            </a:rPr>
            <a:t>memahami</a:t>
          </a:r>
          <a:endParaRPr lang="en-ID" b="1" dirty="0">
            <a:solidFill>
              <a:schemeClr val="tx1"/>
            </a:solidFill>
          </a:endParaRPr>
        </a:p>
      </dgm:t>
    </dgm:pt>
    <dgm:pt modelId="{036D9E9B-6302-4EB0-A846-FEF52635AFBB}" type="parTrans" cxnId="{49062650-EC7F-47E0-93E2-AF3B68ABAF98}">
      <dgm:prSet/>
      <dgm:spPr/>
      <dgm:t>
        <a:bodyPr/>
        <a:lstStyle/>
        <a:p>
          <a:endParaRPr lang="en-ID"/>
        </a:p>
      </dgm:t>
    </dgm:pt>
    <dgm:pt modelId="{F24E6EA3-34B5-447B-8F1D-DAFAA8CBDC78}" type="sibTrans" cxnId="{49062650-EC7F-47E0-93E2-AF3B68ABAF98}">
      <dgm:prSet/>
      <dgm:spPr/>
      <dgm:t>
        <a:bodyPr/>
        <a:lstStyle/>
        <a:p>
          <a:endParaRPr lang="en-ID"/>
        </a:p>
      </dgm:t>
    </dgm:pt>
    <dgm:pt modelId="{D2DCC899-86F9-4CFD-9EFC-9C7A52B18584}">
      <dgm:prSet phldrT="[Text]"/>
      <dgm:spPr/>
      <dgm:t>
        <a:bodyPr/>
        <a:lstStyle/>
        <a:p>
          <a:endParaRPr lang="en-ID" dirty="0"/>
        </a:p>
      </dgm:t>
    </dgm:pt>
    <dgm:pt modelId="{67DD9919-ED56-4023-A755-F42C13467E30}" type="parTrans" cxnId="{172A7F83-C15F-401B-870F-BA71EB699A6A}">
      <dgm:prSet/>
      <dgm:spPr/>
      <dgm:t>
        <a:bodyPr/>
        <a:lstStyle/>
        <a:p>
          <a:endParaRPr lang="en-ID"/>
        </a:p>
      </dgm:t>
    </dgm:pt>
    <dgm:pt modelId="{60DF6C0C-7DD4-478C-BFD0-61869DD08FA1}" type="sibTrans" cxnId="{172A7F83-C15F-401B-870F-BA71EB699A6A}">
      <dgm:prSet/>
      <dgm:spPr/>
      <dgm:t>
        <a:bodyPr/>
        <a:lstStyle/>
        <a:p>
          <a:endParaRPr lang="en-ID"/>
        </a:p>
      </dgm:t>
    </dgm:pt>
    <dgm:pt modelId="{45446A57-D31A-457A-9CB4-4FD214A14A9C}">
      <dgm:prSet phldrT="[Text]"/>
      <dgm:spPr/>
      <dgm:t>
        <a:bodyPr/>
        <a:lstStyle/>
        <a:p>
          <a:r>
            <a:rPr lang="en-US" b="1" dirty="0">
              <a:solidFill>
                <a:srgbClr val="FF0000"/>
              </a:solidFill>
            </a:rPr>
            <a:t>TO TAKE </a:t>
          </a:r>
          <a:r>
            <a:rPr lang="en-US" b="1" u="sng" dirty="0">
              <a:solidFill>
                <a:srgbClr val="FF0000"/>
              </a:solidFill>
            </a:rPr>
            <a:t>CORRECTIVE ACTION</a:t>
          </a:r>
          <a:endParaRPr lang="en-ID" b="1" u="sng" dirty="0">
            <a:solidFill>
              <a:srgbClr val="FF0000"/>
            </a:solidFill>
          </a:endParaRPr>
        </a:p>
      </dgm:t>
    </dgm:pt>
    <dgm:pt modelId="{158ED80E-B805-47BC-A5C8-3F00E478593E}" type="parTrans" cxnId="{3FA11B36-0336-466D-BC94-D67CDD7B7DA6}">
      <dgm:prSet/>
      <dgm:spPr/>
      <dgm:t>
        <a:bodyPr/>
        <a:lstStyle/>
        <a:p>
          <a:endParaRPr lang="en-ID"/>
        </a:p>
      </dgm:t>
    </dgm:pt>
    <dgm:pt modelId="{8DAB80DB-C87F-4F28-BC46-BAD368BBF517}" type="sibTrans" cxnId="{3FA11B36-0336-466D-BC94-D67CDD7B7DA6}">
      <dgm:prSet/>
      <dgm:spPr/>
      <dgm:t>
        <a:bodyPr/>
        <a:lstStyle/>
        <a:p>
          <a:endParaRPr lang="en-ID"/>
        </a:p>
      </dgm:t>
    </dgm:pt>
    <dgm:pt modelId="{BB1B0173-AB10-4B77-9DD7-DB0990870BEC}">
      <dgm:prSet phldrT="[Text]"/>
      <dgm:spPr/>
      <dgm:t>
        <a:bodyPr/>
        <a:lstStyle/>
        <a:p>
          <a:r>
            <a:rPr lang="en-US" dirty="0"/>
            <a:t>TO </a:t>
          </a:r>
          <a:r>
            <a:rPr lang="en-US" b="1" dirty="0">
              <a:solidFill>
                <a:srgbClr val="FF0000"/>
              </a:solidFill>
            </a:rPr>
            <a:t>GENERATE A BODY OF KNOWLEDGE </a:t>
          </a:r>
          <a:r>
            <a:rPr lang="en-US" dirty="0"/>
            <a:t>AMONG THEORITICAL.</a:t>
          </a:r>
          <a:endParaRPr lang="en-ID" dirty="0"/>
        </a:p>
      </dgm:t>
    </dgm:pt>
    <dgm:pt modelId="{F270FB19-F26C-4ACC-A937-25DA7D1F1E2C}" type="parTrans" cxnId="{A35654D4-0360-47C3-B193-F0F1F661C387}">
      <dgm:prSet/>
      <dgm:spPr/>
      <dgm:t>
        <a:bodyPr/>
        <a:lstStyle/>
        <a:p>
          <a:endParaRPr lang="en-ID"/>
        </a:p>
      </dgm:t>
    </dgm:pt>
    <dgm:pt modelId="{5A0210E0-5578-4104-8247-D7A400A67444}" type="sibTrans" cxnId="{A35654D4-0360-47C3-B193-F0F1F661C387}">
      <dgm:prSet/>
      <dgm:spPr/>
      <dgm:t>
        <a:bodyPr/>
        <a:lstStyle/>
        <a:p>
          <a:endParaRPr lang="en-ID"/>
        </a:p>
      </dgm:t>
    </dgm:pt>
    <dgm:pt modelId="{0FB09DB1-A074-439A-BFF1-8D5B0C4C768D}">
      <dgm:prSet phldrT="[Text]"/>
      <dgm:spPr/>
      <dgm:t>
        <a:bodyPr/>
        <a:lstStyle/>
        <a:p>
          <a:r>
            <a:rPr lang="en-US" dirty="0"/>
            <a:t>HOW CERTAIN/</a:t>
          </a:r>
          <a:r>
            <a:rPr lang="en-US" dirty="0" err="1"/>
            <a:t>tertentu</a:t>
          </a:r>
          <a:r>
            <a:rPr lang="en-US" dirty="0"/>
            <a:t> PROBLEMS THAT OCCUR/</a:t>
          </a:r>
          <a:r>
            <a:rPr lang="en-US" dirty="0" err="1"/>
            <a:t>terjadi</a:t>
          </a:r>
          <a:r>
            <a:rPr lang="en-US" dirty="0"/>
            <a:t> </a:t>
          </a:r>
          <a:r>
            <a:rPr lang="en-US" b="1" dirty="0">
              <a:solidFill>
                <a:srgbClr val="FF0000"/>
              </a:solidFill>
            </a:rPr>
            <a:t>IN ORGANIZATION CAN BE SOLVED</a:t>
          </a:r>
          <a:endParaRPr lang="en-ID" b="1" dirty="0">
            <a:solidFill>
              <a:srgbClr val="FF0000"/>
            </a:solidFill>
          </a:endParaRPr>
        </a:p>
      </dgm:t>
    </dgm:pt>
    <dgm:pt modelId="{BD950FE4-4FCB-47FF-B000-40A207085187}" type="parTrans" cxnId="{13F36B54-9185-4E93-A10F-108DED9CAB73}">
      <dgm:prSet/>
      <dgm:spPr/>
      <dgm:t>
        <a:bodyPr/>
        <a:lstStyle/>
        <a:p>
          <a:endParaRPr lang="en-ID"/>
        </a:p>
      </dgm:t>
    </dgm:pt>
    <dgm:pt modelId="{60CF8593-FF8F-4BCD-848F-FD13DA71A7AD}" type="sibTrans" cxnId="{13F36B54-9185-4E93-A10F-108DED9CAB73}">
      <dgm:prSet/>
      <dgm:spPr/>
      <dgm:t>
        <a:bodyPr/>
        <a:lstStyle/>
        <a:p>
          <a:endParaRPr lang="en-ID"/>
        </a:p>
      </dgm:t>
    </dgm:pt>
    <dgm:pt modelId="{E54D412A-36FC-4E6F-8164-E703C7721C46}" type="pres">
      <dgm:prSet presAssocID="{FC673128-369F-4B86-967A-31A5E29BB2AB}" presName="Name0" presStyleCnt="0">
        <dgm:presLayoutVars>
          <dgm:dir/>
          <dgm:animLvl val="lvl"/>
          <dgm:resizeHandles/>
        </dgm:presLayoutVars>
      </dgm:prSet>
      <dgm:spPr/>
    </dgm:pt>
    <dgm:pt modelId="{EC126439-60BE-4251-98B1-D9F4A713C5AA}" type="pres">
      <dgm:prSet presAssocID="{16DC0CC6-3698-4BF4-AAE8-5B0E17F9DE6F}" presName="linNode" presStyleCnt="0"/>
      <dgm:spPr/>
    </dgm:pt>
    <dgm:pt modelId="{9D960A56-1503-413F-9B49-6A35FFA50302}" type="pres">
      <dgm:prSet presAssocID="{16DC0CC6-3698-4BF4-AAE8-5B0E17F9DE6F}" presName="parentShp" presStyleLbl="node1" presStyleIdx="0" presStyleCnt="2">
        <dgm:presLayoutVars>
          <dgm:bulletEnabled val="1"/>
        </dgm:presLayoutVars>
      </dgm:prSet>
      <dgm:spPr/>
    </dgm:pt>
    <dgm:pt modelId="{B248781E-C2C3-4403-B23A-CEF47C309184}" type="pres">
      <dgm:prSet presAssocID="{16DC0CC6-3698-4BF4-AAE8-5B0E17F9DE6F}" presName="childShp" presStyleLbl="bgAccFollowNode1" presStyleIdx="0" presStyleCnt="2">
        <dgm:presLayoutVars>
          <dgm:bulletEnabled val="1"/>
        </dgm:presLayoutVars>
      </dgm:prSet>
      <dgm:spPr/>
    </dgm:pt>
    <dgm:pt modelId="{82C584C7-EEE8-4FCA-8DE1-F7AA92FF5AB1}" type="pres">
      <dgm:prSet presAssocID="{30B683B1-FC82-429A-8ECF-24EBFE74EB6A}" presName="spacing" presStyleCnt="0"/>
      <dgm:spPr/>
    </dgm:pt>
    <dgm:pt modelId="{701DCC1A-0C6C-4FB7-BF8F-BE94B2C97A20}" type="pres">
      <dgm:prSet presAssocID="{B1A6E0DA-EF11-4F47-B554-BBEC07F10B81}" presName="linNode" presStyleCnt="0"/>
      <dgm:spPr/>
    </dgm:pt>
    <dgm:pt modelId="{900D1106-DF05-41C6-867B-17722B9FD2CE}" type="pres">
      <dgm:prSet presAssocID="{B1A6E0DA-EF11-4F47-B554-BBEC07F10B81}" presName="parentShp" presStyleLbl="node1" presStyleIdx="1" presStyleCnt="2">
        <dgm:presLayoutVars>
          <dgm:bulletEnabled val="1"/>
        </dgm:presLayoutVars>
      </dgm:prSet>
      <dgm:spPr/>
    </dgm:pt>
    <dgm:pt modelId="{025268F0-A545-428F-A4C1-7E2E353381A5}" type="pres">
      <dgm:prSet presAssocID="{B1A6E0DA-EF11-4F47-B554-BBEC07F10B81}" presName="childShp" presStyleLbl="bgAccFollowNode1" presStyleIdx="1" presStyleCnt="2">
        <dgm:presLayoutVars>
          <dgm:bulletEnabled val="1"/>
        </dgm:presLayoutVars>
      </dgm:prSet>
      <dgm:spPr/>
    </dgm:pt>
  </dgm:ptLst>
  <dgm:cxnLst>
    <dgm:cxn modelId="{387A8E2F-46D9-44F1-8768-0EA0F1D3A354}" type="presOf" srcId="{D1F27857-7217-4E50-B912-98C6236580AE}" destId="{B248781E-C2C3-4403-B23A-CEF47C309184}" srcOrd="0" destOrd="0" presId="urn:microsoft.com/office/officeart/2005/8/layout/vList6"/>
    <dgm:cxn modelId="{3FA11B36-0336-466D-BC94-D67CDD7B7DA6}" srcId="{16DC0CC6-3698-4BF4-AAE8-5B0E17F9DE6F}" destId="{45446A57-D31A-457A-9CB4-4FD214A14A9C}" srcOrd="2" destOrd="0" parTransId="{158ED80E-B805-47BC-A5C8-3F00E478593E}" sibTransId="{8DAB80DB-C87F-4F28-BC46-BAD368BBF517}"/>
    <dgm:cxn modelId="{F954163B-ADC3-46CC-BAFC-4E9703505965}" srcId="{B1A6E0DA-EF11-4F47-B554-BBEC07F10B81}" destId="{0B5D18D7-4DB3-4F70-9655-DFDBB3DF4774}" srcOrd="0" destOrd="0" parTransId="{33167550-8409-499D-9620-21B98CA987F5}" sibTransId="{8DF1F2E1-5261-4185-9ABC-03364E4F129B}"/>
    <dgm:cxn modelId="{020E7E3C-6BB8-4E69-B6D9-37E844F56C3C}" type="presOf" srcId="{B1A6E0DA-EF11-4F47-B554-BBEC07F10B81}" destId="{900D1106-DF05-41C6-867B-17722B9FD2CE}" srcOrd="0" destOrd="0" presId="urn:microsoft.com/office/officeart/2005/8/layout/vList6"/>
    <dgm:cxn modelId="{232E5F44-AA96-4346-8DEA-014CDA4382D2}" type="presOf" srcId="{FC673128-369F-4B86-967A-31A5E29BB2AB}" destId="{E54D412A-36FC-4E6F-8164-E703C7721C46}" srcOrd="0" destOrd="0" presId="urn:microsoft.com/office/officeart/2005/8/layout/vList6"/>
    <dgm:cxn modelId="{49062650-EC7F-47E0-93E2-AF3B68ABAF98}" srcId="{B1A6E0DA-EF11-4F47-B554-BBEC07F10B81}" destId="{CF55DE67-D22D-4156-B93C-ED4DD5E4E232}" srcOrd="3" destOrd="0" parTransId="{036D9E9B-6302-4EB0-A846-FEF52635AFBB}" sibTransId="{F24E6EA3-34B5-447B-8F1D-DAFAA8CBDC78}"/>
    <dgm:cxn modelId="{629A1552-1772-4970-B04B-7D8A27F93E88}" srcId="{FC673128-369F-4B86-967A-31A5E29BB2AB}" destId="{16DC0CC6-3698-4BF4-AAE8-5B0E17F9DE6F}" srcOrd="0" destOrd="0" parTransId="{F1C4B3EB-2849-483A-BB43-66810EAF31E1}" sibTransId="{30B683B1-FC82-429A-8ECF-24EBFE74EB6A}"/>
    <dgm:cxn modelId="{13F36B54-9185-4E93-A10F-108DED9CAB73}" srcId="{B1A6E0DA-EF11-4F47-B554-BBEC07F10B81}" destId="{0FB09DB1-A074-439A-BFF1-8D5B0C4C768D}" srcOrd="2" destOrd="0" parTransId="{BD950FE4-4FCB-47FF-B000-40A207085187}" sibTransId="{60CF8593-FF8F-4BCD-848F-FD13DA71A7AD}"/>
    <dgm:cxn modelId="{724F5874-3266-4D0E-9471-4BD1A918FDB8}" type="presOf" srcId="{45446A57-D31A-457A-9CB4-4FD214A14A9C}" destId="{B248781E-C2C3-4403-B23A-CEF47C309184}" srcOrd="0" destOrd="2" presId="urn:microsoft.com/office/officeart/2005/8/layout/vList6"/>
    <dgm:cxn modelId="{172A7F83-C15F-401B-870F-BA71EB699A6A}" srcId="{16DC0CC6-3698-4BF4-AAE8-5B0E17F9DE6F}" destId="{D2DCC899-86F9-4CFD-9EFC-9C7A52B18584}" srcOrd="3" destOrd="0" parTransId="{67DD9919-ED56-4023-A755-F42C13467E30}" sibTransId="{60DF6C0C-7DD4-478C-BFD0-61869DD08FA1}"/>
    <dgm:cxn modelId="{06E0A18B-4E48-4074-8851-09CEAE709A59}" type="presOf" srcId="{0B5D18D7-4DB3-4F70-9655-DFDBB3DF4774}" destId="{025268F0-A545-428F-A4C1-7E2E353381A5}" srcOrd="0" destOrd="0" presId="urn:microsoft.com/office/officeart/2005/8/layout/vList6"/>
    <dgm:cxn modelId="{CBB36F8D-C05D-419F-B3D0-FF3EEF90331A}" type="presOf" srcId="{16DC0CC6-3698-4BF4-AAE8-5B0E17F9DE6F}" destId="{9D960A56-1503-413F-9B49-6A35FFA50302}" srcOrd="0" destOrd="0" presId="urn:microsoft.com/office/officeart/2005/8/layout/vList6"/>
    <dgm:cxn modelId="{F1514390-977A-49AE-A860-B91465553D9C}" srcId="{16DC0CC6-3698-4BF4-AAE8-5B0E17F9DE6F}" destId="{595993CD-CF2E-4D5D-99C1-67FB78D03BDF}" srcOrd="1" destOrd="0" parTransId="{9EFE3615-701F-40DB-9C98-ED498E230164}" sibTransId="{1C26B79A-73A8-4BD0-8700-3E989337A82E}"/>
    <dgm:cxn modelId="{6937F599-DDEC-4A07-924D-C91D59880449}" type="presOf" srcId="{595993CD-CF2E-4D5D-99C1-67FB78D03BDF}" destId="{B248781E-C2C3-4403-B23A-CEF47C309184}" srcOrd="0" destOrd="1" presId="urn:microsoft.com/office/officeart/2005/8/layout/vList6"/>
    <dgm:cxn modelId="{67DE76BA-88D7-425B-846C-F8934E6C7B1A}" srcId="{FC673128-369F-4B86-967A-31A5E29BB2AB}" destId="{B1A6E0DA-EF11-4F47-B554-BBEC07F10B81}" srcOrd="1" destOrd="0" parTransId="{A01D6BB8-3935-46F8-A5B3-267783729DF4}" sibTransId="{F0428141-03BD-469C-BC89-AE8946489891}"/>
    <dgm:cxn modelId="{DA537CC9-B54F-42F3-A00D-2CCF32E71DF9}" srcId="{16DC0CC6-3698-4BF4-AAE8-5B0E17F9DE6F}" destId="{D1F27857-7217-4E50-B912-98C6236580AE}" srcOrd="0" destOrd="0" parTransId="{80ACCC15-E172-479A-AF3E-E1517511C012}" sibTransId="{0763092A-5CA6-4BEE-81C5-C003FD901641}"/>
    <dgm:cxn modelId="{A9795AD1-65AA-4B75-A431-36B510D65E5B}" type="presOf" srcId="{D2DCC899-86F9-4CFD-9EFC-9C7A52B18584}" destId="{B248781E-C2C3-4403-B23A-CEF47C309184}" srcOrd="0" destOrd="3" presId="urn:microsoft.com/office/officeart/2005/8/layout/vList6"/>
    <dgm:cxn modelId="{A35654D4-0360-47C3-B193-F0F1F661C387}" srcId="{B1A6E0DA-EF11-4F47-B554-BBEC07F10B81}" destId="{BB1B0173-AB10-4B77-9DD7-DB0990870BEC}" srcOrd="1" destOrd="0" parTransId="{F270FB19-F26C-4ACC-A937-25DA7D1F1E2C}" sibTransId="{5A0210E0-5578-4104-8247-D7A400A67444}"/>
    <dgm:cxn modelId="{89EC32DC-8080-4471-A920-DFA9E43A49B1}" type="presOf" srcId="{BB1B0173-AB10-4B77-9DD7-DB0990870BEC}" destId="{025268F0-A545-428F-A4C1-7E2E353381A5}" srcOrd="0" destOrd="1" presId="urn:microsoft.com/office/officeart/2005/8/layout/vList6"/>
    <dgm:cxn modelId="{567925DD-B81E-4E71-B2BA-3EBC22602209}" type="presOf" srcId="{CF55DE67-D22D-4156-B93C-ED4DD5E4E232}" destId="{025268F0-A545-428F-A4C1-7E2E353381A5}" srcOrd="0" destOrd="3" presId="urn:microsoft.com/office/officeart/2005/8/layout/vList6"/>
    <dgm:cxn modelId="{AAC253EF-80F6-419C-9285-4B1646BEFE75}" type="presOf" srcId="{0FB09DB1-A074-439A-BFF1-8D5B0C4C768D}" destId="{025268F0-A545-428F-A4C1-7E2E353381A5}" srcOrd="0" destOrd="2" presId="urn:microsoft.com/office/officeart/2005/8/layout/vList6"/>
    <dgm:cxn modelId="{AAA671F5-2685-4055-8BAB-52026D596B33}" type="presParOf" srcId="{E54D412A-36FC-4E6F-8164-E703C7721C46}" destId="{EC126439-60BE-4251-98B1-D9F4A713C5AA}" srcOrd="0" destOrd="0" presId="urn:microsoft.com/office/officeart/2005/8/layout/vList6"/>
    <dgm:cxn modelId="{7415838A-E120-448F-B9DC-823758061D1D}" type="presParOf" srcId="{EC126439-60BE-4251-98B1-D9F4A713C5AA}" destId="{9D960A56-1503-413F-9B49-6A35FFA50302}" srcOrd="0" destOrd="0" presId="urn:microsoft.com/office/officeart/2005/8/layout/vList6"/>
    <dgm:cxn modelId="{D7E18BBA-EFC1-4B5A-989A-85804922A044}" type="presParOf" srcId="{EC126439-60BE-4251-98B1-D9F4A713C5AA}" destId="{B248781E-C2C3-4403-B23A-CEF47C309184}" srcOrd="1" destOrd="0" presId="urn:microsoft.com/office/officeart/2005/8/layout/vList6"/>
    <dgm:cxn modelId="{E9715D8A-E992-48E1-B167-D404781BC5A4}" type="presParOf" srcId="{E54D412A-36FC-4E6F-8164-E703C7721C46}" destId="{82C584C7-EEE8-4FCA-8DE1-F7AA92FF5AB1}" srcOrd="1" destOrd="0" presId="urn:microsoft.com/office/officeart/2005/8/layout/vList6"/>
    <dgm:cxn modelId="{7000F0E8-3A2B-4B94-86B3-3606FAEA52D1}" type="presParOf" srcId="{E54D412A-36FC-4E6F-8164-E703C7721C46}" destId="{701DCC1A-0C6C-4FB7-BF8F-BE94B2C97A20}" srcOrd="2" destOrd="0" presId="urn:microsoft.com/office/officeart/2005/8/layout/vList6"/>
    <dgm:cxn modelId="{20ED23CF-01BB-4EC9-AF3C-D64F1BE9EB6A}" type="presParOf" srcId="{701DCC1A-0C6C-4FB7-BF8F-BE94B2C97A20}" destId="{900D1106-DF05-41C6-867B-17722B9FD2CE}" srcOrd="0" destOrd="0" presId="urn:microsoft.com/office/officeart/2005/8/layout/vList6"/>
    <dgm:cxn modelId="{29BF77DC-79D3-4A52-9BA9-5507530CD235}" type="presParOf" srcId="{701DCC1A-0C6C-4FB7-BF8F-BE94B2C97A20}" destId="{025268F0-A545-428F-A4C1-7E2E353381A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80D13-7CFA-4645-91D4-D3D5B0CF477E}">
      <dsp:nvSpPr>
        <dsp:cNvPr id="0" name=""/>
        <dsp:cNvSpPr/>
      </dsp:nvSpPr>
      <dsp:spPr>
        <a:xfrm>
          <a:off x="4365484" y="1403741"/>
          <a:ext cx="1784216" cy="1543419"/>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STAKEHOLDER</a:t>
          </a:r>
          <a:endParaRPr lang="en-ID" sz="1300" kern="1200" dirty="0"/>
        </a:p>
      </dsp:txBody>
      <dsp:txXfrm>
        <a:off x="4661154" y="1659507"/>
        <a:ext cx="1192876" cy="1031887"/>
      </dsp:txXfrm>
    </dsp:sp>
    <dsp:sp modelId="{65824DCD-2A05-4FB9-ADE6-ACE332517457}">
      <dsp:nvSpPr>
        <dsp:cNvPr id="0" name=""/>
        <dsp:cNvSpPr/>
      </dsp:nvSpPr>
      <dsp:spPr>
        <a:xfrm>
          <a:off x="5482746" y="665319"/>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1AE8C96-EE79-4CFC-B242-C3FDB2F9B66B}">
      <dsp:nvSpPr>
        <dsp:cNvPr id="0" name=""/>
        <dsp:cNvSpPr/>
      </dsp:nvSpPr>
      <dsp:spPr>
        <a:xfrm>
          <a:off x="4529836" y="0"/>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KAMPUS</a:t>
          </a:r>
          <a:endParaRPr lang="en-ID" sz="1300" kern="1200" dirty="0"/>
        </a:p>
      </dsp:txBody>
      <dsp:txXfrm>
        <a:off x="4772146" y="209626"/>
        <a:ext cx="977532" cy="845681"/>
      </dsp:txXfrm>
    </dsp:sp>
    <dsp:sp modelId="{7F5D945E-7639-454D-89DA-17441F2A1253}">
      <dsp:nvSpPr>
        <dsp:cNvPr id="0" name=""/>
        <dsp:cNvSpPr/>
      </dsp:nvSpPr>
      <dsp:spPr>
        <a:xfrm>
          <a:off x="6268399" y="174967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192DFAA-C1EF-45D1-BF17-C74291DE2D55}">
      <dsp:nvSpPr>
        <dsp:cNvPr id="0" name=""/>
        <dsp:cNvSpPr/>
      </dsp:nvSpPr>
      <dsp:spPr>
        <a:xfrm>
          <a:off x="5870800" y="778019"/>
          <a:ext cx="1462152" cy="1264933"/>
        </a:xfrm>
        <a:prstGeom prst="hexagon">
          <a:avLst>
            <a:gd name="adj" fmla="val 28570"/>
            <a:gd name="vf" fmla="val 115470"/>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INDUSTRY</a:t>
          </a:r>
          <a:endParaRPr lang="en-ID" sz="1300" kern="1200" dirty="0"/>
        </a:p>
      </dsp:txBody>
      <dsp:txXfrm>
        <a:off x="6113110" y="987645"/>
        <a:ext cx="977532" cy="845681"/>
      </dsp:txXfrm>
    </dsp:sp>
    <dsp:sp modelId="{19267279-DD1E-452C-8948-479CD0A38851}">
      <dsp:nvSpPr>
        <dsp:cNvPr id="0" name=""/>
        <dsp:cNvSpPr/>
      </dsp:nvSpPr>
      <dsp:spPr>
        <a:xfrm>
          <a:off x="5722634" y="2973704"/>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01AA3365-3A31-4B5B-A288-F84C29624DC2}">
      <dsp:nvSpPr>
        <dsp:cNvPr id="0" name=""/>
        <dsp:cNvSpPr/>
      </dsp:nvSpPr>
      <dsp:spPr>
        <a:xfrm>
          <a:off x="5870800" y="2307514"/>
          <a:ext cx="1462152" cy="1264933"/>
        </a:xfrm>
        <a:prstGeom prst="hexagon">
          <a:avLst>
            <a:gd name="adj" fmla="val 28570"/>
            <a:gd name="vf" fmla="val 115470"/>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DUNIA KERJA</a:t>
          </a:r>
          <a:endParaRPr lang="en-ID" sz="1300" kern="1200" dirty="0"/>
        </a:p>
      </dsp:txBody>
      <dsp:txXfrm>
        <a:off x="6113110" y="2517140"/>
        <a:ext cx="977532" cy="845681"/>
      </dsp:txXfrm>
    </dsp:sp>
    <dsp:sp modelId="{2E05B352-BD92-4BBF-AE3F-6F759FAF1086}">
      <dsp:nvSpPr>
        <dsp:cNvPr id="0" name=""/>
        <dsp:cNvSpPr/>
      </dsp:nvSpPr>
      <dsp:spPr>
        <a:xfrm>
          <a:off x="4368804" y="310076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CA62367-7E32-461F-9EF2-70642CD3F298}">
      <dsp:nvSpPr>
        <dsp:cNvPr id="0" name=""/>
        <dsp:cNvSpPr/>
      </dsp:nvSpPr>
      <dsp:spPr>
        <a:xfrm>
          <a:off x="4529836" y="3086404"/>
          <a:ext cx="1462152" cy="1264933"/>
        </a:xfrm>
        <a:prstGeom prst="hexagon">
          <a:avLst>
            <a:gd name="adj" fmla="val 28570"/>
            <a:gd name="vf" fmla="val 115470"/>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SOS-BUD</a:t>
          </a:r>
          <a:endParaRPr lang="en-ID" sz="1300" kern="1200" dirty="0"/>
        </a:p>
      </dsp:txBody>
      <dsp:txXfrm>
        <a:off x="4772146" y="3296030"/>
        <a:ext cx="977532" cy="845681"/>
      </dsp:txXfrm>
    </dsp:sp>
    <dsp:sp modelId="{E98E7464-0DEF-4442-91BB-AA0265E96B66}">
      <dsp:nvSpPr>
        <dsp:cNvPr id="0" name=""/>
        <dsp:cNvSpPr/>
      </dsp:nvSpPr>
      <dsp:spPr>
        <a:xfrm>
          <a:off x="3570285" y="2016845"/>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BDD4D23-3CF5-4DC0-865F-395991B2EF4E}">
      <dsp:nvSpPr>
        <dsp:cNvPr id="0" name=""/>
        <dsp:cNvSpPr/>
      </dsp:nvSpPr>
      <dsp:spPr>
        <a:xfrm>
          <a:off x="3182646" y="2308384"/>
          <a:ext cx="1462152" cy="1264933"/>
        </a:xfrm>
        <a:prstGeom prst="hexagon">
          <a:avLst>
            <a:gd name="adj" fmla="val 28570"/>
            <a:gd name="vf" fmla="val 115470"/>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VALUE CREATION</a:t>
          </a:r>
          <a:endParaRPr lang="en-ID" sz="1300" kern="1200" dirty="0"/>
        </a:p>
      </dsp:txBody>
      <dsp:txXfrm>
        <a:off x="3424956" y="2518010"/>
        <a:ext cx="977532" cy="845681"/>
      </dsp:txXfrm>
    </dsp:sp>
    <dsp:sp modelId="{DC3F551E-D42E-46C0-B67A-CF90D72001F4}">
      <dsp:nvSpPr>
        <dsp:cNvPr id="0" name=""/>
        <dsp:cNvSpPr/>
      </dsp:nvSpPr>
      <dsp:spPr>
        <a:xfrm>
          <a:off x="3182646" y="776278"/>
          <a:ext cx="1462152" cy="1264933"/>
        </a:xfrm>
        <a:prstGeom prst="hexagon">
          <a:avLst>
            <a:gd name="adj" fmla="val 28570"/>
            <a:gd name="vf" fmla="val 11547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NEWEST TECHNOLOGY</a:t>
          </a:r>
          <a:endParaRPr lang="en-ID" sz="1300" kern="1200" dirty="0"/>
        </a:p>
      </dsp:txBody>
      <dsp:txXfrm>
        <a:off x="3424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5085A-EE0E-4481-98FD-99E22D3CE1C6}">
      <dsp:nvSpPr>
        <dsp:cNvPr id="0" name=""/>
        <dsp:cNvSpPr/>
      </dsp:nvSpPr>
      <dsp:spPr>
        <a:xfrm>
          <a:off x="1776729"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6CA8D-28CA-4B45-B82D-A21C31BF44A0}">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3F980-6E6E-4CA7-98E8-A792694990C5}">
      <dsp:nvSpPr>
        <dsp:cNvPr id="0" name=""/>
        <dsp:cNvSpPr/>
      </dsp:nvSpPr>
      <dsp:spPr>
        <a:xfrm>
          <a:off x="2751429" y="3093801"/>
          <a:ext cx="1622178"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SDM PROFESIONAL</a:t>
          </a:r>
          <a:endParaRPr lang="en-ID" sz="1700" kern="1200" dirty="0"/>
        </a:p>
      </dsp:txBody>
      <dsp:txXfrm>
        <a:off x="2751429" y="3093801"/>
        <a:ext cx="1622178" cy="1257536"/>
      </dsp:txXfrm>
    </dsp:sp>
    <dsp:sp modelId="{1FDCAA18-4EA5-4262-BB2F-19573525BF1A}">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5EC26-914C-4873-A59B-761E19268475}">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KEBUTUHAN INDUSTRY DAN DUNIA KERJA</a:t>
          </a:r>
          <a:endParaRPr lang="en-ID" sz="1700" kern="1200" dirty="0"/>
        </a:p>
      </dsp:txBody>
      <dsp:txXfrm>
        <a:off x="4422343" y="1984210"/>
        <a:ext cx="1670913" cy="2367127"/>
      </dsp:txXfrm>
    </dsp:sp>
    <dsp:sp modelId="{A08A9CBF-1400-4313-8D08-BCD2A022990C}">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90178-03FF-4E41-BA76-166145F50925}">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SOFTSKILL DAN KEPEMIMPINAN</a:t>
          </a:r>
          <a:endParaRPr lang="en-ID" sz="1700" kern="1200" dirty="0"/>
        </a:p>
      </dsp:txBody>
      <dsp:txXfrm>
        <a:off x="6406553" y="1327158"/>
        <a:ext cx="1670913" cy="3024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28D4-2D64-4068-A691-2450EB59094F}">
      <dsp:nvSpPr>
        <dsp:cNvPr id="0" name=""/>
        <dsp:cNvSpPr/>
      </dsp:nvSpPr>
      <dsp:spPr>
        <a:xfrm>
          <a:off x="4423451" y="921"/>
          <a:ext cx="2418382" cy="120919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BASE LEARNING</a:t>
          </a:r>
          <a:endParaRPr lang="en-ID" sz="2300" kern="1200" dirty="0"/>
        </a:p>
      </dsp:txBody>
      <dsp:txXfrm>
        <a:off x="4458867" y="36337"/>
        <a:ext cx="2347550" cy="1138359"/>
      </dsp:txXfrm>
    </dsp:sp>
    <dsp:sp modelId="{F37C999A-928F-4285-A6A9-1A57EAF4CD92}">
      <dsp:nvSpPr>
        <dsp:cNvPr id="0" name=""/>
        <dsp:cNvSpPr/>
      </dsp:nvSpPr>
      <dsp:spPr>
        <a:xfrm rot="3600000">
          <a:off x="5025326" y="2122016"/>
          <a:ext cx="3210079" cy="423216"/>
        </a:xfrm>
        <a:prstGeom prst="lef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5152291" y="2206659"/>
        <a:ext cx="2956149" cy="253930"/>
      </dsp:txXfrm>
    </dsp:sp>
    <dsp:sp modelId="{7314E80D-577E-437D-B856-79EC04F349D8}">
      <dsp:nvSpPr>
        <dsp:cNvPr id="0" name=""/>
        <dsp:cNvSpPr/>
      </dsp:nvSpPr>
      <dsp:spPr>
        <a:xfrm>
          <a:off x="6418898" y="3457136"/>
          <a:ext cx="2418382" cy="1209191"/>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SOLVING</a:t>
          </a:r>
          <a:endParaRPr lang="en-ID" sz="2300" kern="1200" dirty="0"/>
        </a:p>
      </dsp:txBody>
      <dsp:txXfrm>
        <a:off x="6454314" y="3492552"/>
        <a:ext cx="2347550" cy="1138359"/>
      </dsp:txXfrm>
    </dsp:sp>
    <dsp:sp modelId="{105DBDCB-14C7-40FD-9292-50AA614E5167}">
      <dsp:nvSpPr>
        <dsp:cNvPr id="0" name=""/>
        <dsp:cNvSpPr/>
      </dsp:nvSpPr>
      <dsp:spPr>
        <a:xfrm rot="10800000">
          <a:off x="5547939" y="3850123"/>
          <a:ext cx="919094" cy="423216"/>
        </a:xfrm>
        <a:prstGeom prst="lef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rot="10800000">
        <a:off x="5674904" y="3934766"/>
        <a:ext cx="665164" cy="253930"/>
      </dsp:txXfrm>
    </dsp:sp>
    <dsp:sp modelId="{8AFBFE73-EF0F-4E2C-ADFD-A722EBD8AA22}">
      <dsp:nvSpPr>
        <dsp:cNvPr id="0" name=""/>
        <dsp:cNvSpPr/>
      </dsp:nvSpPr>
      <dsp:spPr>
        <a:xfrm>
          <a:off x="1678318" y="3457136"/>
          <a:ext cx="3917755" cy="1209191"/>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ANALISIS PROBLEM RIIL- CONDUCT TO </a:t>
          </a:r>
          <a:r>
            <a:rPr lang="en-US" sz="2300" b="1" kern="1200" dirty="0">
              <a:solidFill>
                <a:srgbClr val="FF0000"/>
              </a:solidFill>
            </a:rPr>
            <a:t>THE QUASY-EXPERIMENTAL RESEARCH</a:t>
          </a:r>
          <a:endParaRPr lang="en-ID" sz="2300" b="1" kern="1200" dirty="0">
            <a:solidFill>
              <a:srgbClr val="FF0000"/>
            </a:solidFill>
          </a:endParaRPr>
        </a:p>
      </dsp:txBody>
      <dsp:txXfrm>
        <a:off x="1713734" y="3492552"/>
        <a:ext cx="3846923" cy="1138359"/>
      </dsp:txXfrm>
    </dsp:sp>
    <dsp:sp modelId="{A5233CCD-757C-4AEF-97DE-504FD66C5DEC}">
      <dsp:nvSpPr>
        <dsp:cNvPr id="0" name=""/>
        <dsp:cNvSpPr/>
      </dsp:nvSpPr>
      <dsp:spPr>
        <a:xfrm rot="18000000">
          <a:off x="3200405" y="2122016"/>
          <a:ext cx="2869029" cy="423216"/>
        </a:xfrm>
        <a:prstGeom prst="lef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3327370" y="2206659"/>
        <a:ext cx="2615099" cy="253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8781E-C2C3-4403-B23A-CEF47C309184}">
      <dsp:nvSpPr>
        <dsp:cNvPr id="0" name=""/>
        <dsp:cNvSpPr/>
      </dsp:nvSpPr>
      <dsp:spPr>
        <a:xfrm>
          <a:off x="3587750" y="510"/>
          <a:ext cx="5381625" cy="1990692"/>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SOLVE THE CURRENT PROBLEM FACED BY MANAGER </a:t>
          </a:r>
          <a:r>
            <a:rPr lang="en-US" sz="1600" b="1" kern="1200" dirty="0">
              <a:solidFill>
                <a:srgbClr val="FF0000"/>
              </a:solidFill>
            </a:rPr>
            <a:t>IN WORK SETTING</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DEMANDING A </a:t>
          </a:r>
          <a:r>
            <a:rPr lang="en-US" sz="1600" b="1" kern="1200" dirty="0">
              <a:solidFill>
                <a:srgbClr val="FF0000"/>
              </a:solidFill>
            </a:rPr>
            <a:t>TIMELY SOLUTION</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b="1" kern="1200" dirty="0">
              <a:solidFill>
                <a:srgbClr val="FF0000"/>
              </a:solidFill>
            </a:rPr>
            <a:t>TO TAKE </a:t>
          </a:r>
          <a:r>
            <a:rPr lang="en-US" sz="1600" b="1" u="sng" kern="1200" dirty="0">
              <a:solidFill>
                <a:srgbClr val="FF0000"/>
              </a:solidFill>
            </a:rPr>
            <a:t>CORRECTIVE ACTION</a:t>
          </a:r>
          <a:endParaRPr lang="en-ID" sz="1600" b="1" u="sng" kern="1200" dirty="0">
            <a:solidFill>
              <a:srgbClr val="FF0000"/>
            </a:solidFill>
          </a:endParaRPr>
        </a:p>
        <a:p>
          <a:pPr marL="171450" lvl="1" indent="-171450" algn="l" defTabSz="711200">
            <a:lnSpc>
              <a:spcPct val="90000"/>
            </a:lnSpc>
            <a:spcBef>
              <a:spcPct val="0"/>
            </a:spcBef>
            <a:spcAft>
              <a:spcPct val="15000"/>
            </a:spcAft>
            <a:buChar char="•"/>
          </a:pPr>
          <a:endParaRPr lang="en-ID" sz="1600" kern="1200" dirty="0"/>
        </a:p>
      </dsp:txBody>
      <dsp:txXfrm>
        <a:off x="3587750" y="249347"/>
        <a:ext cx="4635116" cy="1493019"/>
      </dsp:txXfrm>
    </dsp:sp>
    <dsp:sp modelId="{9D960A56-1503-413F-9B49-6A35FFA50302}">
      <dsp:nvSpPr>
        <dsp:cNvPr id="0" name=""/>
        <dsp:cNvSpPr/>
      </dsp:nvSpPr>
      <dsp:spPr>
        <a:xfrm>
          <a:off x="0" y="510"/>
          <a:ext cx="3587750" cy="199069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APPLIED</a:t>
          </a:r>
          <a:r>
            <a:rPr lang="en-US" sz="2900" kern="1200" dirty="0"/>
            <a:t> </a:t>
          </a:r>
          <a:r>
            <a:rPr lang="en-US" sz="2900" kern="1200" dirty="0">
              <a:highlight>
                <a:srgbClr val="FFFF00"/>
              </a:highlight>
            </a:rPr>
            <a:t>RESEARCH</a:t>
          </a:r>
          <a:endParaRPr lang="en-ID" sz="2900" kern="1200" dirty="0">
            <a:highlight>
              <a:srgbClr val="FFFF00"/>
            </a:highlight>
          </a:endParaRPr>
        </a:p>
      </dsp:txBody>
      <dsp:txXfrm>
        <a:off x="97178" y="97688"/>
        <a:ext cx="3393394" cy="1796336"/>
      </dsp:txXfrm>
    </dsp:sp>
    <dsp:sp modelId="{025268F0-A545-428F-A4C1-7E2E353381A5}">
      <dsp:nvSpPr>
        <dsp:cNvPr id="0" name=""/>
        <dsp:cNvSpPr/>
      </dsp:nvSpPr>
      <dsp:spPr>
        <a:xfrm>
          <a:off x="3587750" y="2190272"/>
          <a:ext cx="5381625" cy="1990692"/>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ID" sz="1600" kern="1200" dirty="0"/>
        </a:p>
        <a:p>
          <a:pPr marL="171450" lvl="1" indent="-171450" algn="l" defTabSz="711200">
            <a:lnSpc>
              <a:spcPct val="90000"/>
            </a:lnSpc>
            <a:spcBef>
              <a:spcPct val="0"/>
            </a:spcBef>
            <a:spcAft>
              <a:spcPct val="15000"/>
            </a:spcAft>
            <a:buChar char="•"/>
          </a:pPr>
          <a:r>
            <a:rPr lang="en-US" sz="1600" kern="1200" dirty="0"/>
            <a:t>TO </a:t>
          </a:r>
          <a:r>
            <a:rPr lang="en-US" sz="1600" b="1" kern="1200" dirty="0">
              <a:solidFill>
                <a:srgbClr val="FF0000"/>
              </a:solidFill>
            </a:rPr>
            <a:t>GENERATE A BODY OF KNOWLEDGE </a:t>
          </a:r>
          <a:r>
            <a:rPr lang="en-US" sz="1600" kern="1200" dirty="0"/>
            <a:t>AMONG THEORITICAL.</a:t>
          </a:r>
          <a:endParaRPr lang="en-ID" sz="1600" kern="1200" dirty="0"/>
        </a:p>
        <a:p>
          <a:pPr marL="171450" lvl="1" indent="-171450" algn="l" defTabSz="711200">
            <a:lnSpc>
              <a:spcPct val="90000"/>
            </a:lnSpc>
            <a:spcBef>
              <a:spcPct val="0"/>
            </a:spcBef>
            <a:spcAft>
              <a:spcPct val="15000"/>
            </a:spcAft>
            <a:buChar char="•"/>
          </a:pPr>
          <a:r>
            <a:rPr lang="en-US" sz="1600" kern="1200" dirty="0"/>
            <a:t>HOW CERTAIN/</a:t>
          </a:r>
          <a:r>
            <a:rPr lang="en-US" sz="1600" kern="1200" dirty="0" err="1"/>
            <a:t>tertentu</a:t>
          </a:r>
          <a:r>
            <a:rPr lang="en-US" sz="1600" kern="1200" dirty="0"/>
            <a:t> PROBLEMS THAT OCCUR/</a:t>
          </a:r>
          <a:r>
            <a:rPr lang="en-US" sz="1600" kern="1200" dirty="0" err="1"/>
            <a:t>terjadi</a:t>
          </a:r>
          <a:r>
            <a:rPr lang="en-US" sz="1600" kern="1200" dirty="0"/>
            <a:t> </a:t>
          </a:r>
          <a:r>
            <a:rPr lang="en-US" sz="1600" b="1" kern="1200" dirty="0">
              <a:solidFill>
                <a:srgbClr val="FF0000"/>
              </a:solidFill>
            </a:rPr>
            <a:t>IN ORGANIZATION CAN BE SOLVED</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TO </a:t>
          </a:r>
          <a:r>
            <a:rPr lang="en-US" sz="1600" b="1" u="sng" kern="1200" dirty="0">
              <a:solidFill>
                <a:srgbClr val="FF0000"/>
              </a:solidFill>
            </a:rPr>
            <a:t>COMPREHEND</a:t>
          </a:r>
          <a:r>
            <a:rPr lang="en-US" sz="1600" b="1" kern="1200" dirty="0">
              <a:solidFill>
                <a:srgbClr val="FF0000"/>
              </a:solidFill>
            </a:rPr>
            <a:t>/ </a:t>
          </a:r>
          <a:r>
            <a:rPr lang="en-US" sz="1600" b="1" kern="1200" dirty="0" err="1">
              <a:solidFill>
                <a:schemeClr val="tx1"/>
              </a:solidFill>
            </a:rPr>
            <a:t>memahami</a:t>
          </a:r>
          <a:endParaRPr lang="en-ID" sz="1600" b="1" kern="1200" dirty="0">
            <a:solidFill>
              <a:schemeClr val="tx1"/>
            </a:solidFill>
          </a:endParaRPr>
        </a:p>
      </dsp:txBody>
      <dsp:txXfrm>
        <a:off x="3587750" y="2439109"/>
        <a:ext cx="4635116" cy="1493019"/>
      </dsp:txXfrm>
    </dsp:sp>
    <dsp:sp modelId="{900D1106-DF05-41C6-867B-17722B9FD2CE}">
      <dsp:nvSpPr>
        <dsp:cNvPr id="0" name=""/>
        <dsp:cNvSpPr/>
      </dsp:nvSpPr>
      <dsp:spPr>
        <a:xfrm>
          <a:off x="0" y="2190272"/>
          <a:ext cx="3587750" cy="1990692"/>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BASIC, FUNDAMENTAL OR PURE RESEARCH</a:t>
          </a:r>
          <a:endParaRPr lang="en-ID" sz="3100" kern="1200" dirty="0"/>
        </a:p>
      </dsp:txBody>
      <dsp:txXfrm>
        <a:off x="97178" y="2287450"/>
        <a:ext cx="3393394" cy="179633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91A6-F6C6-4C41-9933-097D37D65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A73480E2-C7ED-4C55-8EB8-5FC02CC68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F9DFAFF4-356C-41B9-B49C-C03C0E44EB2D}"/>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9E9FB663-37FC-42FE-9942-36A6A2CB04C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E56FE06-CA4C-4686-AF1F-7EB8B621D6D8}"/>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823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9E52-C9CE-4BD2-9C52-DDDBE5B2CD35}"/>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9AB1535-90A6-484C-BFA7-9CD6CC95C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3325D4A-2440-43F5-A6A1-D01EB6CC2A05}"/>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3F6E5553-4EAB-454E-B700-348EDB040D2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673D55E-BB72-49B8-B217-2F8746A21DB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405868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E25DFC-862E-40B2-AF5F-9C5FEAAFCC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6D03247-6925-481F-A9C8-DEEABCF38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5AAA7D-CCA7-4031-95EE-8A92FD89B1E4}"/>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8EC40DFA-7F25-49C3-B3A7-C3CB3778AEB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AFBBB40-7110-47F6-AD99-002739A5C44C}"/>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9455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405C-BCC3-4DF5-ADF7-9059426588B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83DAF7D-FDE7-4549-9652-AD1D485F3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D3D8071-1D3B-4BB2-A94A-5BD0606D6411}"/>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15855CC1-537F-4135-B4CA-FAE245D2C20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D74A022-9820-4E7B-BB36-A864AA454A1F}"/>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22584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CFB6-CDEE-4BCF-BF12-E317C2C24D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33F518B0-B56B-4244-90F8-83590C4E6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C196C-33AA-413A-91A9-28CD79CAB7E1}"/>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B2015B6B-199F-4A10-B1B8-D6053F04CA8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BE41F01-462A-4411-A65B-73D4D33C3502}"/>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0472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AD2C-3274-4A78-BC58-A8F12B3EDA1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695EE6A-CFE4-485A-A61F-45E4B9A89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46C3C1C7-641C-4656-95EE-CE14273C9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7128918C-03C7-495C-B051-B790A07F3109}"/>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72F483BE-8FF0-4F36-AFEA-87257878B60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C1CBC45-2D94-46CC-A81D-244229C0566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76304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6A09-002D-418B-8A9D-A3E9C76EA39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0D3F60D6-23C1-499D-9BB0-EC741A5DD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CE30E-37CE-4C6C-B648-FCC6EC739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83EFBC1-7632-4C8F-AEEB-EC1607F52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2F6E6-B4EE-4DC5-94D0-35E5622FC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DF001D2-C073-473E-9994-B0EC4D18AD43}"/>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8" name="Footer Placeholder 7">
            <a:extLst>
              <a:ext uri="{FF2B5EF4-FFF2-40B4-BE49-F238E27FC236}">
                <a16:creationId xmlns:a16="http://schemas.microsoft.com/office/drawing/2014/main" id="{77204627-5F75-4A6C-B1D7-2E50BD245279}"/>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66EDE3FE-DD9F-430A-BF46-8C313D66F34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02473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5616-BD33-4C32-897B-B3EF3083371B}"/>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4007BAA5-34B9-44F4-823E-4AF1F33610CF}"/>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4" name="Footer Placeholder 3">
            <a:extLst>
              <a:ext uri="{FF2B5EF4-FFF2-40B4-BE49-F238E27FC236}">
                <a16:creationId xmlns:a16="http://schemas.microsoft.com/office/drawing/2014/main" id="{669CF3B8-3AE7-4394-A35C-0258BD77E43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EF43366-56EE-4AB2-B789-26B565A0587D}"/>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9305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504C7-660E-4BEE-B877-264CFCE2D289}"/>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3" name="Footer Placeholder 2">
            <a:extLst>
              <a:ext uri="{FF2B5EF4-FFF2-40B4-BE49-F238E27FC236}">
                <a16:creationId xmlns:a16="http://schemas.microsoft.com/office/drawing/2014/main" id="{0CF547C7-66C3-40BF-BEC8-37A0AD309F5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3A57B14A-E425-4D76-ADDB-3D3DB41ED126}"/>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8065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5634-D736-4795-9F98-C7E9FA305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56BBF497-88B6-46CE-A9C5-C916E33D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992E701D-09DE-444A-BE15-2545BCECF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FEDCE-C887-4798-BB83-76DDA49846EC}"/>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33B544CB-7218-4DFD-B90E-B1CC75E9CCD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A6022349-AA3E-475F-BA28-B2EEF29D1CD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1079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56DA-4B02-4E22-B915-3CF7CF0A7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86B961E6-73F0-475D-83FF-C1E6224A3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A75756E-E1C8-4BC5-BB91-A33E23311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7BB36-BA5E-471A-AAA5-8449444173DD}"/>
              </a:ext>
            </a:extLst>
          </p:cNvPr>
          <p:cNvSpPr>
            <a:spLocks noGrp="1"/>
          </p:cNvSpPr>
          <p:nvPr>
            <p:ph type="dt" sz="half" idx="10"/>
          </p:nvPr>
        </p:nvSpPr>
        <p:spPr/>
        <p:txBody>
          <a:bodyPr/>
          <a:lstStyle/>
          <a:p>
            <a:fld id="{0ADE94C8-EE18-4942-9E31-5B7125FE661A}" type="datetimeFigureOut">
              <a:rPr lang="en-ID" smtClean="0"/>
              <a:t>06/02/2022</a:t>
            </a:fld>
            <a:endParaRPr lang="en-ID"/>
          </a:p>
        </p:txBody>
      </p:sp>
      <p:sp>
        <p:nvSpPr>
          <p:cNvPr id="6" name="Footer Placeholder 5">
            <a:extLst>
              <a:ext uri="{FF2B5EF4-FFF2-40B4-BE49-F238E27FC236}">
                <a16:creationId xmlns:a16="http://schemas.microsoft.com/office/drawing/2014/main" id="{3BAA9D8E-BC84-4E15-ADB0-E69D8FAB617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68F2BBD-C843-405F-8DC5-5E40946F4684}"/>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5483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2CB73-A625-438F-8465-7DB4BEDB7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8CCB56C-C643-4270-9360-6AF3AB05B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058181E-4450-4ABE-8B66-218565B95B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E94C8-EE18-4942-9E31-5B7125FE661A}" type="datetimeFigureOut">
              <a:rPr lang="en-ID" smtClean="0"/>
              <a:t>06/02/2022</a:t>
            </a:fld>
            <a:endParaRPr lang="en-ID"/>
          </a:p>
        </p:txBody>
      </p:sp>
      <p:sp>
        <p:nvSpPr>
          <p:cNvPr id="5" name="Footer Placeholder 4">
            <a:extLst>
              <a:ext uri="{FF2B5EF4-FFF2-40B4-BE49-F238E27FC236}">
                <a16:creationId xmlns:a16="http://schemas.microsoft.com/office/drawing/2014/main" id="{2D3FB92F-2A65-4F91-8765-FC7E51008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163C4A40-0606-44F4-87F1-C32B62C54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C2F1F-F595-41AB-AE3E-44D4DCF0DBFA}" type="slidenum">
              <a:rPr lang="en-ID" smtClean="0"/>
              <a:t>‹#›</a:t>
            </a:fld>
            <a:endParaRPr lang="en-ID"/>
          </a:p>
        </p:txBody>
      </p:sp>
    </p:spTree>
    <p:extLst>
      <p:ext uri="{BB962C8B-B14F-4D97-AF65-F5344CB8AC3E}">
        <p14:creationId xmlns:p14="http://schemas.microsoft.com/office/powerpoint/2010/main" val="1686440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04E74-31DC-4EF6-803F-325DE934D388}"/>
              </a:ext>
            </a:extLst>
          </p:cNvPr>
          <p:cNvPicPr>
            <a:picLocks noChangeAspect="1"/>
          </p:cNvPicPr>
          <p:nvPr/>
        </p:nvPicPr>
        <p:blipFill rotWithShape="1">
          <a:blip r:embed="rId2"/>
          <a:srcRect t="14195" b="185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58E96EA-A304-4B4E-ADE1-3744CA661EF0}"/>
              </a:ext>
            </a:extLst>
          </p:cNvPr>
          <p:cNvSpPr>
            <a:spLocks noGrp="1"/>
          </p:cNvSpPr>
          <p:nvPr>
            <p:ph type="ctrTitle"/>
          </p:nvPr>
        </p:nvSpPr>
        <p:spPr>
          <a:xfrm>
            <a:off x="733425" y="2571754"/>
            <a:ext cx="11140637" cy="2494233"/>
          </a:xfrm>
        </p:spPr>
        <p:txBody>
          <a:bodyPr>
            <a:normAutofit/>
          </a:bodyPr>
          <a:lstStyle/>
          <a:p>
            <a:r>
              <a:rPr lang="en-US" sz="4000" b="1" dirty="0"/>
              <a:t>MK MANAJEMEN PEMASARAN: STUDY TO DEVELOP TO INTEGRATION THE MARKETING MODEL AND MULTIVARIATE DATA ANALYSIS CONDUCT TO </a:t>
            </a:r>
            <a:r>
              <a:rPr lang="en-US" sz="4000" b="1" dirty="0">
                <a:solidFill>
                  <a:srgbClr val="FF0000"/>
                </a:solidFill>
              </a:rPr>
              <a:t>SEM SMARTPLS 3.2.9- 2022-23</a:t>
            </a:r>
            <a:endParaRPr lang="en-ID" sz="4000" b="1" dirty="0">
              <a:solidFill>
                <a:srgbClr val="FF0000"/>
              </a:solidFill>
            </a:endParaRPr>
          </a:p>
        </p:txBody>
      </p:sp>
      <p:sp>
        <p:nvSpPr>
          <p:cNvPr id="3" name="Subtitle 2">
            <a:extLst>
              <a:ext uri="{FF2B5EF4-FFF2-40B4-BE49-F238E27FC236}">
                <a16:creationId xmlns:a16="http://schemas.microsoft.com/office/drawing/2014/main" id="{31587CC2-B13A-49EC-83AC-B45903644369}"/>
              </a:ext>
            </a:extLst>
          </p:cNvPr>
          <p:cNvSpPr>
            <a:spLocks noGrp="1"/>
          </p:cNvSpPr>
          <p:nvPr>
            <p:ph type="subTitle" idx="1"/>
          </p:nvPr>
        </p:nvSpPr>
        <p:spPr>
          <a:xfrm>
            <a:off x="7782910" y="5242675"/>
            <a:ext cx="4330262" cy="683284"/>
          </a:xfrm>
        </p:spPr>
        <p:txBody>
          <a:bodyPr>
            <a:normAutofit/>
          </a:bodyPr>
          <a:lstStyle/>
          <a:p>
            <a:r>
              <a:rPr lang="en-US" sz="2000">
                <a:highlight>
                  <a:srgbClr val="FFFF00"/>
                </a:highlight>
              </a:rPr>
              <a:t>Dr. </a:t>
            </a:r>
            <a:r>
              <a:rPr lang="en-US" sz="2000" dirty="0">
                <a:highlight>
                  <a:srgbClr val="FFFF00"/>
                </a:highlight>
              </a:rPr>
              <a:t>WILHELMUS HARY SUSILO</a:t>
            </a:r>
            <a:endParaRPr lang="en-ID" sz="2000" dirty="0">
              <a:highlight>
                <a:srgbClr val="FFFF00"/>
              </a:highlight>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582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450A-0884-437F-895B-5295389A9AF2}"/>
              </a:ext>
            </a:extLst>
          </p:cNvPr>
          <p:cNvSpPr>
            <a:spLocks noGrp="1"/>
          </p:cNvSpPr>
          <p:nvPr>
            <p:ph type="title"/>
          </p:nvPr>
        </p:nvSpPr>
        <p:spPr>
          <a:xfrm>
            <a:off x="838200" y="365125"/>
            <a:ext cx="10515600" cy="511175"/>
          </a:xfrm>
        </p:spPr>
        <p:txBody>
          <a:bodyPr>
            <a:normAutofit fontScale="90000"/>
          </a:bodyPr>
          <a:lstStyle/>
          <a:p>
            <a:pPr algn="ctr"/>
            <a:r>
              <a:rPr lang="en-US" b="1" dirty="0">
                <a:solidFill>
                  <a:srgbClr val="FF0000"/>
                </a:solidFill>
              </a:rPr>
              <a:t>The applied Research Model</a:t>
            </a:r>
            <a:endParaRPr lang="en-ID" b="1" dirty="0">
              <a:solidFill>
                <a:srgbClr val="FF0000"/>
              </a:solidFill>
            </a:endParaRPr>
          </a:p>
        </p:txBody>
      </p:sp>
      <p:sp>
        <p:nvSpPr>
          <p:cNvPr id="3" name="Content Placeholder 2">
            <a:extLst>
              <a:ext uri="{FF2B5EF4-FFF2-40B4-BE49-F238E27FC236}">
                <a16:creationId xmlns:a16="http://schemas.microsoft.com/office/drawing/2014/main" id="{0447165D-5442-48A9-94AE-F830EAF69F10}"/>
              </a:ext>
            </a:extLst>
          </p:cNvPr>
          <p:cNvSpPr>
            <a:spLocks noGrp="1"/>
          </p:cNvSpPr>
          <p:nvPr>
            <p:ph idx="1"/>
          </p:nvPr>
        </p:nvSpPr>
        <p:spPr>
          <a:xfrm>
            <a:off x="838200" y="876300"/>
            <a:ext cx="10515600" cy="5300663"/>
          </a:xfrm>
        </p:spPr>
        <p:txBody>
          <a:bodyPr/>
          <a:lstStyle/>
          <a:p>
            <a:r>
              <a:rPr lang="en-US" sz="3200" b="1" dirty="0"/>
              <a:t>Role of motivations for </a:t>
            </a:r>
            <a:r>
              <a:rPr lang="en-US" sz="3200" b="1" u="sng" dirty="0"/>
              <a:t>luxury cruise traveling</a:t>
            </a:r>
            <a:r>
              <a:rPr lang="en-US" sz="3200" b="1" dirty="0"/>
              <a:t>, satisfaction, and involvement in building traveler loyalty </a:t>
            </a:r>
            <a:r>
              <a:rPr lang="en-US" dirty="0" err="1"/>
              <a:t>Heesup</a:t>
            </a:r>
            <a:r>
              <a:rPr lang="en-US" dirty="0"/>
              <a:t> Hana , </a:t>
            </a:r>
            <a:r>
              <a:rPr lang="en-US" dirty="0" err="1"/>
              <a:t>Sunghyup</a:t>
            </a:r>
            <a:r>
              <a:rPr lang="en-US" dirty="0"/>
              <a:t> Sean </a:t>
            </a:r>
            <a:r>
              <a:rPr lang="en-US" dirty="0" err="1"/>
              <a:t>Hyunb</a:t>
            </a:r>
            <a:r>
              <a:rPr lang="en-US" dirty="0"/>
              <a:t>, 2018</a:t>
            </a:r>
          </a:p>
          <a:p>
            <a:endParaRPr lang="en-ID" dirty="0"/>
          </a:p>
        </p:txBody>
      </p:sp>
      <p:pic>
        <p:nvPicPr>
          <p:cNvPr id="5" name="Picture 4">
            <a:extLst>
              <a:ext uri="{FF2B5EF4-FFF2-40B4-BE49-F238E27FC236}">
                <a16:creationId xmlns:a16="http://schemas.microsoft.com/office/drawing/2014/main" id="{9B82DA0E-65DD-4F18-8216-D72B238D9282}"/>
              </a:ext>
            </a:extLst>
          </p:cNvPr>
          <p:cNvPicPr>
            <a:picLocks noChangeAspect="1"/>
          </p:cNvPicPr>
          <p:nvPr/>
        </p:nvPicPr>
        <p:blipFill rotWithShape="1">
          <a:blip r:embed="rId2"/>
          <a:srcRect l="21406" t="44306" r="23203" b="20972"/>
          <a:stretch/>
        </p:blipFill>
        <p:spPr>
          <a:xfrm>
            <a:off x="1171576" y="2143126"/>
            <a:ext cx="10182224" cy="4349750"/>
          </a:xfrm>
          <a:prstGeom prst="rect">
            <a:avLst/>
          </a:prstGeom>
        </p:spPr>
      </p:pic>
    </p:spTree>
    <p:extLst>
      <p:ext uri="{BB962C8B-B14F-4D97-AF65-F5344CB8AC3E}">
        <p14:creationId xmlns:p14="http://schemas.microsoft.com/office/powerpoint/2010/main" val="312724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9604-DBC1-4A1E-B390-F974B74B4493}"/>
              </a:ext>
            </a:extLst>
          </p:cNvPr>
          <p:cNvSpPr>
            <a:spLocks noGrp="1"/>
          </p:cNvSpPr>
          <p:nvPr>
            <p:ph type="title"/>
          </p:nvPr>
        </p:nvSpPr>
        <p:spPr>
          <a:xfrm>
            <a:off x="838200" y="365125"/>
            <a:ext cx="10515600" cy="530225"/>
          </a:xfrm>
        </p:spPr>
        <p:txBody>
          <a:bodyPr>
            <a:normAutofit fontScale="90000"/>
          </a:bodyPr>
          <a:lstStyle/>
          <a:p>
            <a:pPr algn="ctr"/>
            <a:r>
              <a:rPr lang="en-US" b="1" dirty="0">
                <a:solidFill>
                  <a:srgbClr val="FF0000"/>
                </a:solidFill>
              </a:rPr>
              <a:t>SEM- MODEL FULL HYBRID</a:t>
            </a:r>
            <a:endParaRPr lang="en-ID" b="1" dirty="0">
              <a:solidFill>
                <a:srgbClr val="FF0000"/>
              </a:solidFill>
            </a:endParaRPr>
          </a:p>
        </p:txBody>
      </p:sp>
      <p:pic>
        <p:nvPicPr>
          <p:cNvPr id="5" name="Content Placeholder 4">
            <a:extLst>
              <a:ext uri="{FF2B5EF4-FFF2-40B4-BE49-F238E27FC236}">
                <a16:creationId xmlns:a16="http://schemas.microsoft.com/office/drawing/2014/main" id="{A50D4C98-9B05-4A8B-93F6-0C4BE39D1D55}"/>
              </a:ext>
            </a:extLst>
          </p:cNvPr>
          <p:cNvPicPr>
            <a:picLocks noGrp="1" noChangeAspect="1"/>
          </p:cNvPicPr>
          <p:nvPr>
            <p:ph idx="1"/>
          </p:nvPr>
        </p:nvPicPr>
        <p:blipFill rotWithShape="1">
          <a:blip r:embed="rId2"/>
          <a:srcRect l="19464" t="18242" r="21064" b="5582"/>
          <a:stretch/>
        </p:blipFill>
        <p:spPr>
          <a:xfrm>
            <a:off x="904875" y="895350"/>
            <a:ext cx="10086975" cy="5597525"/>
          </a:xfrm>
        </p:spPr>
      </p:pic>
    </p:spTree>
    <p:extLst>
      <p:ext uri="{BB962C8B-B14F-4D97-AF65-F5344CB8AC3E}">
        <p14:creationId xmlns:p14="http://schemas.microsoft.com/office/powerpoint/2010/main" val="430800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8F20-9089-46F9-9C29-5C9B9F2A8B77}"/>
              </a:ext>
            </a:extLst>
          </p:cNvPr>
          <p:cNvSpPr>
            <a:spLocks noGrp="1"/>
          </p:cNvSpPr>
          <p:nvPr>
            <p:ph type="title"/>
          </p:nvPr>
        </p:nvSpPr>
        <p:spPr>
          <a:xfrm>
            <a:off x="838200" y="365125"/>
            <a:ext cx="10515600" cy="644525"/>
          </a:xfrm>
        </p:spPr>
        <p:txBody>
          <a:bodyPr>
            <a:normAutofit fontScale="90000"/>
          </a:bodyPr>
          <a:lstStyle/>
          <a:p>
            <a:pPr algn="ctr"/>
            <a:r>
              <a:rPr lang="en-US" b="1" dirty="0">
                <a:solidFill>
                  <a:srgbClr val="FF0000"/>
                </a:solidFill>
              </a:rPr>
              <a:t>THE STRUCTURAL MODEL ASSESSNENT</a:t>
            </a:r>
            <a:endParaRPr lang="en-ID" b="1" dirty="0">
              <a:solidFill>
                <a:srgbClr val="FF0000"/>
              </a:solidFill>
            </a:endParaRPr>
          </a:p>
        </p:txBody>
      </p:sp>
      <p:pic>
        <p:nvPicPr>
          <p:cNvPr id="5" name="Content Placeholder 4">
            <a:extLst>
              <a:ext uri="{FF2B5EF4-FFF2-40B4-BE49-F238E27FC236}">
                <a16:creationId xmlns:a16="http://schemas.microsoft.com/office/drawing/2014/main" id="{BBA09A5D-9C94-4A9E-8CB0-DAFA160B8328}"/>
              </a:ext>
            </a:extLst>
          </p:cNvPr>
          <p:cNvPicPr>
            <a:picLocks noGrp="1" noChangeAspect="1"/>
          </p:cNvPicPr>
          <p:nvPr>
            <p:ph idx="1"/>
          </p:nvPr>
        </p:nvPicPr>
        <p:blipFill rotWithShape="1">
          <a:blip r:embed="rId2"/>
          <a:srcRect l="22049" t="18679" r="50000" b="36447"/>
          <a:stretch/>
        </p:blipFill>
        <p:spPr>
          <a:xfrm>
            <a:off x="1057276" y="1009651"/>
            <a:ext cx="9915524" cy="5483224"/>
          </a:xfrm>
        </p:spPr>
      </p:pic>
    </p:spTree>
    <p:extLst>
      <p:ext uri="{BB962C8B-B14F-4D97-AF65-F5344CB8AC3E}">
        <p14:creationId xmlns:p14="http://schemas.microsoft.com/office/powerpoint/2010/main" val="3922703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91F6-F673-47F1-97F0-C27A6FB178E9}"/>
              </a:ext>
            </a:extLst>
          </p:cNvPr>
          <p:cNvSpPr>
            <a:spLocks noGrp="1"/>
          </p:cNvSpPr>
          <p:nvPr>
            <p:ph type="title"/>
          </p:nvPr>
        </p:nvSpPr>
        <p:spPr/>
        <p:txBody>
          <a:bodyPr/>
          <a:lstStyle/>
          <a:p>
            <a:pPr algn="ctr"/>
            <a:r>
              <a:rPr lang="en-US" b="1" dirty="0">
                <a:solidFill>
                  <a:srgbClr val="FF0000"/>
                </a:solidFill>
              </a:rPr>
              <a:t>NEXT- THEORY AND MODEL DEVELOPMENT</a:t>
            </a:r>
            <a:endParaRPr lang="en-ID" b="1" dirty="0">
              <a:solidFill>
                <a:srgbClr val="FF0000"/>
              </a:solidFill>
            </a:endParaRPr>
          </a:p>
        </p:txBody>
      </p:sp>
      <p:pic>
        <p:nvPicPr>
          <p:cNvPr id="5" name="Content Placeholder 4">
            <a:extLst>
              <a:ext uri="{FF2B5EF4-FFF2-40B4-BE49-F238E27FC236}">
                <a16:creationId xmlns:a16="http://schemas.microsoft.com/office/drawing/2014/main" id="{88060E40-4993-406D-A0DD-A20F7B9C86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725" y="1825625"/>
            <a:ext cx="8372475" cy="4351338"/>
          </a:xfrm>
        </p:spPr>
      </p:pic>
    </p:spTree>
    <p:extLst>
      <p:ext uri="{BB962C8B-B14F-4D97-AF65-F5344CB8AC3E}">
        <p14:creationId xmlns:p14="http://schemas.microsoft.com/office/powerpoint/2010/main" val="392615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5554-2804-471C-BB9F-35C607B57D55}"/>
              </a:ext>
            </a:extLst>
          </p:cNvPr>
          <p:cNvSpPr>
            <a:spLocks noGrp="1"/>
          </p:cNvSpPr>
          <p:nvPr>
            <p:ph type="title"/>
          </p:nvPr>
        </p:nvSpPr>
        <p:spPr/>
        <p:txBody>
          <a:bodyPr/>
          <a:lstStyle/>
          <a:p>
            <a:pPr algn="ctr"/>
            <a:r>
              <a:rPr lang="en-US" b="1" dirty="0">
                <a:solidFill>
                  <a:srgbClr val="FF0000"/>
                </a:solidFill>
              </a:rPr>
              <a:t>UNDERSTANDING THE GRAND THEORY IN MARKETING SCIENCE</a:t>
            </a:r>
            <a:endParaRPr lang="en-ID" b="1" dirty="0">
              <a:solidFill>
                <a:srgbClr val="FF0000"/>
              </a:solidFill>
            </a:endParaRPr>
          </a:p>
        </p:txBody>
      </p:sp>
      <p:pic>
        <p:nvPicPr>
          <p:cNvPr id="5" name="Content Placeholder 4">
            <a:extLst>
              <a:ext uri="{FF2B5EF4-FFF2-40B4-BE49-F238E27FC236}">
                <a16:creationId xmlns:a16="http://schemas.microsoft.com/office/drawing/2014/main" id="{40C30BA3-ED06-4AFF-87FA-3C8292743AC9}"/>
              </a:ext>
            </a:extLst>
          </p:cNvPr>
          <p:cNvPicPr>
            <a:picLocks noGrp="1" noChangeAspect="1"/>
          </p:cNvPicPr>
          <p:nvPr>
            <p:ph idx="1"/>
          </p:nvPr>
        </p:nvPicPr>
        <p:blipFill rotWithShape="1">
          <a:blip r:embed="rId2"/>
          <a:srcRect l="21065" t="20212" r="23650" b="6083"/>
          <a:stretch/>
        </p:blipFill>
        <p:spPr>
          <a:xfrm>
            <a:off x="1285874" y="1790701"/>
            <a:ext cx="10067925" cy="4591049"/>
          </a:xfrm>
        </p:spPr>
      </p:pic>
    </p:spTree>
    <p:extLst>
      <p:ext uri="{BB962C8B-B14F-4D97-AF65-F5344CB8AC3E}">
        <p14:creationId xmlns:p14="http://schemas.microsoft.com/office/powerpoint/2010/main" val="224899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F29B-0109-4642-AEB7-DF7E3CBFB5B2}"/>
              </a:ext>
            </a:extLst>
          </p:cNvPr>
          <p:cNvSpPr>
            <a:spLocks noGrp="1"/>
          </p:cNvSpPr>
          <p:nvPr>
            <p:ph type="title"/>
          </p:nvPr>
        </p:nvSpPr>
        <p:spPr/>
        <p:txBody>
          <a:bodyPr/>
          <a:lstStyle/>
          <a:p>
            <a:r>
              <a:rPr lang="en-US" b="1" dirty="0">
                <a:solidFill>
                  <a:srgbClr val="FF0000"/>
                </a:solidFill>
              </a:rPr>
              <a:t>SDL-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FA12348C-A78D-44CE-A3EC-E32B5E4597F2}"/>
              </a:ext>
            </a:extLst>
          </p:cNvPr>
          <p:cNvPicPr>
            <a:picLocks noGrp="1" noChangeAspect="1"/>
          </p:cNvPicPr>
          <p:nvPr>
            <p:ph idx="1"/>
          </p:nvPr>
        </p:nvPicPr>
        <p:blipFill rotWithShape="1">
          <a:blip r:embed="rId2"/>
          <a:srcRect l="23527" t="19993" r="22788" b="19591"/>
          <a:stretch/>
        </p:blipFill>
        <p:spPr>
          <a:xfrm>
            <a:off x="838201" y="1524000"/>
            <a:ext cx="10629900" cy="4810125"/>
          </a:xfrm>
        </p:spPr>
      </p:pic>
    </p:spTree>
    <p:extLst>
      <p:ext uri="{BB962C8B-B14F-4D97-AF65-F5344CB8AC3E}">
        <p14:creationId xmlns:p14="http://schemas.microsoft.com/office/powerpoint/2010/main" val="84072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A2BB-051D-4771-8E1A-EFA7EF2CF872}"/>
              </a:ext>
            </a:extLst>
          </p:cNvPr>
          <p:cNvSpPr>
            <a:spLocks noGrp="1"/>
          </p:cNvSpPr>
          <p:nvPr>
            <p:ph type="title"/>
          </p:nvPr>
        </p:nvSpPr>
        <p:spPr/>
        <p:txBody>
          <a:bodyPr/>
          <a:lstStyle/>
          <a:p>
            <a:pPr algn="ctr"/>
            <a:r>
              <a:rPr lang="en-US" b="1" dirty="0">
                <a:solidFill>
                  <a:srgbClr val="FF0000"/>
                </a:solidFill>
              </a:rPr>
              <a:t>LITERATURE- THEORITICAL REVIEW</a:t>
            </a:r>
            <a:endParaRPr lang="en-ID" b="1" dirty="0">
              <a:solidFill>
                <a:srgbClr val="FF0000"/>
              </a:solidFill>
            </a:endParaRPr>
          </a:p>
        </p:txBody>
      </p:sp>
      <p:pic>
        <p:nvPicPr>
          <p:cNvPr id="5" name="Content Placeholder 4">
            <a:extLst>
              <a:ext uri="{FF2B5EF4-FFF2-40B4-BE49-F238E27FC236}">
                <a16:creationId xmlns:a16="http://schemas.microsoft.com/office/drawing/2014/main" id="{0B1BE3D5-BB67-4CBD-940F-4C88AFA4F640}"/>
              </a:ext>
            </a:extLst>
          </p:cNvPr>
          <p:cNvPicPr>
            <a:picLocks noGrp="1" noChangeAspect="1"/>
          </p:cNvPicPr>
          <p:nvPr>
            <p:ph idx="1"/>
          </p:nvPr>
        </p:nvPicPr>
        <p:blipFill rotWithShape="1">
          <a:blip r:embed="rId2"/>
          <a:srcRect l="21188" t="17585" r="21433" b="4487"/>
          <a:stretch/>
        </p:blipFill>
        <p:spPr>
          <a:xfrm>
            <a:off x="838201" y="1428750"/>
            <a:ext cx="10582274" cy="5181599"/>
          </a:xfrm>
        </p:spPr>
      </p:pic>
    </p:spTree>
    <p:extLst>
      <p:ext uri="{BB962C8B-B14F-4D97-AF65-F5344CB8AC3E}">
        <p14:creationId xmlns:p14="http://schemas.microsoft.com/office/powerpoint/2010/main" val="3891036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5D61-4ABE-43B4-A119-6F54F3BA5084}"/>
              </a:ext>
            </a:extLst>
          </p:cNvPr>
          <p:cNvSpPr>
            <a:spLocks noGrp="1"/>
          </p:cNvSpPr>
          <p:nvPr>
            <p:ph type="title"/>
          </p:nvPr>
        </p:nvSpPr>
        <p:spPr/>
        <p:txBody>
          <a:bodyPr/>
          <a:lstStyle/>
          <a:p>
            <a:pPr algn="ctr"/>
            <a:r>
              <a:rPr lang="en-ID" b="1" dirty="0">
                <a:solidFill>
                  <a:srgbClr val="FF0000"/>
                </a:solidFill>
              </a:rPr>
              <a:t>Review methodology Systematic literature review articles</a:t>
            </a:r>
          </a:p>
        </p:txBody>
      </p:sp>
      <p:sp>
        <p:nvSpPr>
          <p:cNvPr id="3" name="Content Placeholder 2">
            <a:extLst>
              <a:ext uri="{FF2B5EF4-FFF2-40B4-BE49-F238E27FC236}">
                <a16:creationId xmlns:a16="http://schemas.microsoft.com/office/drawing/2014/main" id="{EFF68949-CD2F-4F0B-9346-07FD061D34CF}"/>
              </a:ext>
            </a:extLst>
          </p:cNvPr>
          <p:cNvSpPr>
            <a:spLocks noGrp="1"/>
          </p:cNvSpPr>
          <p:nvPr>
            <p:ph idx="1"/>
          </p:nvPr>
        </p:nvSpPr>
        <p:spPr/>
        <p:txBody>
          <a:bodyPr>
            <a:normAutofit fontScale="92500" lnSpcReduction="10000"/>
          </a:bodyPr>
          <a:lstStyle/>
          <a:p>
            <a:r>
              <a:rPr lang="en-ID" dirty="0"/>
              <a:t>Review methodology </a:t>
            </a:r>
            <a:r>
              <a:rPr lang="en-ID" b="1" dirty="0">
                <a:solidFill>
                  <a:srgbClr val="FF0000"/>
                </a:solidFill>
              </a:rPr>
              <a:t>Systematic literature review </a:t>
            </a:r>
            <a:r>
              <a:rPr lang="en-ID" dirty="0"/>
              <a:t>articles come in several forms (Paul &amp; </a:t>
            </a:r>
            <a:r>
              <a:rPr lang="en-ID" dirty="0" err="1"/>
              <a:t>Criado</a:t>
            </a:r>
            <a:r>
              <a:rPr lang="en-ID" dirty="0"/>
              <a:t>, 2020, Williams et al., 2020) and can be </a:t>
            </a:r>
            <a:r>
              <a:rPr lang="en-ID" b="1" dirty="0">
                <a:solidFill>
                  <a:srgbClr val="FF0000"/>
                </a:solidFill>
              </a:rPr>
              <a:t>classified as structured reviews </a:t>
            </a:r>
            <a:r>
              <a:rPr lang="en-ID" dirty="0"/>
              <a:t>(Dhaliwal et al., 2021; Paul &amp; Feliciano-</a:t>
            </a:r>
            <a:r>
              <a:rPr lang="en-ID" dirty="0" err="1"/>
              <a:t>Cestero</a:t>
            </a:r>
            <a:r>
              <a:rPr lang="en-ID" dirty="0"/>
              <a:t>, 2020; Paul &amp; Singh, 2017; </a:t>
            </a:r>
            <a:r>
              <a:rPr lang="en-ID" dirty="0" err="1"/>
              <a:t>Rebouças</a:t>
            </a:r>
            <a:r>
              <a:rPr lang="en-ID" dirty="0"/>
              <a:t> &amp; Soares, 2020; (</a:t>
            </a:r>
            <a:r>
              <a:rPr lang="en-ID" dirty="0" err="1"/>
              <a:t>Gilal</a:t>
            </a:r>
            <a:r>
              <a:rPr lang="en-ID" dirty="0"/>
              <a:t> et al., 2021); Mishra, Singh &amp; </a:t>
            </a:r>
            <a:r>
              <a:rPr lang="en-ID" dirty="0" err="1"/>
              <a:t>Koles</a:t>
            </a:r>
            <a:r>
              <a:rPr lang="en-ID" dirty="0"/>
              <a:t>, 2020; </a:t>
            </a:r>
            <a:r>
              <a:rPr lang="en-ID" dirty="0" err="1"/>
              <a:t>Åberg</a:t>
            </a:r>
            <a:r>
              <a:rPr lang="en-ID" dirty="0"/>
              <a:t> et al., 2019), </a:t>
            </a:r>
            <a:r>
              <a:rPr lang="en-ID" b="1" dirty="0">
                <a:solidFill>
                  <a:srgbClr val="FF0000"/>
                </a:solidFill>
              </a:rPr>
              <a:t>framework-based reviews </a:t>
            </a:r>
            <a:r>
              <a:rPr lang="en-ID" dirty="0"/>
              <a:t>(Paul, 2020; Paul &amp; Benito, 2018), </a:t>
            </a:r>
            <a:r>
              <a:rPr lang="en-ID" b="1" dirty="0"/>
              <a:t>bibliometric reviews </a:t>
            </a:r>
            <a:r>
              <a:rPr lang="en-ID" dirty="0"/>
              <a:t>(</a:t>
            </a:r>
            <a:r>
              <a:rPr lang="en-ID" dirty="0" err="1"/>
              <a:t>Donthy</a:t>
            </a:r>
            <a:r>
              <a:rPr lang="en-ID" dirty="0"/>
              <a:t> et al., 2020; </a:t>
            </a:r>
            <a:r>
              <a:rPr lang="en-ID" dirty="0" err="1"/>
              <a:t>Pattnaik</a:t>
            </a:r>
            <a:r>
              <a:rPr lang="en-ID" dirty="0"/>
              <a:t> et al., 2020), </a:t>
            </a:r>
            <a:r>
              <a:rPr lang="en-ID" b="1" dirty="0"/>
              <a:t>hybrid reviews </a:t>
            </a:r>
            <a:r>
              <a:rPr lang="en-ID" dirty="0"/>
              <a:t>(</a:t>
            </a:r>
            <a:r>
              <a:rPr lang="en-ID" dirty="0" err="1"/>
              <a:t>Dabic</a:t>
            </a:r>
            <a:r>
              <a:rPr lang="en-ID" dirty="0"/>
              <a:t> et al., 2020), </a:t>
            </a:r>
            <a:r>
              <a:rPr lang="en-ID" b="1" dirty="0">
                <a:solidFill>
                  <a:srgbClr val="FF0000"/>
                </a:solidFill>
              </a:rPr>
              <a:t>reviews aimed at theory development </a:t>
            </a:r>
            <a:r>
              <a:rPr lang="en-ID" dirty="0"/>
              <a:t>(Paul, 2018), </a:t>
            </a:r>
            <a:r>
              <a:rPr lang="en-ID" b="1" dirty="0">
                <a:solidFill>
                  <a:srgbClr val="FF0000"/>
                </a:solidFill>
              </a:rPr>
              <a:t>method-based reviews </a:t>
            </a:r>
            <a:r>
              <a:rPr lang="en-ID" dirty="0"/>
              <a:t>(Ali et al., 2018), </a:t>
            </a:r>
            <a:r>
              <a:rPr lang="en-ID" b="1" dirty="0">
                <a:solidFill>
                  <a:srgbClr val="FF0000"/>
                </a:solidFill>
              </a:rPr>
              <a:t>meta-analytical reviews </a:t>
            </a:r>
            <a:r>
              <a:rPr lang="en-ID" dirty="0"/>
              <a:t>(Rana &amp; Paul, 2020), and </a:t>
            </a:r>
            <a:r>
              <a:rPr lang="en-ID" b="1" dirty="0">
                <a:solidFill>
                  <a:srgbClr val="FF0000"/>
                </a:solidFill>
              </a:rPr>
              <a:t>theory-based reviews </a:t>
            </a:r>
            <a:r>
              <a:rPr lang="en-ID" dirty="0"/>
              <a:t>(</a:t>
            </a:r>
            <a:r>
              <a:rPr lang="en-ID" dirty="0" err="1"/>
              <a:t>Gilal</a:t>
            </a:r>
            <a:r>
              <a:rPr lang="en-ID" dirty="0"/>
              <a:t> et al., 2019). We adopt </a:t>
            </a:r>
            <a:r>
              <a:rPr lang="en-ID" b="1" dirty="0"/>
              <a:t>a theory-based approach </a:t>
            </a:r>
            <a:r>
              <a:rPr lang="en-ID" dirty="0"/>
              <a:t>in this paper to demonstrate the importance of OIT and how it plays an important role in marketing science. </a:t>
            </a:r>
          </a:p>
        </p:txBody>
      </p:sp>
    </p:spTree>
    <p:extLst>
      <p:ext uri="{BB962C8B-B14F-4D97-AF65-F5344CB8AC3E}">
        <p14:creationId xmlns:p14="http://schemas.microsoft.com/office/powerpoint/2010/main" val="130770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A59-1EDC-4C02-A5AB-6ADD5499FA59}"/>
              </a:ext>
            </a:extLst>
          </p:cNvPr>
          <p:cNvSpPr>
            <a:spLocks noGrp="1"/>
          </p:cNvSpPr>
          <p:nvPr>
            <p:ph type="title"/>
          </p:nvPr>
        </p:nvSpPr>
        <p:spPr/>
        <p:txBody>
          <a:bodyPr/>
          <a:lstStyle/>
          <a:p>
            <a:pPr algn="ctr"/>
            <a:r>
              <a:rPr lang="en-US" b="1" dirty="0">
                <a:solidFill>
                  <a:srgbClr val="FF0000"/>
                </a:solidFill>
              </a:rPr>
              <a:t>THE RESEARCH MODEL OF </a:t>
            </a:r>
            <a:br>
              <a:rPr lang="en-US" b="1" dirty="0">
                <a:solidFill>
                  <a:srgbClr val="FF0000"/>
                </a:solidFill>
              </a:rPr>
            </a:br>
            <a:r>
              <a:rPr lang="en-US" b="1" dirty="0">
                <a:solidFill>
                  <a:srgbClr val="FF0000"/>
                </a:solidFill>
              </a:rPr>
              <a:t>PEFORMANCE VS COA</a:t>
            </a:r>
            <a:endParaRPr lang="en-ID" b="1" dirty="0">
              <a:solidFill>
                <a:srgbClr val="FF0000"/>
              </a:solidFill>
            </a:endParaRPr>
          </a:p>
        </p:txBody>
      </p:sp>
      <p:pic>
        <p:nvPicPr>
          <p:cNvPr id="5" name="Content Placeholder 4">
            <a:extLst>
              <a:ext uri="{FF2B5EF4-FFF2-40B4-BE49-F238E27FC236}">
                <a16:creationId xmlns:a16="http://schemas.microsoft.com/office/drawing/2014/main" id="{C352D343-465F-4DF7-A1A9-028FF79A612F}"/>
              </a:ext>
            </a:extLst>
          </p:cNvPr>
          <p:cNvPicPr>
            <a:picLocks noGrp="1" noChangeAspect="1"/>
          </p:cNvPicPr>
          <p:nvPr>
            <p:ph idx="1"/>
          </p:nvPr>
        </p:nvPicPr>
        <p:blipFill rotWithShape="1">
          <a:blip r:embed="rId2"/>
          <a:srcRect l="33131" t="30937" r="35348" b="38599"/>
          <a:stretch/>
        </p:blipFill>
        <p:spPr>
          <a:xfrm>
            <a:off x="1000126" y="1562100"/>
            <a:ext cx="9610724" cy="4076699"/>
          </a:xfrm>
        </p:spPr>
      </p:pic>
    </p:spTree>
    <p:extLst>
      <p:ext uri="{BB962C8B-B14F-4D97-AF65-F5344CB8AC3E}">
        <p14:creationId xmlns:p14="http://schemas.microsoft.com/office/powerpoint/2010/main" val="418124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F4FA-2B88-46B4-84B7-DB9AFD96488C}"/>
              </a:ext>
            </a:extLst>
          </p:cNvPr>
          <p:cNvSpPr>
            <a:spLocks noGrp="1"/>
          </p:cNvSpPr>
          <p:nvPr>
            <p:ph type="title"/>
          </p:nvPr>
        </p:nvSpPr>
        <p:spPr/>
        <p:txBody>
          <a:bodyPr/>
          <a:lstStyle/>
          <a:p>
            <a:r>
              <a:rPr lang="en-US" dirty="0"/>
              <a:t>OIT- </a:t>
            </a:r>
            <a:r>
              <a:rPr lang="en-US" b="1" dirty="0">
                <a:solidFill>
                  <a:srgbClr val="FF0000"/>
                </a:solidFill>
              </a:rPr>
              <a:t>ORGANISMIC INTEGRATION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B2AB9BD9-01F8-4EAF-9ED3-0830BD44621B}"/>
              </a:ext>
            </a:extLst>
          </p:cNvPr>
          <p:cNvPicPr>
            <a:picLocks noGrp="1" noChangeAspect="1"/>
          </p:cNvPicPr>
          <p:nvPr>
            <p:ph idx="1"/>
          </p:nvPr>
        </p:nvPicPr>
        <p:blipFill rotWithShape="1">
          <a:blip r:embed="rId2"/>
          <a:srcRect l="21187" t="16709" r="21557" b="55709"/>
          <a:stretch/>
        </p:blipFill>
        <p:spPr>
          <a:xfrm>
            <a:off x="714376" y="1690689"/>
            <a:ext cx="10639424" cy="4481512"/>
          </a:xfrm>
        </p:spPr>
      </p:pic>
    </p:spTree>
    <p:extLst>
      <p:ext uri="{BB962C8B-B14F-4D97-AF65-F5344CB8AC3E}">
        <p14:creationId xmlns:p14="http://schemas.microsoft.com/office/powerpoint/2010/main" val="165207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4F3B-12F0-4F2D-8144-08122278AF13}"/>
              </a:ext>
            </a:extLst>
          </p:cNvPr>
          <p:cNvSpPr>
            <a:spLocks noGrp="1"/>
          </p:cNvSpPr>
          <p:nvPr>
            <p:ph type="title"/>
          </p:nvPr>
        </p:nvSpPr>
        <p:spPr/>
        <p:txBody>
          <a:bodyPr>
            <a:normAutofit/>
          </a:bodyPr>
          <a:lstStyle/>
          <a:p>
            <a:pPr algn="ctr"/>
            <a:r>
              <a:rPr lang="en-US" sz="6000" b="1" dirty="0">
                <a:solidFill>
                  <a:srgbClr val="FF0000"/>
                </a:solidFill>
              </a:rPr>
              <a:t>MK MARKETING</a:t>
            </a:r>
            <a:endParaRPr lang="en-ID" sz="6000" b="1" dirty="0">
              <a:solidFill>
                <a:srgbClr val="FF0000"/>
              </a:solidFill>
            </a:endParaRPr>
          </a:p>
        </p:txBody>
      </p:sp>
      <p:sp>
        <p:nvSpPr>
          <p:cNvPr id="3" name="Content Placeholder 2">
            <a:extLst>
              <a:ext uri="{FF2B5EF4-FFF2-40B4-BE49-F238E27FC236}">
                <a16:creationId xmlns:a16="http://schemas.microsoft.com/office/drawing/2014/main" id="{33487756-43F1-44AB-808C-388E62E5839A}"/>
              </a:ext>
            </a:extLst>
          </p:cNvPr>
          <p:cNvSpPr>
            <a:spLocks noGrp="1"/>
          </p:cNvSpPr>
          <p:nvPr>
            <p:ph idx="1"/>
          </p:nvPr>
        </p:nvSpPr>
        <p:spPr/>
        <p:txBody>
          <a:bodyPr>
            <a:normAutofit/>
          </a:bodyPr>
          <a:lstStyle/>
          <a:p>
            <a:pPr marL="0" indent="0" algn="ctr">
              <a:buNone/>
            </a:pPr>
            <a:endParaRPr lang="en-US" sz="6000" b="1" dirty="0">
              <a:solidFill>
                <a:srgbClr val="00B0F0"/>
              </a:solidFill>
            </a:endParaRPr>
          </a:p>
          <a:p>
            <a:pPr marL="0" indent="0" algn="ctr">
              <a:buNone/>
            </a:pPr>
            <a:r>
              <a:rPr lang="en-US" sz="6000" b="1" dirty="0">
                <a:solidFill>
                  <a:srgbClr val="00B0F0"/>
                </a:solidFill>
              </a:rPr>
              <a:t>MAGISTER –MM FEB UPI YAI-JAKARTA-2022-23</a:t>
            </a:r>
            <a:endParaRPr lang="en-ID" sz="6000" b="1" dirty="0">
              <a:solidFill>
                <a:srgbClr val="00B0F0"/>
              </a:solidFill>
            </a:endParaRPr>
          </a:p>
        </p:txBody>
      </p:sp>
    </p:spTree>
    <p:extLst>
      <p:ext uri="{BB962C8B-B14F-4D97-AF65-F5344CB8AC3E}">
        <p14:creationId xmlns:p14="http://schemas.microsoft.com/office/powerpoint/2010/main" val="57938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FDDF-3F1D-4E08-9B21-EE0B5EA44B5F}"/>
              </a:ext>
            </a:extLst>
          </p:cNvPr>
          <p:cNvSpPr>
            <a:spLocks noGrp="1"/>
          </p:cNvSpPr>
          <p:nvPr>
            <p:ph type="title"/>
          </p:nvPr>
        </p:nvSpPr>
        <p:spPr/>
        <p:txBody>
          <a:bodyPr/>
          <a:lstStyle/>
          <a:p>
            <a:r>
              <a:rPr lang="en-US" b="1" dirty="0">
                <a:solidFill>
                  <a:srgbClr val="FF0000"/>
                </a:solidFill>
              </a:rPr>
              <a:t>OIT</a:t>
            </a:r>
            <a:endParaRPr lang="en-ID" b="1" dirty="0">
              <a:solidFill>
                <a:srgbClr val="FF0000"/>
              </a:solidFill>
            </a:endParaRPr>
          </a:p>
        </p:txBody>
      </p:sp>
      <p:pic>
        <p:nvPicPr>
          <p:cNvPr id="5" name="Content Placeholder 4">
            <a:extLst>
              <a:ext uri="{FF2B5EF4-FFF2-40B4-BE49-F238E27FC236}">
                <a16:creationId xmlns:a16="http://schemas.microsoft.com/office/drawing/2014/main" id="{4B20267F-EBA4-40AD-A505-C19080CD3540}"/>
              </a:ext>
            </a:extLst>
          </p:cNvPr>
          <p:cNvPicPr>
            <a:picLocks noGrp="1" noChangeAspect="1"/>
          </p:cNvPicPr>
          <p:nvPr>
            <p:ph idx="1"/>
          </p:nvPr>
        </p:nvPicPr>
        <p:blipFill rotWithShape="1">
          <a:blip r:embed="rId2"/>
          <a:srcRect l="20818" t="30499" r="22665" b="27472"/>
          <a:stretch/>
        </p:blipFill>
        <p:spPr>
          <a:xfrm>
            <a:off x="685800" y="1857375"/>
            <a:ext cx="10848975" cy="4305300"/>
          </a:xfrm>
        </p:spPr>
      </p:pic>
    </p:spTree>
    <p:extLst>
      <p:ext uri="{BB962C8B-B14F-4D97-AF65-F5344CB8AC3E}">
        <p14:creationId xmlns:p14="http://schemas.microsoft.com/office/powerpoint/2010/main" val="257601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3BC3-07A2-44D9-BE84-E47C8F83807E}"/>
              </a:ext>
            </a:extLst>
          </p:cNvPr>
          <p:cNvSpPr>
            <a:spLocks noGrp="1"/>
          </p:cNvSpPr>
          <p:nvPr>
            <p:ph type="title"/>
          </p:nvPr>
        </p:nvSpPr>
        <p:spPr/>
        <p:txBody>
          <a:bodyPr/>
          <a:lstStyle/>
          <a:p>
            <a:r>
              <a:rPr lang="en-US" b="1" dirty="0">
                <a:solidFill>
                  <a:srgbClr val="FF0000"/>
                </a:solidFill>
              </a:rPr>
              <a:t>ARTICLE SCREENING AND ELIGIBILITY CRITERIA</a:t>
            </a:r>
            <a:endParaRPr lang="en-ID" b="1" dirty="0">
              <a:solidFill>
                <a:srgbClr val="FF0000"/>
              </a:solidFill>
            </a:endParaRPr>
          </a:p>
        </p:txBody>
      </p:sp>
      <p:pic>
        <p:nvPicPr>
          <p:cNvPr id="5" name="Content Placeholder 4">
            <a:extLst>
              <a:ext uri="{FF2B5EF4-FFF2-40B4-BE49-F238E27FC236}">
                <a16:creationId xmlns:a16="http://schemas.microsoft.com/office/drawing/2014/main" id="{9BE1CF56-E614-4F8B-B608-4F0E52F8D3B6}"/>
              </a:ext>
            </a:extLst>
          </p:cNvPr>
          <p:cNvPicPr>
            <a:picLocks noGrp="1" noChangeAspect="1"/>
          </p:cNvPicPr>
          <p:nvPr>
            <p:ph idx="1"/>
          </p:nvPr>
        </p:nvPicPr>
        <p:blipFill rotWithShape="1">
          <a:blip r:embed="rId2"/>
          <a:srcRect l="23896" t="22400" r="25004" b="4706"/>
          <a:stretch/>
        </p:blipFill>
        <p:spPr>
          <a:xfrm>
            <a:off x="619125" y="1857375"/>
            <a:ext cx="10210799" cy="4635500"/>
          </a:xfrm>
        </p:spPr>
      </p:pic>
    </p:spTree>
    <p:extLst>
      <p:ext uri="{BB962C8B-B14F-4D97-AF65-F5344CB8AC3E}">
        <p14:creationId xmlns:p14="http://schemas.microsoft.com/office/powerpoint/2010/main" val="2140268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8AAD-EF7E-4B56-A3B4-089771C3C52D}"/>
              </a:ext>
            </a:extLst>
          </p:cNvPr>
          <p:cNvSpPr>
            <a:spLocks noGrp="1"/>
          </p:cNvSpPr>
          <p:nvPr>
            <p:ph type="title"/>
          </p:nvPr>
        </p:nvSpPr>
        <p:spPr/>
        <p:txBody>
          <a:bodyPr/>
          <a:lstStyle/>
          <a:p>
            <a:r>
              <a:rPr lang="en-US" b="1" dirty="0">
                <a:solidFill>
                  <a:srgbClr val="FF0000"/>
                </a:solidFill>
              </a:rPr>
              <a:t>OIT STUDIES ACROSS COUNTRIES</a:t>
            </a:r>
            <a:endParaRPr lang="en-ID" b="1" dirty="0">
              <a:solidFill>
                <a:srgbClr val="FF0000"/>
              </a:solidFill>
            </a:endParaRPr>
          </a:p>
        </p:txBody>
      </p:sp>
      <p:pic>
        <p:nvPicPr>
          <p:cNvPr id="5" name="Content Placeholder 4">
            <a:extLst>
              <a:ext uri="{FF2B5EF4-FFF2-40B4-BE49-F238E27FC236}">
                <a16:creationId xmlns:a16="http://schemas.microsoft.com/office/drawing/2014/main" id="{58AF7B6D-30D3-445B-BDAA-F2C24434C346}"/>
              </a:ext>
            </a:extLst>
          </p:cNvPr>
          <p:cNvPicPr>
            <a:picLocks noGrp="1" noChangeAspect="1"/>
          </p:cNvPicPr>
          <p:nvPr>
            <p:ph idx="1"/>
          </p:nvPr>
        </p:nvPicPr>
        <p:blipFill rotWithShape="1">
          <a:blip r:embed="rId2"/>
          <a:srcRect l="23404" t="25465" r="25743" b="37979"/>
          <a:stretch/>
        </p:blipFill>
        <p:spPr>
          <a:xfrm>
            <a:off x="838200" y="1914525"/>
            <a:ext cx="8658225" cy="4352925"/>
          </a:xfrm>
        </p:spPr>
      </p:pic>
    </p:spTree>
    <p:extLst>
      <p:ext uri="{BB962C8B-B14F-4D97-AF65-F5344CB8AC3E}">
        <p14:creationId xmlns:p14="http://schemas.microsoft.com/office/powerpoint/2010/main" val="109790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F2F1-73CE-4DD9-A973-65511639B814}"/>
              </a:ext>
            </a:extLst>
          </p:cNvPr>
          <p:cNvSpPr>
            <a:spLocks noGrp="1"/>
          </p:cNvSpPr>
          <p:nvPr>
            <p:ph type="title"/>
          </p:nvPr>
        </p:nvSpPr>
        <p:spPr/>
        <p:txBody>
          <a:bodyPr/>
          <a:lstStyle/>
          <a:p>
            <a:pPr algn="ctr"/>
            <a:r>
              <a:rPr lang="en-US" b="1" dirty="0">
                <a:solidFill>
                  <a:srgbClr val="FF0000"/>
                </a:solidFill>
              </a:rPr>
              <a:t>YEAR OF PUBLICATION AND RESEARCH DESIGN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4DEC0E26-2D0C-4936-B85A-6F95C77D3E68}"/>
              </a:ext>
            </a:extLst>
          </p:cNvPr>
          <p:cNvPicPr>
            <a:picLocks noGrp="1" noChangeAspect="1"/>
          </p:cNvPicPr>
          <p:nvPr>
            <p:ph idx="1"/>
          </p:nvPr>
        </p:nvPicPr>
        <p:blipFill rotWithShape="1">
          <a:blip r:embed="rId2"/>
          <a:srcRect l="23527" t="23495" r="25250" b="32725"/>
          <a:stretch/>
        </p:blipFill>
        <p:spPr>
          <a:xfrm>
            <a:off x="838200" y="2105024"/>
            <a:ext cx="10334625" cy="3857625"/>
          </a:xfrm>
        </p:spPr>
      </p:pic>
    </p:spTree>
    <p:extLst>
      <p:ext uri="{BB962C8B-B14F-4D97-AF65-F5344CB8AC3E}">
        <p14:creationId xmlns:p14="http://schemas.microsoft.com/office/powerpoint/2010/main" val="229822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33D3-D160-4400-8AF1-47A940C9679B}"/>
              </a:ext>
            </a:extLst>
          </p:cNvPr>
          <p:cNvSpPr>
            <a:spLocks noGrp="1"/>
          </p:cNvSpPr>
          <p:nvPr>
            <p:ph type="title"/>
          </p:nvPr>
        </p:nvSpPr>
        <p:spPr/>
        <p:txBody>
          <a:bodyPr/>
          <a:lstStyle/>
          <a:p>
            <a:r>
              <a:rPr lang="en-US" b="1" dirty="0">
                <a:solidFill>
                  <a:srgbClr val="FF0000"/>
                </a:solidFill>
              </a:rPr>
              <a:t>RESEARCH AREA STUDY</a:t>
            </a:r>
            <a:endParaRPr lang="en-ID" b="1" dirty="0">
              <a:solidFill>
                <a:srgbClr val="FF0000"/>
              </a:solidFill>
            </a:endParaRPr>
          </a:p>
        </p:txBody>
      </p:sp>
      <p:pic>
        <p:nvPicPr>
          <p:cNvPr id="5" name="Content Placeholder 4">
            <a:extLst>
              <a:ext uri="{FF2B5EF4-FFF2-40B4-BE49-F238E27FC236}">
                <a16:creationId xmlns:a16="http://schemas.microsoft.com/office/drawing/2014/main" id="{382FC234-E481-4958-864F-4558466252AC}"/>
              </a:ext>
            </a:extLst>
          </p:cNvPr>
          <p:cNvPicPr>
            <a:picLocks noGrp="1" noChangeAspect="1"/>
          </p:cNvPicPr>
          <p:nvPr>
            <p:ph idx="1"/>
          </p:nvPr>
        </p:nvPicPr>
        <p:blipFill rotWithShape="1">
          <a:blip r:embed="rId2"/>
          <a:srcRect l="23896" t="20430" r="24635" b="57899"/>
          <a:stretch/>
        </p:blipFill>
        <p:spPr>
          <a:xfrm>
            <a:off x="733424" y="1362075"/>
            <a:ext cx="10868025" cy="4752975"/>
          </a:xfrm>
        </p:spPr>
      </p:pic>
    </p:spTree>
    <p:extLst>
      <p:ext uri="{BB962C8B-B14F-4D97-AF65-F5344CB8AC3E}">
        <p14:creationId xmlns:p14="http://schemas.microsoft.com/office/powerpoint/2010/main" val="130906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2E42-3296-4416-B2DF-BDE79443BC75}"/>
              </a:ext>
            </a:extLst>
          </p:cNvPr>
          <p:cNvSpPr>
            <a:spLocks noGrp="1"/>
          </p:cNvSpPr>
          <p:nvPr>
            <p:ph type="title"/>
          </p:nvPr>
        </p:nvSpPr>
        <p:spPr/>
        <p:txBody>
          <a:bodyPr/>
          <a:lstStyle/>
          <a:p>
            <a:pPr algn="ctr"/>
            <a:r>
              <a:rPr lang="en-US" b="1" dirty="0">
                <a:solidFill>
                  <a:srgbClr val="FF0000"/>
                </a:solidFill>
              </a:rPr>
              <a:t>THE STATISTICAL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C31883FA-2611-4DEF-98DC-A4756B17F3E5}"/>
              </a:ext>
            </a:extLst>
          </p:cNvPr>
          <p:cNvPicPr>
            <a:picLocks noGrp="1" noChangeAspect="1"/>
          </p:cNvPicPr>
          <p:nvPr>
            <p:ph idx="1"/>
          </p:nvPr>
        </p:nvPicPr>
        <p:blipFill rotWithShape="1">
          <a:blip r:embed="rId2"/>
          <a:srcRect l="23896" t="56112" r="25620" b="15870"/>
          <a:stretch/>
        </p:blipFill>
        <p:spPr>
          <a:xfrm>
            <a:off x="933449" y="1352549"/>
            <a:ext cx="10182225" cy="5057776"/>
          </a:xfrm>
        </p:spPr>
      </p:pic>
    </p:spTree>
    <p:extLst>
      <p:ext uri="{BB962C8B-B14F-4D97-AF65-F5344CB8AC3E}">
        <p14:creationId xmlns:p14="http://schemas.microsoft.com/office/powerpoint/2010/main" val="208243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099-8129-4170-B45C-E8B9983E958D}"/>
              </a:ext>
            </a:extLst>
          </p:cNvPr>
          <p:cNvSpPr>
            <a:spLocks noGrp="1"/>
          </p:cNvSpPr>
          <p:nvPr>
            <p:ph type="title"/>
          </p:nvPr>
        </p:nvSpPr>
        <p:spPr/>
        <p:txBody>
          <a:bodyPr/>
          <a:lstStyle/>
          <a:p>
            <a:r>
              <a:rPr lang="en-US" b="1" dirty="0">
                <a:solidFill>
                  <a:srgbClr val="FF0000"/>
                </a:solidFill>
              </a:rPr>
              <a:t>SAMPLING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DE9ED014-46B9-4E7D-8CDA-7630CBDE593A}"/>
              </a:ext>
            </a:extLst>
          </p:cNvPr>
          <p:cNvPicPr>
            <a:picLocks noGrp="1" noChangeAspect="1"/>
          </p:cNvPicPr>
          <p:nvPr>
            <p:ph idx="1"/>
          </p:nvPr>
        </p:nvPicPr>
        <p:blipFill rotWithShape="1">
          <a:blip r:embed="rId2"/>
          <a:srcRect l="22665" t="21525" r="25620" b="57023"/>
          <a:stretch/>
        </p:blipFill>
        <p:spPr>
          <a:xfrm>
            <a:off x="666750" y="1476375"/>
            <a:ext cx="10687050" cy="4791075"/>
          </a:xfrm>
        </p:spPr>
      </p:pic>
    </p:spTree>
    <p:extLst>
      <p:ext uri="{BB962C8B-B14F-4D97-AF65-F5344CB8AC3E}">
        <p14:creationId xmlns:p14="http://schemas.microsoft.com/office/powerpoint/2010/main" val="294224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9F94-8B32-491F-A656-FD2075E91808}"/>
              </a:ext>
            </a:extLst>
          </p:cNvPr>
          <p:cNvSpPr>
            <a:spLocks noGrp="1"/>
          </p:cNvSpPr>
          <p:nvPr>
            <p:ph type="title"/>
          </p:nvPr>
        </p:nvSpPr>
        <p:spPr/>
        <p:txBody>
          <a:bodyPr/>
          <a:lstStyle/>
          <a:p>
            <a:r>
              <a:rPr lang="en-US" b="1" dirty="0">
                <a:solidFill>
                  <a:srgbClr val="FF0000"/>
                </a:solidFill>
              </a:rPr>
              <a:t>SAMPLING SIZE</a:t>
            </a:r>
            <a:endParaRPr lang="en-ID" b="1" dirty="0">
              <a:solidFill>
                <a:srgbClr val="FF0000"/>
              </a:solidFill>
            </a:endParaRPr>
          </a:p>
        </p:txBody>
      </p:sp>
      <p:pic>
        <p:nvPicPr>
          <p:cNvPr id="5" name="Content Placeholder 4">
            <a:extLst>
              <a:ext uri="{FF2B5EF4-FFF2-40B4-BE49-F238E27FC236}">
                <a16:creationId xmlns:a16="http://schemas.microsoft.com/office/drawing/2014/main" id="{EACC3491-93BD-48BC-B634-A2CD72E124E9}"/>
              </a:ext>
            </a:extLst>
          </p:cNvPr>
          <p:cNvPicPr>
            <a:picLocks noGrp="1" noChangeAspect="1"/>
          </p:cNvPicPr>
          <p:nvPr>
            <p:ph idx="1"/>
          </p:nvPr>
        </p:nvPicPr>
        <p:blipFill rotWithShape="1">
          <a:blip r:embed="rId2"/>
          <a:srcRect l="23896" t="41226" r="51231" b="39949"/>
          <a:stretch/>
        </p:blipFill>
        <p:spPr>
          <a:xfrm>
            <a:off x="742949" y="1428750"/>
            <a:ext cx="10334625" cy="4848225"/>
          </a:xfrm>
        </p:spPr>
      </p:pic>
    </p:spTree>
    <p:extLst>
      <p:ext uri="{BB962C8B-B14F-4D97-AF65-F5344CB8AC3E}">
        <p14:creationId xmlns:p14="http://schemas.microsoft.com/office/powerpoint/2010/main" val="348026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1288-7DD6-4A86-B33B-670D1EB5F86E}"/>
              </a:ext>
            </a:extLst>
          </p:cNvPr>
          <p:cNvSpPr>
            <a:spLocks noGrp="1"/>
          </p:cNvSpPr>
          <p:nvPr>
            <p:ph type="title"/>
          </p:nvPr>
        </p:nvSpPr>
        <p:spPr>
          <a:xfrm>
            <a:off x="838200" y="365125"/>
            <a:ext cx="10515600" cy="206375"/>
          </a:xfrm>
        </p:spPr>
        <p:txBody>
          <a:bodyPr>
            <a:normAutofit fontScale="90000"/>
          </a:bodyPr>
          <a:lstStyle/>
          <a:p>
            <a:pPr algn="ctr"/>
            <a:r>
              <a:rPr lang="en-US" b="1" dirty="0">
                <a:solidFill>
                  <a:srgbClr val="FF0000"/>
                </a:solidFill>
              </a:rPr>
              <a:t>OUTCOME VARIABLES STUDIED IN IOT-VAR INDEPENDENT DAN VAR MEDIATING</a:t>
            </a:r>
            <a:endParaRPr lang="en-ID" b="1" dirty="0">
              <a:solidFill>
                <a:srgbClr val="FF0000"/>
              </a:solidFill>
            </a:endParaRPr>
          </a:p>
        </p:txBody>
      </p:sp>
      <p:pic>
        <p:nvPicPr>
          <p:cNvPr id="5" name="Content Placeholder 4">
            <a:extLst>
              <a:ext uri="{FF2B5EF4-FFF2-40B4-BE49-F238E27FC236}">
                <a16:creationId xmlns:a16="http://schemas.microsoft.com/office/drawing/2014/main" id="{78628F1C-12D9-4609-AA14-40B93AFF9E8E}"/>
              </a:ext>
            </a:extLst>
          </p:cNvPr>
          <p:cNvPicPr>
            <a:picLocks noGrp="1" noChangeAspect="1"/>
          </p:cNvPicPr>
          <p:nvPr>
            <p:ph idx="1"/>
          </p:nvPr>
        </p:nvPicPr>
        <p:blipFill rotWithShape="1">
          <a:blip r:embed="rId2"/>
          <a:srcRect l="24635" t="16490" r="25620" b="7333"/>
          <a:stretch/>
        </p:blipFill>
        <p:spPr>
          <a:xfrm>
            <a:off x="1057275" y="1066800"/>
            <a:ext cx="9925050" cy="5724526"/>
          </a:xfrm>
        </p:spPr>
      </p:pic>
    </p:spTree>
    <p:extLst>
      <p:ext uri="{BB962C8B-B14F-4D97-AF65-F5344CB8AC3E}">
        <p14:creationId xmlns:p14="http://schemas.microsoft.com/office/powerpoint/2010/main" val="1002910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C455-1286-4D75-AB88-B9B2EE8E5C9C}"/>
              </a:ext>
            </a:extLst>
          </p:cNvPr>
          <p:cNvSpPr>
            <a:spLocks noGrp="1"/>
          </p:cNvSpPr>
          <p:nvPr>
            <p:ph type="title"/>
          </p:nvPr>
        </p:nvSpPr>
        <p:spPr>
          <a:xfrm>
            <a:off x="838200" y="365125"/>
            <a:ext cx="10515600" cy="720725"/>
          </a:xfrm>
        </p:spPr>
        <p:txBody>
          <a:bodyPr>
            <a:normAutofit fontScale="90000"/>
          </a:bodyPr>
          <a:lstStyle/>
          <a:p>
            <a:r>
              <a:rPr lang="en-US" b="1" dirty="0">
                <a:solidFill>
                  <a:srgbClr val="FF0000"/>
                </a:solidFill>
              </a:rPr>
              <a:t>THE POTENTIAL RESEARCH TOPICS- INPUT-PROCESS-OUTPUT- VAR DEPENDENT</a:t>
            </a:r>
            <a:endParaRPr lang="en-ID" b="1" dirty="0">
              <a:solidFill>
                <a:srgbClr val="FF0000"/>
              </a:solidFill>
            </a:endParaRPr>
          </a:p>
        </p:txBody>
      </p:sp>
      <p:pic>
        <p:nvPicPr>
          <p:cNvPr id="5" name="Content Placeholder 4">
            <a:extLst>
              <a:ext uri="{FF2B5EF4-FFF2-40B4-BE49-F238E27FC236}">
                <a16:creationId xmlns:a16="http://schemas.microsoft.com/office/drawing/2014/main" id="{F36CAD6A-19BF-4068-B498-968AD7AE9D56}"/>
              </a:ext>
            </a:extLst>
          </p:cNvPr>
          <p:cNvPicPr>
            <a:picLocks noGrp="1" noChangeAspect="1"/>
          </p:cNvPicPr>
          <p:nvPr>
            <p:ph idx="1"/>
          </p:nvPr>
        </p:nvPicPr>
        <p:blipFill rotWithShape="1">
          <a:blip r:embed="rId2"/>
          <a:srcRect l="23896" t="32908" r="25989" b="10835"/>
          <a:stretch/>
        </p:blipFill>
        <p:spPr>
          <a:xfrm>
            <a:off x="104775" y="1571624"/>
            <a:ext cx="11963400" cy="5095875"/>
          </a:xfrm>
        </p:spPr>
      </p:pic>
    </p:spTree>
    <p:extLst>
      <p:ext uri="{BB962C8B-B14F-4D97-AF65-F5344CB8AC3E}">
        <p14:creationId xmlns:p14="http://schemas.microsoft.com/office/powerpoint/2010/main" val="1725723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2DA9-FC76-4C06-A135-3A251D58ECDD}"/>
              </a:ext>
            </a:extLst>
          </p:cNvPr>
          <p:cNvSpPr>
            <a:spLocks noGrp="1"/>
          </p:cNvSpPr>
          <p:nvPr>
            <p:ph type="title"/>
          </p:nvPr>
        </p:nvSpPr>
        <p:spPr/>
        <p:txBody>
          <a:bodyPr>
            <a:normAutofit fontScale="90000"/>
          </a:bodyPr>
          <a:lstStyle/>
          <a:p>
            <a:r>
              <a:rPr lang="en-US" dirty="0"/>
              <a:t>Model PENELITIAN PEMASRAN BERBASIS TEORI &amp; INTEGRASI HASIL PUBLIKASI PADA JURNAL INTERNASIONAL</a:t>
            </a:r>
            <a:endParaRPr lang="en-ID" dirty="0"/>
          </a:p>
        </p:txBody>
      </p:sp>
      <p:pic>
        <p:nvPicPr>
          <p:cNvPr id="5" name="Content Placeholder 4">
            <a:extLst>
              <a:ext uri="{FF2B5EF4-FFF2-40B4-BE49-F238E27FC236}">
                <a16:creationId xmlns:a16="http://schemas.microsoft.com/office/drawing/2014/main" id="{11082ECA-F089-472F-B17D-B0E91E49FD0C}"/>
              </a:ext>
            </a:extLst>
          </p:cNvPr>
          <p:cNvPicPr>
            <a:picLocks noGrp="1" noChangeAspect="1"/>
          </p:cNvPicPr>
          <p:nvPr>
            <p:ph idx="1"/>
          </p:nvPr>
        </p:nvPicPr>
        <p:blipFill rotWithShape="1">
          <a:blip r:embed="rId2"/>
          <a:srcRect l="22911" t="20430" r="24143" b="15213"/>
          <a:stretch/>
        </p:blipFill>
        <p:spPr>
          <a:xfrm>
            <a:off x="838200" y="2028824"/>
            <a:ext cx="10020300" cy="4600575"/>
          </a:xfrm>
        </p:spPr>
      </p:pic>
    </p:spTree>
    <p:extLst>
      <p:ext uri="{BB962C8B-B14F-4D97-AF65-F5344CB8AC3E}">
        <p14:creationId xmlns:p14="http://schemas.microsoft.com/office/powerpoint/2010/main" val="2357455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5483-FFD4-4D95-AC99-00A575CFF0AB}"/>
              </a:ext>
            </a:extLst>
          </p:cNvPr>
          <p:cNvSpPr>
            <a:spLocks noGrp="1"/>
          </p:cNvSpPr>
          <p:nvPr>
            <p:ph type="title"/>
          </p:nvPr>
        </p:nvSpPr>
        <p:spPr/>
        <p:txBody>
          <a:bodyPr>
            <a:normAutofit fontScale="90000"/>
          </a:bodyPr>
          <a:lstStyle/>
          <a:p>
            <a:r>
              <a:rPr lang="en-US" b="1" dirty="0">
                <a:solidFill>
                  <a:srgbClr val="FF0000"/>
                </a:solidFill>
                <a:highlight>
                  <a:srgbClr val="FFFF00"/>
                </a:highlight>
              </a:rPr>
              <a:t>VARIABEL YANG DAPAT DITERAPKAN </a:t>
            </a:r>
            <a:r>
              <a:rPr lang="en-US" dirty="0"/>
              <a:t>DALAM PENELITIAN MANAJEMEN BERBASIS TEORI : </a:t>
            </a:r>
            <a:r>
              <a:rPr lang="en-US" b="1" dirty="0">
                <a:solidFill>
                  <a:srgbClr val="FF0000"/>
                </a:solidFill>
              </a:rPr>
              <a:t>OIT</a:t>
            </a:r>
            <a:endParaRPr lang="en-ID" b="1" dirty="0">
              <a:solidFill>
                <a:srgbClr val="FF0000"/>
              </a:solidFill>
            </a:endParaRPr>
          </a:p>
        </p:txBody>
      </p:sp>
      <p:graphicFrame>
        <p:nvGraphicFramePr>
          <p:cNvPr id="4" name="Table 4">
            <a:extLst>
              <a:ext uri="{FF2B5EF4-FFF2-40B4-BE49-F238E27FC236}">
                <a16:creationId xmlns:a16="http://schemas.microsoft.com/office/drawing/2014/main" id="{DEB9D329-E49E-4DF9-87AE-4A18690217E8}"/>
              </a:ext>
            </a:extLst>
          </p:cNvPr>
          <p:cNvGraphicFramePr>
            <a:graphicFrameLocks noGrp="1"/>
          </p:cNvGraphicFramePr>
          <p:nvPr>
            <p:ph idx="1"/>
            <p:extLst>
              <p:ext uri="{D42A27DB-BD31-4B8C-83A1-F6EECF244321}">
                <p14:modId xmlns:p14="http://schemas.microsoft.com/office/powerpoint/2010/main" val="3557095094"/>
              </p:ext>
            </p:extLst>
          </p:nvPr>
        </p:nvGraphicFramePr>
        <p:xfrm>
          <a:off x="838200" y="1825625"/>
          <a:ext cx="10439400" cy="4356100"/>
        </p:xfrm>
        <a:graphic>
          <a:graphicData uri="http://schemas.openxmlformats.org/drawingml/2006/table">
            <a:tbl>
              <a:tblPr firstRow="1" bandRow="1">
                <a:tableStyleId>{5C22544A-7EE6-4342-B048-85BDC9FD1C3A}</a:tableStyleId>
              </a:tblPr>
              <a:tblGrid>
                <a:gridCol w="2609850">
                  <a:extLst>
                    <a:ext uri="{9D8B030D-6E8A-4147-A177-3AD203B41FA5}">
                      <a16:colId xmlns:a16="http://schemas.microsoft.com/office/drawing/2014/main" val="2038674650"/>
                    </a:ext>
                  </a:extLst>
                </a:gridCol>
                <a:gridCol w="2609850">
                  <a:extLst>
                    <a:ext uri="{9D8B030D-6E8A-4147-A177-3AD203B41FA5}">
                      <a16:colId xmlns:a16="http://schemas.microsoft.com/office/drawing/2014/main" val="1350696065"/>
                    </a:ext>
                  </a:extLst>
                </a:gridCol>
                <a:gridCol w="2609850">
                  <a:extLst>
                    <a:ext uri="{9D8B030D-6E8A-4147-A177-3AD203B41FA5}">
                      <a16:colId xmlns:a16="http://schemas.microsoft.com/office/drawing/2014/main" val="181874682"/>
                    </a:ext>
                  </a:extLst>
                </a:gridCol>
                <a:gridCol w="2609850">
                  <a:extLst>
                    <a:ext uri="{9D8B030D-6E8A-4147-A177-3AD203B41FA5}">
                      <a16:colId xmlns:a16="http://schemas.microsoft.com/office/drawing/2014/main" val="76944457"/>
                    </a:ext>
                  </a:extLst>
                </a:gridCol>
              </a:tblGrid>
              <a:tr h="435610">
                <a:tc>
                  <a:txBody>
                    <a:bodyPr/>
                    <a:lstStyle/>
                    <a:p>
                      <a:r>
                        <a:rPr lang="en-US" dirty="0"/>
                        <a:t>VARIABEL INDEPENDEN</a:t>
                      </a:r>
                      <a:endParaRPr lang="en-ID" dirty="0"/>
                    </a:p>
                  </a:txBody>
                  <a:tcPr/>
                </a:tc>
                <a:tc>
                  <a:txBody>
                    <a:bodyPr/>
                    <a:lstStyle/>
                    <a:p>
                      <a:r>
                        <a:rPr lang="en-US" dirty="0"/>
                        <a:t>VARIABEL  INREVENING</a:t>
                      </a:r>
                      <a:endParaRPr lang="en-ID" dirty="0"/>
                    </a:p>
                  </a:txBody>
                  <a:tcPr/>
                </a:tc>
                <a:tc>
                  <a:txBody>
                    <a:bodyPr/>
                    <a:lstStyle/>
                    <a:p>
                      <a:r>
                        <a:rPr lang="en-US" dirty="0"/>
                        <a:t>VARIABEL MODERATING</a:t>
                      </a:r>
                      <a:endParaRPr lang="en-ID" dirty="0"/>
                    </a:p>
                  </a:txBody>
                  <a:tcPr/>
                </a:tc>
                <a:tc>
                  <a:txBody>
                    <a:bodyPr/>
                    <a:lstStyle/>
                    <a:p>
                      <a:r>
                        <a:rPr lang="en-US" dirty="0"/>
                        <a:t>VARIABEL DEPENDEN</a:t>
                      </a:r>
                      <a:endParaRPr lang="en-ID" dirty="0"/>
                    </a:p>
                  </a:txBody>
                  <a:tcPr/>
                </a:tc>
                <a:extLst>
                  <a:ext uri="{0D108BD9-81ED-4DB2-BD59-A6C34878D82A}">
                    <a16:rowId xmlns:a16="http://schemas.microsoft.com/office/drawing/2014/main" val="3031636174"/>
                  </a:ext>
                </a:extLst>
              </a:tr>
              <a:tr h="435610">
                <a:tc>
                  <a:txBody>
                    <a:bodyPr/>
                    <a:lstStyle/>
                    <a:p>
                      <a:endParaRPr lang="en-ID"/>
                    </a:p>
                  </a:txBody>
                  <a:tcPr/>
                </a:tc>
                <a:tc>
                  <a:txBody>
                    <a:bodyPr/>
                    <a:lstStyle/>
                    <a:p>
                      <a:endParaRPr lang="en-ID" dirty="0"/>
                    </a:p>
                  </a:txBody>
                  <a:tcPr/>
                </a:tc>
                <a:tc>
                  <a:txBody>
                    <a:bodyPr/>
                    <a:lstStyle/>
                    <a:p>
                      <a:r>
                        <a:rPr lang="en-US" dirty="0"/>
                        <a:t>Brand trust</a:t>
                      </a:r>
                      <a:endParaRPr lang="en-ID" dirty="0"/>
                    </a:p>
                  </a:txBody>
                  <a:tcPr/>
                </a:tc>
                <a:tc rowSpan="2">
                  <a:txBody>
                    <a:bodyPr/>
                    <a:lstStyle/>
                    <a:p>
                      <a:r>
                        <a:rPr lang="en-US" dirty="0" err="1"/>
                        <a:t>Antusias</a:t>
                      </a:r>
                      <a:r>
                        <a:rPr lang="en-US" dirty="0"/>
                        <a:t> pada </a:t>
                      </a:r>
                      <a:r>
                        <a:rPr lang="en-US" dirty="0" err="1"/>
                        <a:t>Merek</a:t>
                      </a:r>
                      <a:endParaRPr lang="en-ID" dirty="0"/>
                    </a:p>
                  </a:txBody>
                  <a:tcPr/>
                </a:tc>
                <a:extLst>
                  <a:ext uri="{0D108BD9-81ED-4DB2-BD59-A6C34878D82A}">
                    <a16:rowId xmlns:a16="http://schemas.microsoft.com/office/drawing/2014/main" val="194191688"/>
                  </a:ext>
                </a:extLst>
              </a:tr>
              <a:tr h="435610">
                <a:tc>
                  <a:txBody>
                    <a:bodyPr/>
                    <a:lstStyle/>
                    <a:p>
                      <a:endParaRPr lang="en-ID"/>
                    </a:p>
                  </a:txBody>
                  <a:tcPr/>
                </a:tc>
                <a:tc>
                  <a:txBody>
                    <a:bodyPr/>
                    <a:lstStyle/>
                    <a:p>
                      <a:endParaRPr lang="en-ID" dirty="0"/>
                    </a:p>
                  </a:txBody>
                  <a:tcPr/>
                </a:tc>
                <a:tc>
                  <a:txBody>
                    <a:bodyPr/>
                    <a:lstStyle/>
                    <a:p>
                      <a:r>
                        <a:rPr lang="en-US" dirty="0" err="1"/>
                        <a:t>Pengetahuan</a:t>
                      </a:r>
                      <a:endParaRPr lang="en-ID" dirty="0"/>
                    </a:p>
                  </a:txBody>
                  <a:tcPr/>
                </a:tc>
                <a:tc vMerge="1">
                  <a:txBody>
                    <a:bodyPr/>
                    <a:lstStyle/>
                    <a:p>
                      <a:endParaRPr lang="en-ID" dirty="0"/>
                    </a:p>
                  </a:txBody>
                  <a:tcPr/>
                </a:tc>
                <a:extLst>
                  <a:ext uri="{0D108BD9-81ED-4DB2-BD59-A6C34878D82A}">
                    <a16:rowId xmlns:a16="http://schemas.microsoft.com/office/drawing/2014/main" val="773329861"/>
                  </a:ext>
                </a:extLst>
              </a:tr>
              <a:tr h="435610">
                <a:tc>
                  <a:txBody>
                    <a:bodyPr/>
                    <a:lstStyle/>
                    <a:p>
                      <a:endParaRPr lang="en-ID"/>
                    </a:p>
                  </a:txBody>
                  <a:tcPr/>
                </a:tc>
                <a:tc>
                  <a:txBody>
                    <a:bodyPr/>
                    <a:lstStyle/>
                    <a:p>
                      <a:endParaRPr lang="en-ID" dirty="0"/>
                    </a:p>
                  </a:txBody>
                  <a:tcPr/>
                </a:tc>
                <a:tc>
                  <a:txBody>
                    <a:bodyPr/>
                    <a:lstStyle/>
                    <a:p>
                      <a:r>
                        <a:rPr lang="en-US" dirty="0" err="1"/>
                        <a:t>Dukungan</a:t>
                      </a:r>
                      <a:r>
                        <a:rPr lang="en-US" dirty="0"/>
                        <a:t> </a:t>
                      </a:r>
                      <a:r>
                        <a:rPr lang="en-US" dirty="0" err="1"/>
                        <a:t>sosial</a:t>
                      </a:r>
                      <a:endParaRPr lang="en-ID" dirty="0"/>
                    </a:p>
                  </a:txBody>
                  <a:tcPr/>
                </a:tc>
                <a:tc rowSpan="2">
                  <a:txBody>
                    <a:bodyPr/>
                    <a:lstStyle/>
                    <a:p>
                      <a:r>
                        <a:rPr lang="en-US" dirty="0" err="1"/>
                        <a:t>Prilaku</a:t>
                      </a:r>
                      <a:r>
                        <a:rPr lang="en-US" dirty="0"/>
                        <a:t> </a:t>
                      </a:r>
                      <a:r>
                        <a:rPr lang="en-US" dirty="0" err="1"/>
                        <a:t>konsumen</a:t>
                      </a:r>
                      <a:r>
                        <a:rPr lang="en-US" dirty="0"/>
                        <a:t> yang </a:t>
                      </a:r>
                      <a:r>
                        <a:rPr lang="en-US" dirty="0" err="1"/>
                        <a:t>dapat</a:t>
                      </a:r>
                      <a:r>
                        <a:rPr lang="en-US" dirty="0"/>
                        <a:t> </a:t>
                      </a:r>
                      <a:r>
                        <a:rPr lang="en-US" dirty="0" err="1"/>
                        <a:t>bekerjasama</a:t>
                      </a:r>
                      <a:endParaRPr lang="en-ID" dirty="0"/>
                    </a:p>
                  </a:txBody>
                  <a:tcPr/>
                </a:tc>
                <a:extLst>
                  <a:ext uri="{0D108BD9-81ED-4DB2-BD59-A6C34878D82A}">
                    <a16:rowId xmlns:a16="http://schemas.microsoft.com/office/drawing/2014/main" val="1089876704"/>
                  </a:ext>
                </a:extLst>
              </a:tr>
              <a:tr h="435610">
                <a:tc>
                  <a:txBody>
                    <a:bodyPr/>
                    <a:lstStyle/>
                    <a:p>
                      <a:endParaRPr lang="en-ID"/>
                    </a:p>
                  </a:txBody>
                  <a:tcPr/>
                </a:tc>
                <a:tc>
                  <a:txBody>
                    <a:bodyPr/>
                    <a:lstStyle/>
                    <a:p>
                      <a:endParaRPr lang="en-ID" dirty="0"/>
                    </a:p>
                  </a:txBody>
                  <a:tcPr/>
                </a:tc>
                <a:tc>
                  <a:txBody>
                    <a:bodyPr/>
                    <a:lstStyle/>
                    <a:p>
                      <a:r>
                        <a:rPr lang="en-US" dirty="0" err="1"/>
                        <a:t>Pengalaman</a:t>
                      </a:r>
                      <a:endParaRPr lang="en-ID" dirty="0"/>
                    </a:p>
                  </a:txBody>
                  <a:tcPr/>
                </a:tc>
                <a:tc vMerge="1">
                  <a:txBody>
                    <a:bodyPr/>
                    <a:lstStyle/>
                    <a:p>
                      <a:endParaRPr lang="en-ID" dirty="0"/>
                    </a:p>
                  </a:txBody>
                  <a:tcPr/>
                </a:tc>
                <a:extLst>
                  <a:ext uri="{0D108BD9-81ED-4DB2-BD59-A6C34878D82A}">
                    <a16:rowId xmlns:a16="http://schemas.microsoft.com/office/drawing/2014/main" val="2327390745"/>
                  </a:ext>
                </a:extLst>
              </a:tr>
              <a:tr h="435610">
                <a:tc>
                  <a:txBody>
                    <a:bodyPr/>
                    <a:lstStyle/>
                    <a:p>
                      <a:endParaRPr lang="en-ID"/>
                    </a:p>
                  </a:txBody>
                  <a:tcPr/>
                </a:tc>
                <a:tc>
                  <a:txBody>
                    <a:bodyPr/>
                    <a:lstStyle/>
                    <a:p>
                      <a:endParaRPr lang="en-ID" dirty="0"/>
                    </a:p>
                  </a:txBody>
                  <a:tcPr/>
                </a:tc>
                <a:tc>
                  <a:txBody>
                    <a:bodyPr/>
                    <a:lstStyle/>
                    <a:p>
                      <a:r>
                        <a:rPr lang="en-US" dirty="0" err="1"/>
                        <a:t>Innovasi</a:t>
                      </a:r>
                      <a:endParaRPr lang="en-ID" dirty="0"/>
                    </a:p>
                  </a:txBody>
                  <a:tcPr/>
                </a:tc>
                <a:tc rowSpan="2">
                  <a:txBody>
                    <a:bodyPr/>
                    <a:lstStyle/>
                    <a:p>
                      <a:r>
                        <a:rPr lang="en-US" dirty="0" err="1"/>
                        <a:t>Keunggulan</a:t>
                      </a:r>
                      <a:r>
                        <a:rPr lang="en-US" dirty="0"/>
                        <a:t> </a:t>
                      </a:r>
                      <a:r>
                        <a:rPr lang="en-US" dirty="0" err="1"/>
                        <a:t>Merek</a:t>
                      </a:r>
                      <a:endParaRPr lang="en-ID" dirty="0"/>
                    </a:p>
                  </a:txBody>
                  <a:tcPr/>
                </a:tc>
                <a:extLst>
                  <a:ext uri="{0D108BD9-81ED-4DB2-BD59-A6C34878D82A}">
                    <a16:rowId xmlns:a16="http://schemas.microsoft.com/office/drawing/2014/main" val="3437378712"/>
                  </a:ext>
                </a:extLst>
              </a:tr>
              <a:tr h="435610">
                <a:tc>
                  <a:txBody>
                    <a:bodyPr/>
                    <a:lstStyle/>
                    <a:p>
                      <a:endParaRPr lang="en-ID" dirty="0"/>
                    </a:p>
                  </a:txBody>
                  <a:tcPr/>
                </a:tc>
                <a:tc>
                  <a:txBody>
                    <a:bodyPr/>
                    <a:lstStyle/>
                    <a:p>
                      <a:endParaRPr lang="en-ID" dirty="0"/>
                    </a:p>
                  </a:txBody>
                  <a:tcPr/>
                </a:tc>
                <a:tc>
                  <a:txBody>
                    <a:bodyPr/>
                    <a:lstStyle/>
                    <a:p>
                      <a:r>
                        <a:rPr lang="en-US" dirty="0" err="1"/>
                        <a:t>Identitas</a:t>
                      </a:r>
                      <a:endParaRPr lang="en-ID" dirty="0"/>
                    </a:p>
                  </a:txBody>
                  <a:tcPr/>
                </a:tc>
                <a:tc vMerge="1">
                  <a:txBody>
                    <a:bodyPr/>
                    <a:lstStyle/>
                    <a:p>
                      <a:endParaRPr lang="en-ID" dirty="0"/>
                    </a:p>
                  </a:txBody>
                  <a:tcPr/>
                </a:tc>
                <a:extLst>
                  <a:ext uri="{0D108BD9-81ED-4DB2-BD59-A6C34878D82A}">
                    <a16:rowId xmlns:a16="http://schemas.microsoft.com/office/drawing/2014/main" val="1481519024"/>
                  </a:ext>
                </a:extLst>
              </a:tr>
              <a:tr h="435610">
                <a:tc>
                  <a:txBody>
                    <a:bodyPr/>
                    <a:lstStyle/>
                    <a:p>
                      <a:endParaRPr lang="en-ID"/>
                    </a:p>
                  </a:txBody>
                  <a:tcPr/>
                </a:tc>
                <a:tc>
                  <a:txBody>
                    <a:bodyPr/>
                    <a:lstStyle/>
                    <a:p>
                      <a:endParaRPr lang="en-ID" dirty="0"/>
                    </a:p>
                  </a:txBody>
                  <a:tcPr/>
                </a:tc>
                <a:tc>
                  <a:txBody>
                    <a:bodyPr/>
                    <a:lstStyle/>
                    <a:p>
                      <a:r>
                        <a:rPr lang="en-US" dirty="0" err="1"/>
                        <a:t>Orientasi</a:t>
                      </a:r>
                      <a:endParaRPr lang="en-ID" dirty="0"/>
                    </a:p>
                  </a:txBody>
                  <a:tcPr/>
                </a:tc>
                <a:tc rowSpan="3">
                  <a:txBody>
                    <a:bodyPr/>
                    <a:lstStyle/>
                    <a:p>
                      <a:r>
                        <a:rPr lang="en-US" dirty="0" err="1"/>
                        <a:t>Niat</a:t>
                      </a:r>
                      <a:r>
                        <a:rPr lang="en-US" dirty="0"/>
                        <a:t> </a:t>
                      </a:r>
                      <a:r>
                        <a:rPr lang="en-US" dirty="0" err="1"/>
                        <a:t>Membeli</a:t>
                      </a:r>
                      <a:endParaRPr lang="en-ID" dirty="0"/>
                    </a:p>
                  </a:txBody>
                  <a:tcPr/>
                </a:tc>
                <a:extLst>
                  <a:ext uri="{0D108BD9-81ED-4DB2-BD59-A6C34878D82A}">
                    <a16:rowId xmlns:a16="http://schemas.microsoft.com/office/drawing/2014/main" val="2157060958"/>
                  </a:ext>
                </a:extLst>
              </a:tr>
              <a:tr h="435610">
                <a:tc>
                  <a:txBody>
                    <a:bodyPr/>
                    <a:lstStyle/>
                    <a:p>
                      <a:endParaRPr lang="en-ID"/>
                    </a:p>
                  </a:txBody>
                  <a:tcPr/>
                </a:tc>
                <a:tc>
                  <a:txBody>
                    <a:bodyPr/>
                    <a:lstStyle/>
                    <a:p>
                      <a:endParaRPr lang="en-ID" dirty="0"/>
                    </a:p>
                  </a:txBody>
                  <a:tcPr/>
                </a:tc>
                <a:tc>
                  <a:txBody>
                    <a:bodyPr/>
                    <a:lstStyle/>
                    <a:p>
                      <a:r>
                        <a:rPr lang="en-US" dirty="0" err="1"/>
                        <a:t>Keterlibatan</a:t>
                      </a:r>
                      <a:r>
                        <a:rPr lang="en-US" dirty="0"/>
                        <a:t> pada </a:t>
                      </a:r>
                      <a:r>
                        <a:rPr lang="en-US" dirty="0" err="1"/>
                        <a:t>produk</a:t>
                      </a:r>
                      <a:endParaRPr lang="en-ID" dirty="0"/>
                    </a:p>
                  </a:txBody>
                  <a:tcPr/>
                </a:tc>
                <a:tc vMerge="1">
                  <a:txBody>
                    <a:bodyPr/>
                    <a:lstStyle/>
                    <a:p>
                      <a:endParaRPr lang="en-ID" dirty="0"/>
                    </a:p>
                  </a:txBody>
                  <a:tcPr/>
                </a:tc>
                <a:extLst>
                  <a:ext uri="{0D108BD9-81ED-4DB2-BD59-A6C34878D82A}">
                    <a16:rowId xmlns:a16="http://schemas.microsoft.com/office/drawing/2014/main" val="369099550"/>
                  </a:ext>
                </a:extLst>
              </a:tr>
              <a:tr h="435610">
                <a:tc>
                  <a:txBody>
                    <a:bodyPr/>
                    <a:lstStyle/>
                    <a:p>
                      <a:endParaRPr lang="en-ID"/>
                    </a:p>
                  </a:txBody>
                  <a:tcPr/>
                </a:tc>
                <a:tc>
                  <a:txBody>
                    <a:bodyPr/>
                    <a:lstStyle/>
                    <a:p>
                      <a:endParaRPr lang="en-ID" dirty="0"/>
                    </a:p>
                  </a:txBody>
                  <a:tcPr/>
                </a:tc>
                <a:tc>
                  <a:txBody>
                    <a:bodyPr/>
                    <a:lstStyle/>
                    <a:p>
                      <a:endParaRPr lang="en-ID" dirty="0"/>
                    </a:p>
                  </a:txBody>
                  <a:tcPr/>
                </a:tc>
                <a:tc vMerge="1">
                  <a:txBody>
                    <a:bodyPr/>
                    <a:lstStyle/>
                    <a:p>
                      <a:endParaRPr lang="en-ID" dirty="0"/>
                    </a:p>
                  </a:txBody>
                  <a:tcPr/>
                </a:tc>
                <a:extLst>
                  <a:ext uri="{0D108BD9-81ED-4DB2-BD59-A6C34878D82A}">
                    <a16:rowId xmlns:a16="http://schemas.microsoft.com/office/drawing/2014/main" val="806258482"/>
                  </a:ext>
                </a:extLst>
              </a:tr>
            </a:tbl>
          </a:graphicData>
        </a:graphic>
      </p:graphicFrame>
      <p:pic>
        <p:nvPicPr>
          <p:cNvPr id="5" name="Content Placeholder 4">
            <a:extLst>
              <a:ext uri="{FF2B5EF4-FFF2-40B4-BE49-F238E27FC236}">
                <a16:creationId xmlns:a16="http://schemas.microsoft.com/office/drawing/2014/main" id="{392F040D-73F3-444B-81A7-3F633B008A13}"/>
              </a:ext>
            </a:extLst>
          </p:cNvPr>
          <p:cNvPicPr>
            <a:picLocks noChangeAspect="1"/>
          </p:cNvPicPr>
          <p:nvPr/>
        </p:nvPicPr>
        <p:blipFill rotWithShape="1">
          <a:blip r:embed="rId2"/>
          <a:srcRect l="43094" t="63924" r="44429" b="20262"/>
          <a:stretch/>
        </p:blipFill>
        <p:spPr>
          <a:xfrm>
            <a:off x="3629025" y="2343149"/>
            <a:ext cx="2314575" cy="3733799"/>
          </a:xfrm>
          <a:prstGeom prst="rect">
            <a:avLst/>
          </a:prstGeom>
        </p:spPr>
      </p:pic>
      <p:pic>
        <p:nvPicPr>
          <p:cNvPr id="6" name="Content Placeholder 4">
            <a:extLst>
              <a:ext uri="{FF2B5EF4-FFF2-40B4-BE49-F238E27FC236}">
                <a16:creationId xmlns:a16="http://schemas.microsoft.com/office/drawing/2014/main" id="{88B492CD-59D2-4A32-BCD9-32EF827DCF15}"/>
              </a:ext>
            </a:extLst>
          </p:cNvPr>
          <p:cNvPicPr>
            <a:picLocks noChangeAspect="1"/>
          </p:cNvPicPr>
          <p:nvPr/>
        </p:nvPicPr>
        <p:blipFill rotWithShape="1">
          <a:blip r:embed="rId2"/>
          <a:srcRect l="43459" t="25322" r="44429" b="36261"/>
          <a:stretch/>
        </p:blipFill>
        <p:spPr>
          <a:xfrm>
            <a:off x="1009649" y="2265360"/>
            <a:ext cx="2314575" cy="3811589"/>
          </a:xfrm>
          <a:prstGeom prst="rect">
            <a:avLst/>
          </a:prstGeom>
        </p:spPr>
      </p:pic>
    </p:spTree>
    <p:extLst>
      <p:ext uri="{BB962C8B-B14F-4D97-AF65-F5344CB8AC3E}">
        <p14:creationId xmlns:p14="http://schemas.microsoft.com/office/powerpoint/2010/main" val="615455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3A4C-BE01-4D3E-8B31-B7D73AFCB553}"/>
              </a:ext>
            </a:extLst>
          </p:cNvPr>
          <p:cNvSpPr>
            <a:spLocks noGrp="1"/>
          </p:cNvSpPr>
          <p:nvPr>
            <p:ph type="title"/>
          </p:nvPr>
        </p:nvSpPr>
        <p:spPr>
          <a:xfrm>
            <a:off x="838200" y="365125"/>
            <a:ext cx="10515600" cy="301625"/>
          </a:xfrm>
        </p:spPr>
        <p:txBody>
          <a:bodyPr>
            <a:normAutofit fontScale="90000"/>
          </a:bodyPr>
          <a:lstStyle/>
          <a:p>
            <a:r>
              <a:rPr lang="en-US" dirty="0"/>
              <a:t>Alt02- </a:t>
            </a:r>
            <a:r>
              <a:rPr lang="en-US" dirty="0" err="1"/>
              <a:t>berbasis</a:t>
            </a:r>
            <a:r>
              <a:rPr lang="en-US" dirty="0"/>
              <a:t> </a:t>
            </a:r>
            <a:r>
              <a:rPr lang="en-US" dirty="0" err="1"/>
              <a:t>teory</a:t>
            </a:r>
            <a:endParaRPr lang="en-ID" dirty="0"/>
          </a:p>
        </p:txBody>
      </p:sp>
      <p:pic>
        <p:nvPicPr>
          <p:cNvPr id="5" name="Content Placeholder 4">
            <a:extLst>
              <a:ext uri="{FF2B5EF4-FFF2-40B4-BE49-F238E27FC236}">
                <a16:creationId xmlns:a16="http://schemas.microsoft.com/office/drawing/2014/main" id="{D3C8ED52-636C-404F-8932-BA4E4678C20D}"/>
              </a:ext>
            </a:extLst>
          </p:cNvPr>
          <p:cNvPicPr>
            <a:picLocks noGrp="1" noChangeAspect="1"/>
          </p:cNvPicPr>
          <p:nvPr>
            <p:ph idx="1"/>
          </p:nvPr>
        </p:nvPicPr>
        <p:blipFill rotWithShape="1">
          <a:blip r:embed="rId2"/>
          <a:srcRect l="28821" t="18898" r="29438" b="8209"/>
          <a:stretch/>
        </p:blipFill>
        <p:spPr>
          <a:xfrm>
            <a:off x="-1219200" y="771526"/>
            <a:ext cx="13411200" cy="6086474"/>
          </a:xfrm>
        </p:spPr>
      </p:pic>
    </p:spTree>
    <p:extLst>
      <p:ext uri="{BB962C8B-B14F-4D97-AF65-F5344CB8AC3E}">
        <p14:creationId xmlns:p14="http://schemas.microsoft.com/office/powerpoint/2010/main" val="383016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8F15-3817-470F-ACEB-1762E07DEA28}"/>
              </a:ext>
            </a:extLst>
          </p:cNvPr>
          <p:cNvSpPr>
            <a:spLocks noGrp="1"/>
          </p:cNvSpPr>
          <p:nvPr>
            <p:ph type="title"/>
          </p:nvPr>
        </p:nvSpPr>
        <p:spPr/>
        <p:txBody>
          <a:bodyPr/>
          <a:lstStyle/>
          <a:p>
            <a:r>
              <a:rPr lang="en-ID" b="1" dirty="0">
                <a:solidFill>
                  <a:srgbClr val="FF0000"/>
                </a:solidFill>
              </a:rPr>
              <a:t>Proposition 1.</a:t>
            </a:r>
          </a:p>
        </p:txBody>
      </p:sp>
      <p:sp>
        <p:nvSpPr>
          <p:cNvPr id="3" name="Content Placeholder 2">
            <a:extLst>
              <a:ext uri="{FF2B5EF4-FFF2-40B4-BE49-F238E27FC236}">
                <a16:creationId xmlns:a16="http://schemas.microsoft.com/office/drawing/2014/main" id="{2820838E-30B4-454A-AFFE-07CA8534E8F7}"/>
              </a:ext>
            </a:extLst>
          </p:cNvPr>
          <p:cNvSpPr>
            <a:spLocks noGrp="1"/>
          </p:cNvSpPr>
          <p:nvPr>
            <p:ph idx="1"/>
          </p:nvPr>
        </p:nvSpPr>
        <p:spPr/>
        <p:txBody>
          <a:bodyPr/>
          <a:lstStyle/>
          <a:p>
            <a:pPr algn="just"/>
            <a:r>
              <a:rPr lang="en-ID" dirty="0"/>
              <a:t>Proposition 1. Intrinsic/integrated, identified, introjected, and external motivations </a:t>
            </a:r>
            <a:r>
              <a:rPr lang="en-ID" b="1" dirty="0">
                <a:solidFill>
                  <a:srgbClr val="FF0000"/>
                </a:solidFill>
              </a:rPr>
              <a:t>will have a significant positive effect on positive marketing outcomes. </a:t>
            </a:r>
            <a:r>
              <a:rPr lang="en-ID" dirty="0"/>
              <a:t>Our review of marketing literature suggests that generation cohorts such as generation X, Y, and Z customers (</a:t>
            </a:r>
            <a:r>
              <a:rPr lang="en-ID" dirty="0" err="1"/>
              <a:t>Zuo</a:t>
            </a:r>
            <a:r>
              <a:rPr lang="en-ID" dirty="0"/>
              <a:t> &amp; Lai, 2020), customers’ gender (Shao et al., 2019), customers’ age (Mora &amp; Vila, 2020), national culture (Nam, 2018), customers’ social comparison orientation (Tariq et al., 2019), brand trust (Khalid et al., 2016), prior knowledge (Johnson et al., 2015), and prior experience (Shao et al.,</a:t>
            </a:r>
          </a:p>
        </p:txBody>
      </p:sp>
    </p:spTree>
    <p:extLst>
      <p:ext uri="{BB962C8B-B14F-4D97-AF65-F5344CB8AC3E}">
        <p14:creationId xmlns:p14="http://schemas.microsoft.com/office/powerpoint/2010/main" val="3217980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E30A-A33F-4714-A43A-A636AB8D3ABC}"/>
              </a:ext>
            </a:extLst>
          </p:cNvPr>
          <p:cNvSpPr>
            <a:spLocks noGrp="1"/>
          </p:cNvSpPr>
          <p:nvPr>
            <p:ph type="title"/>
          </p:nvPr>
        </p:nvSpPr>
        <p:spPr>
          <a:xfrm>
            <a:off x="838200" y="365126"/>
            <a:ext cx="10515600" cy="368300"/>
          </a:xfrm>
        </p:spPr>
        <p:txBody>
          <a:bodyPr>
            <a:normAutofit fontScale="90000"/>
          </a:bodyPr>
          <a:lstStyle/>
          <a:p>
            <a:r>
              <a:rPr lang="en-US" b="1" dirty="0">
                <a:solidFill>
                  <a:srgbClr val="FF0000"/>
                </a:solidFill>
              </a:rPr>
              <a:t>RESEARCH FRAME WORK- CRUISE BUSINESS- </a:t>
            </a:r>
            <a:r>
              <a:rPr lang="en-US" sz="2000" dirty="0"/>
              <a:t>Evaluating and Categorizing Cruise Lines by ship attributes: A Comparison Between Cruisers and Experts </a:t>
            </a:r>
            <a:endParaRPr lang="en-ID" sz="2000" b="1" dirty="0">
              <a:solidFill>
                <a:srgbClr val="FF0000"/>
              </a:solidFill>
            </a:endParaRPr>
          </a:p>
        </p:txBody>
      </p:sp>
      <p:pic>
        <p:nvPicPr>
          <p:cNvPr id="5" name="Content Placeholder 4">
            <a:extLst>
              <a:ext uri="{FF2B5EF4-FFF2-40B4-BE49-F238E27FC236}">
                <a16:creationId xmlns:a16="http://schemas.microsoft.com/office/drawing/2014/main" id="{6C0412B9-909A-466A-812A-C60F4CF71BBA}"/>
              </a:ext>
            </a:extLst>
          </p:cNvPr>
          <p:cNvPicPr>
            <a:picLocks noGrp="1" noChangeAspect="1"/>
          </p:cNvPicPr>
          <p:nvPr>
            <p:ph idx="1"/>
          </p:nvPr>
        </p:nvPicPr>
        <p:blipFill rotWithShape="1">
          <a:blip r:embed="rId2"/>
          <a:srcRect l="21557" t="29004" r="51108" b="17803"/>
          <a:stretch/>
        </p:blipFill>
        <p:spPr>
          <a:xfrm>
            <a:off x="2276476" y="981074"/>
            <a:ext cx="7010400" cy="6000751"/>
          </a:xfrm>
        </p:spPr>
      </p:pic>
    </p:spTree>
    <p:extLst>
      <p:ext uri="{BB962C8B-B14F-4D97-AF65-F5344CB8AC3E}">
        <p14:creationId xmlns:p14="http://schemas.microsoft.com/office/powerpoint/2010/main" val="3232741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6415-5DD7-460F-8F50-4559EEC073A2}"/>
              </a:ext>
            </a:extLst>
          </p:cNvPr>
          <p:cNvSpPr>
            <a:spLocks noGrp="1"/>
          </p:cNvSpPr>
          <p:nvPr>
            <p:ph type="title"/>
          </p:nvPr>
        </p:nvSpPr>
        <p:spPr>
          <a:xfrm>
            <a:off x="838200" y="365125"/>
            <a:ext cx="10515600" cy="854075"/>
          </a:xfrm>
        </p:spPr>
        <p:txBody>
          <a:bodyPr>
            <a:normAutofit fontScale="90000"/>
          </a:bodyPr>
          <a:lstStyle/>
          <a:p>
            <a:pPr algn="ctr"/>
            <a:r>
              <a:rPr lang="en-ID" sz="3200" b="1" dirty="0">
                <a:solidFill>
                  <a:srgbClr val="FF0000"/>
                </a:solidFill>
              </a:rPr>
              <a:t>Shore excursions of cruise destinations: Product categories, resource allocation, and regional differentiation </a:t>
            </a:r>
            <a:r>
              <a:rPr lang="en-ID" sz="1400" b="1" dirty="0" err="1"/>
              <a:t>Xiaodong</a:t>
            </a:r>
            <a:r>
              <a:rPr lang="en-ID" sz="1400" b="1" dirty="0"/>
              <a:t> Sun a , Robert </a:t>
            </a:r>
            <a:r>
              <a:rPr lang="en-ID" sz="1400" b="1" dirty="0" err="1"/>
              <a:t>Kwortnik</a:t>
            </a:r>
            <a:r>
              <a:rPr lang="en-ID" sz="1400" b="1" dirty="0"/>
              <a:t> b , </a:t>
            </a:r>
            <a:r>
              <a:rPr lang="en-ID" sz="1400" b="1" dirty="0" err="1"/>
              <a:t>Meihua</a:t>
            </a:r>
            <a:r>
              <a:rPr lang="en-ID" sz="1400" b="1" dirty="0"/>
              <a:t> Xu a , </a:t>
            </a:r>
            <a:r>
              <a:rPr lang="en-ID" sz="1400" b="1" dirty="0" err="1"/>
              <a:t>Yui</a:t>
            </a:r>
            <a:r>
              <a:rPr lang="en-ID" sz="1400" b="1" dirty="0"/>
              <a:t>-yip Lau c,* , </a:t>
            </a:r>
            <a:r>
              <a:rPr lang="en-ID" sz="1400" b="1" dirty="0" err="1"/>
              <a:t>Rongxin</a:t>
            </a:r>
            <a:r>
              <a:rPr lang="en-ID" sz="1400" b="1" dirty="0"/>
              <a:t> Ni a, 2021</a:t>
            </a:r>
          </a:p>
        </p:txBody>
      </p:sp>
      <p:pic>
        <p:nvPicPr>
          <p:cNvPr id="5" name="Content Placeholder 4">
            <a:extLst>
              <a:ext uri="{FF2B5EF4-FFF2-40B4-BE49-F238E27FC236}">
                <a16:creationId xmlns:a16="http://schemas.microsoft.com/office/drawing/2014/main" id="{D8B2B17E-A98A-4390-A5D2-0A708C06A34F}"/>
              </a:ext>
            </a:extLst>
          </p:cNvPr>
          <p:cNvPicPr>
            <a:picLocks noGrp="1" noChangeAspect="1"/>
          </p:cNvPicPr>
          <p:nvPr>
            <p:ph idx="1"/>
          </p:nvPr>
        </p:nvPicPr>
        <p:blipFill rotWithShape="1">
          <a:blip r:embed="rId2"/>
          <a:srcRect l="27960" t="16052" r="31284" b="22437"/>
          <a:stretch/>
        </p:blipFill>
        <p:spPr>
          <a:xfrm>
            <a:off x="381000" y="1371600"/>
            <a:ext cx="8486775" cy="5334000"/>
          </a:xfrm>
        </p:spPr>
      </p:pic>
    </p:spTree>
    <p:extLst>
      <p:ext uri="{BB962C8B-B14F-4D97-AF65-F5344CB8AC3E}">
        <p14:creationId xmlns:p14="http://schemas.microsoft.com/office/powerpoint/2010/main" val="364958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F251-E890-4159-AE32-D57D8CEE20C7}"/>
              </a:ext>
            </a:extLst>
          </p:cNvPr>
          <p:cNvSpPr>
            <a:spLocks noGrp="1"/>
          </p:cNvSpPr>
          <p:nvPr>
            <p:ph type="title"/>
          </p:nvPr>
        </p:nvSpPr>
        <p:spPr/>
        <p:txBody>
          <a:bodyPr/>
          <a:lstStyle/>
          <a:p>
            <a:pPr algn="ctr"/>
            <a:r>
              <a:rPr lang="en-US" dirty="0">
                <a:solidFill>
                  <a:srgbClr val="FF0000"/>
                </a:solidFill>
              </a:rPr>
              <a:t>Global-CSE  System</a:t>
            </a:r>
            <a:endParaRPr lang="en-ID" dirty="0">
              <a:solidFill>
                <a:srgbClr val="FF0000"/>
              </a:solidFill>
            </a:endParaRPr>
          </a:p>
        </p:txBody>
      </p:sp>
      <p:pic>
        <p:nvPicPr>
          <p:cNvPr id="5" name="Content Placeholder 4">
            <a:extLst>
              <a:ext uri="{FF2B5EF4-FFF2-40B4-BE49-F238E27FC236}">
                <a16:creationId xmlns:a16="http://schemas.microsoft.com/office/drawing/2014/main" id="{EB961C5B-8FA4-4205-9CBD-6F73AF8EBA75}"/>
              </a:ext>
            </a:extLst>
          </p:cNvPr>
          <p:cNvPicPr>
            <a:picLocks noGrp="1" noChangeAspect="1"/>
          </p:cNvPicPr>
          <p:nvPr>
            <p:ph idx="1"/>
          </p:nvPr>
        </p:nvPicPr>
        <p:blipFill rotWithShape="1">
          <a:blip r:embed="rId2"/>
          <a:srcRect l="23527" t="25684" r="24143" b="14557"/>
          <a:stretch/>
        </p:blipFill>
        <p:spPr>
          <a:xfrm>
            <a:off x="838200" y="1905000"/>
            <a:ext cx="10620375" cy="4505325"/>
          </a:xfrm>
        </p:spPr>
      </p:pic>
    </p:spTree>
    <p:extLst>
      <p:ext uri="{BB962C8B-B14F-4D97-AF65-F5344CB8AC3E}">
        <p14:creationId xmlns:p14="http://schemas.microsoft.com/office/powerpoint/2010/main" val="2563398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6DAD-03CB-4A62-ACBB-3739F18C1D3B}"/>
              </a:ext>
            </a:extLst>
          </p:cNvPr>
          <p:cNvSpPr>
            <a:spLocks noGrp="1"/>
          </p:cNvSpPr>
          <p:nvPr>
            <p:ph type="title"/>
          </p:nvPr>
        </p:nvSpPr>
        <p:spPr>
          <a:xfrm>
            <a:off x="838200" y="365125"/>
            <a:ext cx="10515600" cy="758825"/>
          </a:xfrm>
        </p:spPr>
        <p:txBody>
          <a:bodyPr/>
          <a:lstStyle/>
          <a:p>
            <a:pPr algn="ctr"/>
            <a:r>
              <a:rPr lang="en-US" b="1" dirty="0">
                <a:solidFill>
                  <a:srgbClr val="FF0000"/>
                </a:solidFill>
              </a:rPr>
              <a:t>RISET QUALITATIVE- TEMATIK</a:t>
            </a:r>
            <a:endParaRPr lang="en-ID" b="1" dirty="0">
              <a:solidFill>
                <a:srgbClr val="FF0000"/>
              </a:solidFill>
            </a:endParaRPr>
          </a:p>
        </p:txBody>
      </p:sp>
      <p:pic>
        <p:nvPicPr>
          <p:cNvPr id="5" name="Content Placeholder 4">
            <a:extLst>
              <a:ext uri="{FF2B5EF4-FFF2-40B4-BE49-F238E27FC236}">
                <a16:creationId xmlns:a16="http://schemas.microsoft.com/office/drawing/2014/main" id="{A402EFFE-E2F0-4DC0-B669-F65DEB3DB50F}"/>
              </a:ext>
            </a:extLst>
          </p:cNvPr>
          <p:cNvPicPr>
            <a:picLocks noGrp="1" noChangeAspect="1"/>
          </p:cNvPicPr>
          <p:nvPr>
            <p:ph idx="1"/>
          </p:nvPr>
        </p:nvPicPr>
        <p:blipFill rotWithShape="1">
          <a:blip r:embed="rId2"/>
          <a:srcRect l="22542" t="19337" r="26852" b="18934"/>
          <a:stretch/>
        </p:blipFill>
        <p:spPr>
          <a:xfrm>
            <a:off x="838200" y="1000124"/>
            <a:ext cx="10239375" cy="5857875"/>
          </a:xfrm>
        </p:spPr>
      </p:pic>
    </p:spTree>
    <p:extLst>
      <p:ext uri="{BB962C8B-B14F-4D97-AF65-F5344CB8AC3E}">
        <p14:creationId xmlns:p14="http://schemas.microsoft.com/office/powerpoint/2010/main" val="426692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70A3-3607-4B5F-848E-0D003A9E2463}"/>
              </a:ext>
            </a:extLst>
          </p:cNvPr>
          <p:cNvSpPr>
            <a:spLocks noGrp="1"/>
          </p:cNvSpPr>
          <p:nvPr>
            <p:ph type="title"/>
          </p:nvPr>
        </p:nvSpPr>
        <p:spPr/>
        <p:txBody>
          <a:bodyPr/>
          <a:lstStyle/>
          <a:p>
            <a:pPr algn="ctr"/>
            <a:r>
              <a:rPr lang="en-US" b="1" dirty="0"/>
              <a:t>The </a:t>
            </a:r>
            <a:r>
              <a:rPr lang="en-US" b="1" dirty="0" err="1"/>
              <a:t>SmartPLS</a:t>
            </a:r>
            <a:r>
              <a:rPr lang="en-US" b="1" dirty="0"/>
              <a:t> 3.2.9- SEM SOFTWARE</a:t>
            </a:r>
            <a:endParaRPr lang="en-ID" b="1" dirty="0"/>
          </a:p>
        </p:txBody>
      </p:sp>
      <p:pic>
        <p:nvPicPr>
          <p:cNvPr id="5" name="Content Placeholder 4">
            <a:extLst>
              <a:ext uri="{FF2B5EF4-FFF2-40B4-BE49-F238E27FC236}">
                <a16:creationId xmlns:a16="http://schemas.microsoft.com/office/drawing/2014/main" id="{D55E7990-5B16-40E3-A0F8-83E64D207ADB}"/>
              </a:ext>
            </a:extLst>
          </p:cNvPr>
          <p:cNvPicPr>
            <a:picLocks noGrp="1" noChangeAspect="1"/>
          </p:cNvPicPr>
          <p:nvPr>
            <p:ph idx="1"/>
          </p:nvPr>
        </p:nvPicPr>
        <p:blipFill>
          <a:blip r:embed="rId2"/>
          <a:stretch>
            <a:fillRect/>
          </a:stretch>
        </p:blipFill>
        <p:spPr>
          <a:xfrm>
            <a:off x="2228144" y="1466850"/>
            <a:ext cx="7735712" cy="4710113"/>
          </a:xfrm>
        </p:spPr>
      </p:pic>
    </p:spTree>
    <p:extLst>
      <p:ext uri="{BB962C8B-B14F-4D97-AF65-F5344CB8AC3E}">
        <p14:creationId xmlns:p14="http://schemas.microsoft.com/office/powerpoint/2010/main" val="43770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AA55-804F-4990-B268-04A253478828}"/>
              </a:ext>
            </a:extLst>
          </p:cNvPr>
          <p:cNvSpPr>
            <a:spLocks noGrp="1"/>
          </p:cNvSpPr>
          <p:nvPr>
            <p:ph type="title"/>
          </p:nvPr>
        </p:nvSpPr>
        <p:spPr/>
        <p:txBody>
          <a:bodyPr/>
          <a:lstStyle/>
          <a:p>
            <a:r>
              <a:rPr lang="en-US" dirty="0"/>
              <a:t>THE SMART PLS</a:t>
            </a:r>
            <a:br>
              <a:rPr lang="en-US" dirty="0"/>
            </a:br>
            <a:r>
              <a:rPr lang="en-US" dirty="0"/>
              <a:t>KONSEP DAN APLIKASI</a:t>
            </a:r>
            <a:endParaRPr lang="en-ID" dirty="0"/>
          </a:p>
        </p:txBody>
      </p:sp>
      <p:sp>
        <p:nvSpPr>
          <p:cNvPr id="3" name="Content Placeholder 2">
            <a:extLst>
              <a:ext uri="{FF2B5EF4-FFF2-40B4-BE49-F238E27FC236}">
                <a16:creationId xmlns:a16="http://schemas.microsoft.com/office/drawing/2014/main" id="{73A8E03D-5BC4-4376-B13D-A88B9F8A382E}"/>
              </a:ext>
            </a:extLst>
          </p:cNvPr>
          <p:cNvSpPr>
            <a:spLocks noGrp="1"/>
          </p:cNvSpPr>
          <p:nvPr>
            <p:ph idx="1"/>
          </p:nvPr>
        </p:nvSpPr>
        <p:spPr/>
        <p:txBody>
          <a:bodyPr>
            <a:normAutofit lnSpcReduction="10000"/>
          </a:bodyPr>
          <a:lstStyle/>
          <a:p>
            <a:pPr algn="just"/>
            <a:r>
              <a:rPr lang="en-US" sz="2400" dirty="0">
                <a:effectLst/>
                <a:latin typeface="Times New Roman" panose="02020603050405020304" pitchFamily="18" charset="0"/>
                <a:ea typeface="Arial" panose="020B0604020202020204" pitchFamily="34" charset="0"/>
              </a:rPr>
              <a:t>To analyze the model-management research, a model using the partial least square structural equation modelling (PLS-SEM). The PLS-SEM analysis is suitable to analyze a complex path model, which could not be </a:t>
            </a:r>
            <a:r>
              <a:rPr lang="en-US" sz="2400" b="1" u="sng" dirty="0">
                <a:solidFill>
                  <a:srgbClr val="FF0000"/>
                </a:solidFill>
                <a:effectLst/>
                <a:latin typeface="Times New Roman" panose="02020603050405020304" pitchFamily="18" charset="0"/>
                <a:ea typeface="Arial" panose="020B0604020202020204" pitchFamily="34" charset="0"/>
              </a:rPr>
              <a:t>predicted using a covariant-based SEM</a:t>
            </a:r>
            <a:r>
              <a:rPr lang="en-US" sz="2400" dirty="0">
                <a:effectLst/>
                <a:latin typeface="Times New Roman" panose="02020603050405020304" pitchFamily="18" charset="0"/>
                <a:ea typeface="Arial" panose="020B0604020202020204" pitchFamily="34" charset="0"/>
              </a:rPr>
              <a:t>. Furthermore, the PLS-SEM is used for a prediction-oriented approach in the human resource management research model. The PLS-SEM is used to identify the configuration for the organization’s innovations to achieve a higher level of organizational performance, leadership etc., of enterprise (</a:t>
            </a:r>
            <a:r>
              <a:rPr lang="en-US" sz="2400" dirty="0" err="1">
                <a:effectLst/>
                <a:latin typeface="Times New Roman" panose="02020603050405020304" pitchFamily="18" charset="0"/>
                <a:ea typeface="Arial" panose="020B0604020202020204" pitchFamily="34" charset="0"/>
              </a:rPr>
              <a:t>Hinterhuber</a:t>
            </a:r>
            <a:r>
              <a:rPr lang="en-US" sz="2400" dirty="0">
                <a:effectLst/>
                <a:latin typeface="Times New Roman" panose="02020603050405020304" pitchFamily="18" charset="0"/>
                <a:ea typeface="Arial" panose="020B0604020202020204" pitchFamily="34" charset="0"/>
              </a:rPr>
              <a:t>, 2017, Nguyen et al., 2017). </a:t>
            </a:r>
          </a:p>
          <a:p>
            <a:pPr algn="just"/>
            <a:r>
              <a:rPr lang="en-US" sz="2400" dirty="0">
                <a:effectLst/>
                <a:latin typeface="Times New Roman" panose="02020603050405020304" pitchFamily="18" charset="0"/>
                <a:ea typeface="Arial" panose="020B0604020202020204" pitchFamily="34" charset="0"/>
              </a:rPr>
              <a:t>Further, the partial least square in the structural equation modelling have a robust method to anticipate multivariate normality data, the multi-collinearity conditions and blocks within indicators as the observed variables, and determine the errors in the model specification. The partial least square could also utilize samples from small sizes, the reflective and formative construct development, and also the calculate the moderate effect (</a:t>
            </a:r>
            <a:r>
              <a:rPr lang="en-US" sz="2400" dirty="0" err="1">
                <a:effectLst/>
                <a:latin typeface="Times New Roman" panose="02020603050405020304" pitchFamily="18" charset="0"/>
                <a:ea typeface="Arial" panose="020B0604020202020204" pitchFamily="34" charset="0"/>
              </a:rPr>
              <a:t>Cavazotte</a:t>
            </a:r>
            <a:r>
              <a:rPr lang="en-US" sz="2400" dirty="0">
                <a:effectLst/>
                <a:latin typeface="Times New Roman" panose="02020603050405020304" pitchFamily="18" charset="0"/>
                <a:ea typeface="Arial" panose="020B0604020202020204" pitchFamily="34" charset="0"/>
              </a:rPr>
              <a:t> et al., 2013).</a:t>
            </a:r>
            <a:endParaRPr lang="en-ID" sz="2400" dirty="0">
              <a:effectLst/>
              <a:latin typeface="Times New Roman" panose="02020603050405020304" pitchFamily="18" charset="0"/>
              <a:ea typeface="Arial" panose="020B0604020202020204" pitchFamily="34" charset="0"/>
            </a:endParaRPr>
          </a:p>
          <a:p>
            <a:pPr marL="0" indent="0">
              <a:buNone/>
            </a:pPr>
            <a:endParaRPr lang="en-ID" dirty="0"/>
          </a:p>
        </p:txBody>
      </p:sp>
    </p:spTree>
    <p:extLst>
      <p:ext uri="{BB962C8B-B14F-4D97-AF65-F5344CB8AC3E}">
        <p14:creationId xmlns:p14="http://schemas.microsoft.com/office/powerpoint/2010/main" val="24125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3114-3E97-4513-93E9-0AD9455E4286}"/>
              </a:ext>
            </a:extLst>
          </p:cNvPr>
          <p:cNvSpPr>
            <a:spLocks noGrp="1"/>
          </p:cNvSpPr>
          <p:nvPr>
            <p:ph idx="1"/>
          </p:nvPr>
        </p:nvSpPr>
        <p:spPr/>
        <p:txBody>
          <a:bodyPr>
            <a:normAutofit/>
          </a:bodyPr>
          <a:lstStyle/>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results from the partial least-square will then be analysed </a:t>
            </a:r>
            <a:r>
              <a:rPr lang="en-ID"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bootstrapping technique to assess the level of the significance </a:t>
            </a:r>
            <a:r>
              <a:rPr lang="en-ID" sz="3200" dirty="0">
                <a:effectLst/>
                <a:latin typeface="Calibri" panose="020F0502020204030204" pitchFamily="34" charset="0"/>
                <a:ea typeface="Calibri" panose="020F0502020204030204" pitchFamily="34" charset="0"/>
                <a:cs typeface="Times New Roman" panose="02020603050405020304" pitchFamily="18" charset="0"/>
              </a:rPr>
              <a:t>between the hypothesis using the 2</a:t>
            </a:r>
            <a:r>
              <a:rPr lang="en-ID" sz="3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ID" sz="3200" dirty="0">
                <a:effectLst/>
                <a:latin typeface="Calibri" panose="020F0502020204030204" pitchFamily="34" charset="0"/>
                <a:ea typeface="Calibri" panose="020F0502020204030204" pitchFamily="34" charset="0"/>
                <a:cs typeface="Times New Roman" panose="02020603050405020304" pitchFamily="18" charset="0"/>
              </a:rPr>
              <a:t> order path. The other aim of the bootstrapping technique is </a:t>
            </a:r>
            <a:r>
              <a:rPr lang="en-ID"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estimate the effect of moderator variable</a:t>
            </a:r>
            <a:r>
              <a:rPr lang="en-ID" sz="3200" dirty="0">
                <a:effectLst/>
                <a:latin typeface="Calibri" panose="020F0502020204030204" pitchFamily="34" charset="0"/>
                <a:ea typeface="Calibri" panose="020F0502020204030204" pitchFamily="34" charset="0"/>
                <a:cs typeface="Times New Roman" panose="02020603050405020304" pitchFamily="18" charset="0"/>
              </a:rPr>
              <a:t>; the such as the Technology/ Industrial Complexity variable within business development among corporate. </a:t>
            </a:r>
          </a:p>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endParaRPr lang="en-ID" sz="3200" dirty="0"/>
          </a:p>
        </p:txBody>
      </p:sp>
      <p:sp>
        <p:nvSpPr>
          <p:cNvPr id="5" name="Rectangle 2">
            <a:extLst>
              <a:ext uri="{FF2B5EF4-FFF2-40B4-BE49-F238E27FC236}">
                <a16:creationId xmlns:a16="http://schemas.microsoft.com/office/drawing/2014/main" id="{5EEB6E7C-3BFE-482E-B28B-8AAE27DD3C57}"/>
              </a:ext>
            </a:extLst>
          </p:cNvPr>
          <p:cNvSpPr>
            <a:spLocks noGrp="1" noChangeArrowheads="1"/>
          </p:cNvSpPr>
          <p:nvPr>
            <p:ph type="title"/>
          </p:nvPr>
        </p:nvSpPr>
        <p:spPr bwMode="auto">
          <a:xfrm>
            <a:off x="971550" y="597021"/>
            <a:ext cx="10515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lnSpc>
                <a:spcPct val="100000"/>
              </a:lnSpc>
              <a:spcAft>
                <a:spcPct val="0"/>
              </a:spcAft>
            </a:pPr>
            <a:r>
              <a:rPr lang="en-ID" sz="3200" b="1"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 </a:t>
            </a:r>
            <a:br>
              <a:rPr lang="en-ID" sz="1800" dirty="0"/>
            </a:b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Cavazotte</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et al., 2013, Hair et al., 2011,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Ghozali</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2021).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576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5F19-9170-466D-AC29-66D40B5F153C}"/>
              </a:ext>
            </a:extLst>
          </p:cNvPr>
          <p:cNvSpPr>
            <a:spLocks noGrp="1"/>
          </p:cNvSpPr>
          <p:nvPr>
            <p:ph type="title"/>
          </p:nvPr>
        </p:nvSpPr>
        <p:spPr/>
        <p:txBody>
          <a:bodyPr/>
          <a:lstStyle/>
          <a:p>
            <a:r>
              <a:rPr lang="en-US" dirty="0"/>
              <a:t>PILOT MARKETING MODEL BERBASIS SMARTPLS V 3.2.9</a:t>
            </a:r>
            <a:endParaRPr lang="en-ID" dirty="0"/>
          </a:p>
        </p:txBody>
      </p:sp>
      <p:pic>
        <p:nvPicPr>
          <p:cNvPr id="5" name="Content Placeholder 4">
            <a:extLst>
              <a:ext uri="{FF2B5EF4-FFF2-40B4-BE49-F238E27FC236}">
                <a16:creationId xmlns:a16="http://schemas.microsoft.com/office/drawing/2014/main" id="{4C0168E9-CEE5-41D3-8924-83AF081664B2}"/>
              </a:ext>
            </a:extLst>
          </p:cNvPr>
          <p:cNvPicPr>
            <a:picLocks noGrp="1" noChangeAspect="1"/>
          </p:cNvPicPr>
          <p:nvPr>
            <p:ph idx="1"/>
          </p:nvPr>
        </p:nvPicPr>
        <p:blipFill rotWithShape="1">
          <a:blip r:embed="rId2"/>
          <a:srcRect l="21803" t="18242" r="23281" b="8428"/>
          <a:stretch/>
        </p:blipFill>
        <p:spPr>
          <a:xfrm>
            <a:off x="1057275" y="1690688"/>
            <a:ext cx="10296525" cy="4802187"/>
          </a:xfrm>
        </p:spPr>
      </p:pic>
    </p:spTree>
    <p:extLst>
      <p:ext uri="{BB962C8B-B14F-4D97-AF65-F5344CB8AC3E}">
        <p14:creationId xmlns:p14="http://schemas.microsoft.com/office/powerpoint/2010/main" val="1370117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605-0B68-45C2-B0E3-31AA9BEA4285}"/>
              </a:ext>
            </a:extLst>
          </p:cNvPr>
          <p:cNvSpPr>
            <a:spLocks noGrp="1"/>
          </p:cNvSpPr>
          <p:nvPr>
            <p:ph type="title"/>
          </p:nvPr>
        </p:nvSpPr>
        <p:spPr>
          <a:xfrm>
            <a:off x="838200" y="365125"/>
            <a:ext cx="10515600" cy="987425"/>
          </a:xfrm>
        </p:spPr>
        <p:txBody>
          <a:bodyPr>
            <a:normAutofit fontScale="90000"/>
          </a:bodyPr>
          <a:lstStyle/>
          <a:p>
            <a:pPr algn="ctr"/>
            <a:r>
              <a:rPr lang="en-ID" sz="44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br>
              <a:rPr lang="en-ID" sz="4400" dirty="0"/>
            </a:br>
            <a:endParaRPr lang="en-ID" dirty="0"/>
          </a:p>
        </p:txBody>
      </p:sp>
      <p:sp>
        <p:nvSpPr>
          <p:cNvPr id="3" name="Content Placeholder 2">
            <a:extLst>
              <a:ext uri="{FF2B5EF4-FFF2-40B4-BE49-F238E27FC236}">
                <a16:creationId xmlns:a16="http://schemas.microsoft.com/office/drawing/2014/main" id="{1E7FAE60-0BA2-4876-B81E-FFF314684792}"/>
              </a:ext>
            </a:extLst>
          </p:cNvPr>
          <p:cNvSpPr>
            <a:spLocks noGrp="1"/>
          </p:cNvSpPr>
          <p:nvPr>
            <p:ph idx="1"/>
          </p:nvPr>
        </p:nvSpPr>
        <p:spPr>
          <a:xfrm>
            <a:off x="438150" y="1162050"/>
            <a:ext cx="10915650" cy="5014913"/>
          </a:xfrm>
        </p:spPr>
        <p:txBody>
          <a:bodyPr>
            <a:normAutofit/>
          </a:bodyPr>
          <a:lstStyle/>
          <a:p>
            <a:pPr marL="1257300" indent="0">
              <a:lnSpc>
                <a:spcPct val="150000"/>
              </a:lnSpc>
              <a:spcBef>
                <a:spcPts val="600"/>
              </a:spcBef>
              <a:spcAft>
                <a:spcPts val="1800"/>
              </a:spcAft>
              <a:buNone/>
            </a:pPr>
            <a:r>
              <a:rPr lang="en-US" sz="1800" b="1" dirty="0">
                <a:effectLst/>
                <a:latin typeface="Times New Roman" panose="02020603050405020304" pitchFamily="18" charset="0"/>
                <a:ea typeface="Arial" panose="020B0604020202020204" pitchFamily="34" charset="0"/>
              </a:rPr>
              <a:t>I</a:t>
            </a:r>
            <a:r>
              <a:rPr lang="en-US" sz="4000" b="1" dirty="0">
                <a:solidFill>
                  <a:srgbClr val="FF0000"/>
                </a:solidFill>
                <a:effectLst/>
                <a:latin typeface="Times New Roman" panose="02020603050405020304" pitchFamily="18" charset="0"/>
                <a:ea typeface="Arial" panose="020B0604020202020204" pitchFamily="34" charset="0"/>
              </a:rPr>
              <a:t>. The Outer Model- First Stage</a:t>
            </a:r>
            <a:endParaRPr lang="en-ID" sz="4000" b="1" dirty="0">
              <a:solidFill>
                <a:srgbClr val="FF0000"/>
              </a:solidFill>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The calculation would utilize an adequate level of measurement using the loading patterns with its characteristics. The load value must be statistically quite significant. Several conditions needed to be made.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First, the cross-loading value </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as a result for the first order among the latent variables must be lower than the loading parameter. The results are then compared to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extracted average variance (AVE&gt;.50), composite reliability coefficient (CR&gt;.70)</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 and Cronbach’s alpha value (CAV&gt; .70). If the resulted value from the analysis is less than the cut-off value of the parameters, then the indicator will be removed.</a:t>
            </a:r>
            <a:endParaRPr lang="en-ID"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Tree>
    <p:extLst>
      <p:ext uri="{BB962C8B-B14F-4D97-AF65-F5344CB8AC3E}">
        <p14:creationId xmlns:p14="http://schemas.microsoft.com/office/powerpoint/2010/main" val="4200411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1FA5-B1F8-46CE-A497-C91AC3F3283A}"/>
              </a:ext>
            </a:extLst>
          </p:cNvPr>
          <p:cNvSpPr>
            <a:spLocks noGrp="1"/>
          </p:cNvSpPr>
          <p:nvPr>
            <p:ph type="title"/>
          </p:nvPr>
        </p:nvSpPr>
        <p:spPr/>
        <p:txBody>
          <a:bodyPr/>
          <a:lstStyle/>
          <a:p>
            <a:pPr algn="ctr"/>
            <a:r>
              <a:rPr lang="en-US" sz="4400" b="1" dirty="0">
                <a:solidFill>
                  <a:srgbClr val="FF0000"/>
                </a:solidFill>
                <a:effectLst/>
                <a:latin typeface="Times New Roman" panose="02020603050405020304" pitchFamily="18" charset="0"/>
                <a:ea typeface="Arial" panose="020B0604020202020204" pitchFamily="34" charset="0"/>
              </a:rPr>
              <a:t>Inner Model</a:t>
            </a:r>
            <a:br>
              <a:rPr lang="en-ID" sz="4400" b="1" dirty="0">
                <a:effectLst/>
                <a:latin typeface="Times New Roman" panose="02020603050405020304" pitchFamily="18" charset="0"/>
                <a:ea typeface="Arial" panose="020B0604020202020204" pitchFamily="34" charset="0"/>
              </a:rPr>
            </a:br>
            <a:endParaRPr lang="en-ID" dirty="0"/>
          </a:p>
        </p:txBody>
      </p:sp>
      <p:sp>
        <p:nvSpPr>
          <p:cNvPr id="3" name="Content Placeholder 2">
            <a:extLst>
              <a:ext uri="{FF2B5EF4-FFF2-40B4-BE49-F238E27FC236}">
                <a16:creationId xmlns:a16="http://schemas.microsoft.com/office/drawing/2014/main" id="{F2729A96-2F71-48E5-9961-BD8767C1930D}"/>
              </a:ext>
            </a:extLst>
          </p:cNvPr>
          <p:cNvSpPr>
            <a:spLocks noGrp="1"/>
          </p:cNvSpPr>
          <p:nvPr>
            <p:ph idx="1"/>
          </p:nvPr>
        </p:nvSpPr>
        <p:spPr>
          <a:xfrm>
            <a:off x="438150" y="1114425"/>
            <a:ext cx="11410950" cy="5062538"/>
          </a:xfrm>
        </p:spPr>
        <p:txBody>
          <a:bodyPr>
            <a:normAutofit fontScale="70000" lnSpcReduction="20000"/>
          </a:bodyPr>
          <a:lstStyle/>
          <a:p>
            <a:pPr marL="1371600" indent="-114300">
              <a:lnSpc>
                <a:spcPct val="150000"/>
              </a:lnSpc>
              <a:spcBef>
                <a:spcPts val="600"/>
              </a:spcBef>
              <a:spcAft>
                <a:spcPts val="1800"/>
              </a:spcAft>
            </a:pPr>
            <a:r>
              <a:rPr lang="en-US" sz="2400" b="1" dirty="0">
                <a:effectLst/>
                <a:latin typeface="Times New Roman" panose="02020603050405020304" pitchFamily="18" charset="0"/>
                <a:ea typeface="Arial" panose="020B0604020202020204" pitchFamily="34" charset="0"/>
              </a:rPr>
              <a:t>Second Stage</a:t>
            </a:r>
            <a:endParaRPr lang="en-ID" sz="2400" b="1" dirty="0">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600" dirty="0">
                <a:effectLst/>
                <a:latin typeface="Times New Roman" panose="02020603050405020304" pitchFamily="18" charset="0"/>
                <a:ea typeface="Calibri" panose="020F0502020204030204" pitchFamily="34" charset="0"/>
                <a:cs typeface="Times New Roman" panose="02020603050405020304" pitchFamily="18" charset="0"/>
              </a:rPr>
              <a:t>The second stage of calculation would evaluate the measurement model within the moderating effect within relation between constructs of among the relevant latent variables</a:t>
            </a:r>
            <a:endParaRPr lang="en-ID" sz="26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14300">
              <a:lnSpc>
                <a:spcPct val="150000"/>
              </a:lnSpc>
              <a:spcBef>
                <a:spcPts val="600"/>
              </a:spcBef>
              <a:spcAft>
                <a:spcPts val="1800"/>
              </a:spcAft>
            </a:pPr>
            <a:r>
              <a:rPr lang="en-US" sz="3500" b="1" dirty="0">
                <a:solidFill>
                  <a:srgbClr val="FF0000"/>
                </a:solidFill>
                <a:effectLst/>
                <a:latin typeface="Times New Roman" panose="02020603050405020304" pitchFamily="18" charset="0"/>
                <a:ea typeface="Arial" panose="020B0604020202020204" pitchFamily="34" charset="0"/>
              </a:rPr>
              <a:t>Inner Model</a:t>
            </a:r>
            <a:endParaRPr lang="en-ID" sz="3500" b="1" dirty="0">
              <a:solidFill>
                <a:srgbClr val="FF0000"/>
              </a:solidFill>
              <a:effectLst/>
              <a:latin typeface="Times New Roman" panose="02020603050405020304" pitchFamily="18" charset="0"/>
              <a:ea typeface="Arial" panose="020B0604020202020204" pitchFamily="34" charset="0"/>
            </a:endParaRPr>
          </a:p>
          <a:p>
            <a:pPr algn="just">
              <a:lnSpc>
                <a:spcPct val="150000"/>
              </a:lnSpc>
              <a:spcBef>
                <a:spcPts val="600"/>
              </a:spcBef>
              <a:spcAft>
                <a:spcPts val="1200"/>
              </a:spcAft>
            </a:pPr>
            <a:r>
              <a:rPr lang="en-US" sz="2900" dirty="0">
                <a:effectLst/>
                <a:latin typeface="Times New Roman" panose="02020603050405020304" pitchFamily="18" charset="0"/>
                <a:ea typeface="Arial" panose="020B0604020202020204" pitchFamily="34" charset="0"/>
              </a:rPr>
              <a:t>The inner model quality data analysis would </a:t>
            </a:r>
            <a:r>
              <a:rPr lang="en-US" sz="2900" b="1" dirty="0">
                <a:solidFill>
                  <a:srgbClr val="FF0000"/>
                </a:solidFill>
                <a:effectLst/>
                <a:latin typeface="Times New Roman" panose="02020603050405020304" pitchFamily="18" charset="0"/>
                <a:ea typeface="Arial" panose="020B0604020202020204" pitchFamily="34" charset="0"/>
              </a:rPr>
              <a:t>enhance the predictive capability</a:t>
            </a:r>
            <a:r>
              <a:rPr lang="en-US" sz="2900" dirty="0">
                <a:effectLst/>
                <a:latin typeface="Times New Roman" panose="02020603050405020304" pitchFamily="18" charset="0"/>
                <a:ea typeface="Arial" panose="020B0604020202020204" pitchFamily="34" charset="0"/>
              </a:rPr>
              <a:t> of the management science model. The analysis would </a:t>
            </a:r>
            <a:r>
              <a:rPr lang="en-US" sz="2900" b="1" dirty="0">
                <a:solidFill>
                  <a:srgbClr val="FF0000"/>
                </a:solidFill>
                <a:effectLst/>
                <a:latin typeface="Times New Roman" panose="02020603050405020304" pitchFamily="18" charset="0"/>
                <a:ea typeface="Arial" panose="020B0604020202020204" pitchFamily="34" charset="0"/>
              </a:rPr>
              <a:t>obtain the R</a:t>
            </a:r>
            <a:r>
              <a:rPr lang="en-US" sz="2900" b="1" baseline="30000" dirty="0">
                <a:solidFill>
                  <a:srgbClr val="FF0000"/>
                </a:solidFill>
                <a:effectLst/>
                <a:latin typeface="Times New Roman" panose="02020603050405020304" pitchFamily="18" charset="0"/>
                <a:ea typeface="Arial" panose="020B0604020202020204" pitchFamily="34" charset="0"/>
              </a:rPr>
              <a:t>2</a:t>
            </a:r>
            <a:r>
              <a:rPr lang="en-US" sz="2900" b="1" dirty="0">
                <a:solidFill>
                  <a:srgbClr val="FF0000"/>
                </a:solidFill>
                <a:effectLst/>
                <a:latin typeface="Times New Roman" panose="02020603050405020304" pitchFamily="18" charset="0"/>
                <a:ea typeface="Arial" panose="020B0604020202020204" pitchFamily="34" charset="0"/>
              </a:rPr>
              <a:t> value of the latent dependent variables </a:t>
            </a:r>
            <a:r>
              <a:rPr lang="en-US" sz="2900" dirty="0">
                <a:effectLst/>
                <a:latin typeface="Times New Roman" panose="02020603050405020304" pitchFamily="18" charset="0"/>
                <a:ea typeface="Arial" panose="020B0604020202020204" pitchFamily="34" charset="0"/>
              </a:rPr>
              <a:t>such as the organizational performance. Hence, </a:t>
            </a:r>
            <a:r>
              <a:rPr lang="en-US" sz="2900" b="1" dirty="0">
                <a:solidFill>
                  <a:srgbClr val="FF0000"/>
                </a:solidFill>
                <a:effectLst/>
                <a:latin typeface="Times New Roman" panose="02020603050405020304" pitchFamily="18" charset="0"/>
                <a:ea typeface="Arial" panose="020B0604020202020204" pitchFamily="34" charset="0"/>
              </a:rPr>
              <a:t>the hypotheses are tested in the significance value evaluation (p-value&lt; 0.05) </a:t>
            </a:r>
            <a:r>
              <a:rPr lang="en-US" sz="2900" dirty="0">
                <a:effectLst/>
                <a:latin typeface="Times New Roman" panose="02020603050405020304" pitchFamily="18" charset="0"/>
                <a:ea typeface="Arial" panose="020B0604020202020204" pitchFamily="34" charset="0"/>
              </a:rPr>
              <a:t>and the sign would indicate standard estimation of the path coefficient. </a:t>
            </a:r>
            <a:r>
              <a:rPr lang="en-US" sz="2900" b="1" dirty="0">
                <a:solidFill>
                  <a:srgbClr val="FF0000"/>
                </a:solidFill>
                <a:effectLst/>
                <a:latin typeface="Times New Roman" panose="02020603050405020304" pitchFamily="18" charset="0"/>
                <a:ea typeface="Arial" panose="020B0604020202020204" pitchFamily="34" charset="0"/>
              </a:rPr>
              <a:t>Using the re-sampling procedures and the bootstrapping technique </a:t>
            </a:r>
            <a:r>
              <a:rPr lang="en-US" sz="2900" dirty="0">
                <a:effectLst/>
                <a:latin typeface="Times New Roman" panose="02020603050405020304" pitchFamily="18" charset="0"/>
                <a:ea typeface="Arial" panose="020B0604020202020204" pitchFamily="34" charset="0"/>
              </a:rPr>
              <a:t>to assess the statistical output, the inner step analysis. (</a:t>
            </a:r>
            <a:r>
              <a:rPr lang="en-US" sz="2900" dirty="0" err="1">
                <a:effectLst/>
                <a:latin typeface="Times New Roman" panose="02020603050405020304" pitchFamily="18" charset="0"/>
                <a:ea typeface="Arial" panose="020B0604020202020204" pitchFamily="34" charset="0"/>
              </a:rPr>
              <a:t>Cavazotte</a:t>
            </a:r>
            <a:r>
              <a:rPr lang="en-US" sz="2900" dirty="0">
                <a:effectLst/>
                <a:latin typeface="Times New Roman" panose="02020603050405020304" pitchFamily="18" charset="0"/>
                <a:ea typeface="Arial" panose="020B0604020202020204" pitchFamily="34" charset="0"/>
              </a:rPr>
              <a:t> et al., 2013, </a:t>
            </a:r>
            <a:r>
              <a:rPr lang="en-US" sz="2900" dirty="0" err="1">
                <a:effectLst/>
                <a:latin typeface="Times New Roman" panose="02020603050405020304" pitchFamily="18" charset="0"/>
                <a:ea typeface="Arial" panose="020B0604020202020204" pitchFamily="34" charset="0"/>
              </a:rPr>
              <a:t>Ghozali</a:t>
            </a:r>
            <a:r>
              <a:rPr lang="en-US" sz="2900" dirty="0">
                <a:effectLst/>
                <a:latin typeface="Times New Roman" panose="02020603050405020304" pitchFamily="18" charset="0"/>
                <a:ea typeface="Arial" panose="020B0604020202020204" pitchFamily="34" charset="0"/>
              </a:rPr>
              <a:t>, 2021). </a:t>
            </a:r>
            <a:endParaRPr lang="en-ID" sz="2900"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74806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9233-F458-47B0-BC9D-A43552DCC310}"/>
              </a:ext>
            </a:extLst>
          </p:cNvPr>
          <p:cNvSpPr>
            <a:spLocks noGrp="1"/>
          </p:cNvSpPr>
          <p:nvPr>
            <p:ph type="title"/>
          </p:nvPr>
        </p:nvSpPr>
        <p:spPr/>
        <p:txBody>
          <a:bodyPr/>
          <a:lstStyle/>
          <a:p>
            <a:pPr algn="ctr"/>
            <a:r>
              <a:rPr lang="en-US" b="1" dirty="0">
                <a:solidFill>
                  <a:srgbClr val="FF0000"/>
                </a:solidFill>
                <a:latin typeface="Times New Roman" panose="02020603050405020304" pitchFamily="18" charset="0"/>
                <a:ea typeface="Arial" panose="020B0604020202020204" pitchFamily="34" charset="0"/>
              </a:rPr>
              <a:t>T</a:t>
            </a:r>
            <a:r>
              <a:rPr lang="en-US" sz="4400" b="1" dirty="0">
                <a:solidFill>
                  <a:srgbClr val="FF0000"/>
                </a:solidFill>
                <a:effectLst/>
                <a:latin typeface="Times New Roman" panose="02020603050405020304" pitchFamily="18" charset="0"/>
                <a:ea typeface="Arial" panose="020B0604020202020204" pitchFamily="34" charset="0"/>
              </a:rPr>
              <a:t>he Importance Performance Map Analysis (IPMA)</a:t>
            </a:r>
            <a:endParaRPr lang="en-ID" b="1" dirty="0">
              <a:solidFill>
                <a:srgbClr val="FF0000"/>
              </a:solidFill>
            </a:endParaRPr>
          </a:p>
        </p:txBody>
      </p:sp>
      <p:sp>
        <p:nvSpPr>
          <p:cNvPr id="3" name="Content Placeholder 2">
            <a:extLst>
              <a:ext uri="{FF2B5EF4-FFF2-40B4-BE49-F238E27FC236}">
                <a16:creationId xmlns:a16="http://schemas.microsoft.com/office/drawing/2014/main" id="{D161EE2F-9346-4C82-B033-E2A6EE1990A3}"/>
              </a:ext>
            </a:extLst>
          </p:cNvPr>
          <p:cNvSpPr>
            <a:spLocks noGrp="1"/>
          </p:cNvSpPr>
          <p:nvPr>
            <p:ph idx="1"/>
          </p:nvPr>
        </p:nvSpPr>
        <p:spPr/>
        <p:txBody>
          <a:bodyPr>
            <a:normAutofit lnSpcReduction="10000"/>
          </a:bodyPr>
          <a:lstStyle/>
          <a:p>
            <a:pPr algn="just"/>
            <a:r>
              <a:rPr lang="en-US" dirty="0">
                <a:effectLst/>
                <a:latin typeface="Times New Roman" panose="02020603050405020304" pitchFamily="18" charset="0"/>
                <a:ea typeface="Arial" panose="020B0604020202020204" pitchFamily="34" charset="0"/>
              </a:rPr>
              <a:t>Furthermore, the management research if the model has</a:t>
            </a:r>
            <a:r>
              <a:rPr lang="en-US" b="1" dirty="0">
                <a:effectLst/>
                <a:latin typeface="Times New Roman" panose="02020603050405020304" pitchFamily="18" charset="0"/>
                <a:ea typeface="Arial" panose="020B0604020202020204" pitchFamily="34" charset="0"/>
              </a:rPr>
              <a:t> a moderating</a:t>
            </a:r>
            <a:r>
              <a:rPr lang="en-US" dirty="0">
                <a:effectLst/>
                <a:latin typeface="Times New Roman" panose="02020603050405020304" pitchFamily="18" charset="0"/>
                <a:ea typeface="Arial" panose="020B0604020202020204" pitchFamily="34" charset="0"/>
              </a:rPr>
              <a:t> variable, an analysis using the </a:t>
            </a:r>
            <a:r>
              <a:rPr lang="en-US" b="1" dirty="0">
                <a:solidFill>
                  <a:srgbClr val="FF0000"/>
                </a:solidFill>
                <a:effectLst/>
                <a:latin typeface="Times New Roman" panose="02020603050405020304" pitchFamily="18" charset="0"/>
                <a:ea typeface="Arial" panose="020B0604020202020204" pitchFamily="34" charset="0"/>
              </a:rPr>
              <a:t>product indicator approach (PIA) to assess the moderating effect </a:t>
            </a:r>
            <a:r>
              <a:rPr lang="en-US" dirty="0">
                <a:effectLst/>
                <a:latin typeface="Times New Roman" panose="02020603050405020304" pitchFamily="18" charset="0"/>
                <a:ea typeface="Arial" panose="020B0604020202020204" pitchFamily="34" charset="0"/>
              </a:rPr>
              <a:t>due to exogenous variable and moderating variable have a reflective form (</a:t>
            </a:r>
            <a:r>
              <a:rPr lang="en-US" dirty="0" err="1">
                <a:effectLst/>
                <a:latin typeface="Times New Roman" panose="02020603050405020304" pitchFamily="18" charset="0"/>
                <a:ea typeface="Arial" panose="020B0604020202020204" pitchFamily="34" charset="0"/>
              </a:rPr>
              <a:t>Ghozali</a:t>
            </a:r>
            <a:r>
              <a:rPr lang="en-US" dirty="0">
                <a:effectLst/>
                <a:latin typeface="Times New Roman" panose="02020603050405020304" pitchFamily="18" charset="0"/>
                <a:ea typeface="Arial" panose="020B0604020202020204" pitchFamily="34" charset="0"/>
              </a:rPr>
              <a:t>, 2021, </a:t>
            </a:r>
            <a:r>
              <a:rPr lang="en-US" dirty="0" err="1">
                <a:effectLst/>
                <a:latin typeface="Times New Roman" panose="02020603050405020304" pitchFamily="18" charset="0"/>
                <a:ea typeface="Arial" panose="020B0604020202020204" pitchFamily="34" charset="0"/>
              </a:rPr>
              <a:t>Sarstedt</a:t>
            </a:r>
            <a:r>
              <a:rPr lang="en-US" dirty="0">
                <a:effectLst/>
                <a:latin typeface="Times New Roman" panose="02020603050405020304" pitchFamily="18" charset="0"/>
                <a:ea typeface="Arial" panose="020B0604020202020204" pitchFamily="34" charset="0"/>
              </a:rPr>
              <a:t> et al., 2016). This technique would determine the interaction between multiple indicators for the moderating variable and exogenous variable. </a:t>
            </a:r>
          </a:p>
          <a:p>
            <a:pPr algn="just"/>
            <a:r>
              <a:rPr lang="en-US" dirty="0">
                <a:effectLst/>
                <a:latin typeface="Times New Roman" panose="02020603050405020304" pitchFamily="18" charset="0"/>
                <a:ea typeface="Arial" panose="020B0604020202020204" pitchFamily="34" charset="0"/>
              </a:rPr>
              <a:t>Hence, the </a:t>
            </a:r>
            <a:r>
              <a:rPr lang="en-US" b="1" dirty="0">
                <a:solidFill>
                  <a:srgbClr val="FF0000"/>
                </a:solidFill>
                <a:effectLst/>
                <a:latin typeface="Times New Roman" panose="02020603050405020304" pitchFamily="18" charset="0"/>
                <a:ea typeface="Arial" panose="020B0604020202020204" pitchFamily="34" charset="0"/>
              </a:rPr>
              <a:t>Importance Performance Map Analysis (IPMA) would also be used to estimate the path analysis between the given dimensions</a:t>
            </a:r>
            <a:r>
              <a:rPr lang="en-US" dirty="0">
                <a:effectLst/>
                <a:latin typeface="Times New Roman" panose="02020603050405020304" pitchFamily="18" charset="0"/>
                <a:ea typeface="Arial" panose="020B0604020202020204" pitchFamily="34" charset="0"/>
              </a:rPr>
              <a:t>. The analysis would analyze </a:t>
            </a:r>
            <a:r>
              <a:rPr lang="en-US" b="1" u="sng" dirty="0">
                <a:effectLst/>
                <a:latin typeface="Times New Roman" panose="02020603050405020304" pitchFamily="18" charset="0"/>
                <a:ea typeface="Arial" panose="020B0604020202020204" pitchFamily="34" charset="0"/>
              </a:rPr>
              <a:t>the average scores </a:t>
            </a:r>
            <a:r>
              <a:rPr lang="en-US" dirty="0">
                <a:effectLst/>
                <a:latin typeface="Times New Roman" panose="02020603050405020304" pitchFamily="18" charset="0"/>
                <a:ea typeface="Arial" panose="020B0604020202020204" pitchFamily="34" charset="0"/>
              </a:rPr>
              <a:t>of the latent variables and evaluate the important value and the constructs value and, it would give the possibility to make a model refinement.</a:t>
            </a:r>
            <a:endParaRPr lang="en-ID"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290242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91D7-7CB6-45E2-BC9F-963783391FF8}"/>
              </a:ext>
            </a:extLst>
          </p:cNvPr>
          <p:cNvSpPr>
            <a:spLocks noGrp="1"/>
          </p:cNvSpPr>
          <p:nvPr>
            <p:ph type="title"/>
          </p:nvPr>
        </p:nvSpPr>
        <p:spPr/>
        <p:txBody>
          <a:bodyPr>
            <a:normAutofit/>
          </a:bodyPr>
          <a:lstStyle/>
          <a:p>
            <a:pPr algn="ctr"/>
            <a:r>
              <a:rPr lang="en-US" b="1" dirty="0">
                <a:solidFill>
                  <a:srgbClr val="FF0000"/>
                </a:solidFill>
              </a:rPr>
              <a:t>THE MULTIVARIATE DATA ANALYSIS PROCESS CONDUCT WITH SMART PLS 3.2.9</a:t>
            </a:r>
            <a:endParaRPr lang="en-ID" b="1" dirty="0">
              <a:solidFill>
                <a:srgbClr val="FF0000"/>
              </a:solidFill>
            </a:endParaRPr>
          </a:p>
        </p:txBody>
      </p:sp>
      <p:sp>
        <p:nvSpPr>
          <p:cNvPr id="3" name="Content Placeholder 2">
            <a:extLst>
              <a:ext uri="{FF2B5EF4-FFF2-40B4-BE49-F238E27FC236}">
                <a16:creationId xmlns:a16="http://schemas.microsoft.com/office/drawing/2014/main" id="{A893F834-8876-4337-A70B-85BB3F3BDCB0}"/>
              </a:ext>
            </a:extLst>
          </p:cNvPr>
          <p:cNvSpPr>
            <a:spLocks noGrp="1"/>
          </p:cNvSpPr>
          <p:nvPr>
            <p:ph idx="1"/>
          </p:nvPr>
        </p:nvSpPr>
        <p:spPr/>
        <p:txBody>
          <a:bodyPr>
            <a:normAutofit/>
          </a:bodyPr>
          <a:lstStyle/>
          <a:p>
            <a:pPr marL="342900" lvl="0" indent="-342900" algn="just">
              <a:lnSpc>
                <a:spcPct val="150000"/>
              </a:lnSpc>
              <a:spcAft>
                <a:spcPts val="1000"/>
              </a:spcAft>
              <a:buFont typeface="+mj-lt"/>
              <a:buAutoNum type="arabi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business and management model concept.</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2400" dirty="0">
                <a:effectLst/>
                <a:latin typeface="Times New Roman" panose="02020603050405020304" pitchFamily="18" charset="0"/>
                <a:ea typeface="Calibri" panose="020F0502020204030204" pitchFamily="34" charset="0"/>
              </a:rPr>
              <a:t>The first step for among stepping of the data processing analysis to evolve the management and business science have an important moment to determine a best constructs model to pursue the prediction latent variable. The scientist should to develop newest management and busines concept on among construct conduct to refer and study of rooting management theories and reviewed and comparing to the previous research result to build new construct concept. The scheme to review the scholars could uses </a:t>
            </a:r>
            <a:r>
              <a:rPr lang="en-ID" sz="2400" b="1" dirty="0">
                <a:solidFill>
                  <a:srgbClr val="FF0000"/>
                </a:solidFill>
                <a:effectLst/>
                <a:latin typeface="Times New Roman" panose="02020603050405020304" pitchFamily="18" charset="0"/>
                <a:ea typeface="Calibri" panose="020F0502020204030204" pitchFamily="34" charset="0"/>
              </a:rPr>
              <a:t>the Prisma methods, comparation and evaluation table, and conduct to the meta-analysis the construct and result research model that it has hi-relevance constructs</a:t>
            </a:r>
            <a:r>
              <a:rPr lang="en-ID" sz="2400" dirty="0">
                <a:effectLst/>
                <a:latin typeface="Times New Roman" panose="02020603050405020304" pitchFamily="18" charset="0"/>
                <a:ea typeface="Calibri" panose="020F0502020204030204" pitchFamily="34" charset="0"/>
              </a:rPr>
              <a:t>.</a:t>
            </a:r>
            <a:endParaRPr lang="en-ID" sz="2400" dirty="0"/>
          </a:p>
        </p:txBody>
      </p:sp>
    </p:spTree>
    <p:extLst>
      <p:ext uri="{BB962C8B-B14F-4D97-AF65-F5344CB8AC3E}">
        <p14:creationId xmlns:p14="http://schemas.microsoft.com/office/powerpoint/2010/main" val="2975034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462B-9CBC-4B4A-A19E-731B2005B901}"/>
              </a:ext>
            </a:extLst>
          </p:cNvPr>
          <p:cNvSpPr>
            <a:spLocks noGrp="1"/>
          </p:cNvSpPr>
          <p:nvPr>
            <p:ph type="title"/>
          </p:nvPr>
        </p:nvSpPr>
        <p:spPr/>
        <p:txBody>
          <a:bodyPr>
            <a:normAutofit fontScale="90000"/>
          </a:bodyPr>
          <a:lstStyle/>
          <a:p>
            <a:pPr algn="ct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2. The determine the method of algorithm analyses.</a:t>
            </a:r>
            <a:br>
              <a:rPr lang="en-ID" sz="4400" b="1" dirty="0">
                <a:effectLst/>
                <a:latin typeface="Calibri" panose="020F0502020204030204" pitchFamily="34" charset="0"/>
                <a:ea typeface="Calibri" panose="020F0502020204030204" pitchFamily="34" charset="0"/>
                <a:cs typeface="Times New Roman" panose="02020603050405020304" pitchFamily="18" charset="0"/>
              </a:rPr>
            </a:br>
            <a:endParaRPr lang="en-ID" b="1" dirty="0"/>
          </a:p>
        </p:txBody>
      </p:sp>
      <p:sp>
        <p:nvSpPr>
          <p:cNvPr id="3" name="Content Placeholder 2">
            <a:extLst>
              <a:ext uri="{FF2B5EF4-FFF2-40B4-BE49-F238E27FC236}">
                <a16:creationId xmlns:a16="http://schemas.microsoft.com/office/drawing/2014/main" id="{8785184F-232E-43A6-91EB-E3995EFE2C37}"/>
              </a:ext>
            </a:extLst>
          </p:cNvPr>
          <p:cNvSpPr>
            <a:spLocks noGrp="1"/>
          </p:cNvSpPr>
          <p:nvPr>
            <p:ph idx="1"/>
          </p:nvPr>
        </p:nvSpPr>
        <p:spPr/>
        <p:txBody>
          <a:bodyPr>
            <a:normAutofit fontScale="92500" lnSpcReduction="10000"/>
          </a:bodyPr>
          <a:lstStyle/>
          <a:p>
            <a:pPr marL="685800" algn="just">
              <a:lnSpc>
                <a:spcPct val="150000"/>
              </a:lnSpc>
              <a:spcAft>
                <a:spcPts val="800"/>
              </a:spcAft>
            </a:pPr>
            <a:r>
              <a:rPr lang="en-ID" dirty="0">
                <a:effectLst/>
                <a:latin typeface="Times New Roman" panose="02020603050405020304" pitchFamily="18" charset="0"/>
                <a:ea typeface="Calibri" panose="020F0502020204030204" pitchFamily="34" charset="0"/>
                <a:cs typeface="Times New Roman" panose="02020603050405020304" pitchFamily="18" charset="0"/>
              </a:rPr>
              <a:t>The structural equations modelling has the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SmartPLS</a:t>
            </a:r>
            <a:r>
              <a:rPr lang="en-ID" dirty="0">
                <a:effectLst/>
                <a:latin typeface="Times New Roman" panose="02020603050405020304" pitchFamily="18" charset="0"/>
                <a:ea typeface="Calibri" panose="020F0502020204030204" pitchFamily="34" charset="0"/>
                <a:cs typeface="Times New Roman" panose="02020603050405020304" pitchFamily="18" charset="0"/>
              </a:rPr>
              <a:t> 3.0 programme conduct to </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the algorithm- </a:t>
            </a:r>
            <a:r>
              <a:rPr lang="en-ID" b="1" u="sng" dirty="0" err="1">
                <a:effectLst/>
                <a:latin typeface="Times New Roman" panose="02020603050405020304" pitchFamily="18" charset="0"/>
                <a:ea typeface="Calibri" panose="020F0502020204030204" pitchFamily="34" charset="0"/>
                <a:cs typeface="Times New Roman" panose="02020603050405020304" pitchFamily="18" charset="0"/>
              </a:rPr>
              <a:t>Lohmoller</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 analysis</a:t>
            </a:r>
            <a:r>
              <a:rPr lang="en-ID" dirty="0">
                <a:effectLst/>
                <a:latin typeface="Times New Roman" panose="02020603050405020304" pitchFamily="18" charset="0"/>
                <a:ea typeface="Calibri" panose="020F0502020204030204" pitchFamily="34" charset="0"/>
                <a:cs typeface="Times New Roman" panose="02020603050405020304" pitchFamily="18" charset="0"/>
              </a:rPr>
              <a:t> a path/ weighting structural and the scholars </a:t>
            </a:r>
            <a:r>
              <a:rPr lang="en-ID"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determine the sample size between 30- 100 cases or the 10 multiples to the endogenous variable</a:t>
            </a:r>
            <a:r>
              <a:rPr lang="en-ID"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D" dirty="0">
                <a:effectLst/>
                <a:latin typeface="Times New Roman" panose="02020603050405020304" pitchFamily="18" charset="0"/>
                <a:ea typeface="Calibri" panose="020F0502020204030204" pitchFamily="34" charset="0"/>
                <a:cs typeface="Times New Roman" panose="02020603050405020304" pitchFamily="18" charset="0"/>
              </a:rPr>
              <a:t>in business research model.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Ghozali</a:t>
            </a:r>
            <a:r>
              <a:rPr lang="en-ID" dirty="0">
                <a:effectLst/>
                <a:latin typeface="Times New Roman" panose="02020603050405020304" pitchFamily="18" charset="0"/>
                <a:ea typeface="Calibri" panose="020F0502020204030204" pitchFamily="34" charset="0"/>
                <a:cs typeface="Times New Roman" panose="02020603050405020304" pitchFamily="18" charset="0"/>
              </a:rPr>
              <a:t>, 2021) Moreover, evidence on Hair et al (2010) the sample size determine on range between 100 to 400 respondent.</a:t>
            </a:r>
            <a:endParaRPr lang="en-ID"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D" dirty="0"/>
          </a:p>
        </p:txBody>
      </p:sp>
    </p:spTree>
    <p:extLst>
      <p:ext uri="{BB962C8B-B14F-4D97-AF65-F5344CB8AC3E}">
        <p14:creationId xmlns:p14="http://schemas.microsoft.com/office/powerpoint/2010/main" val="2629062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2994-9D7C-4716-B406-2DC96482F0E0}"/>
              </a:ext>
            </a:extLst>
          </p:cNvPr>
          <p:cNvSpPr>
            <a:spLocks noGrp="1"/>
          </p:cNvSpPr>
          <p:nvPr>
            <p:ph type="title"/>
          </p:nvPr>
        </p:nvSpPr>
        <p:spPr/>
        <p:txBody>
          <a:bodyPr/>
          <a:lstStyle/>
          <a:p>
            <a:pPr algn="ct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Provide the path diagram scheme.</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528E5431-C01B-4302-948C-99D91DD619C1}"/>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researcher would be suppose drawing the path diagrams within </a:t>
            </a:r>
            <a:r>
              <a:rPr lang="en-ID" sz="1800" b="1" dirty="0">
                <a:solidFill>
                  <a:srgbClr val="FF0000"/>
                </a:solidFill>
                <a:effectLst/>
                <a:latin typeface="Times New Roman" panose="02020603050405020304" pitchFamily="18" charset="0"/>
                <a:ea typeface="Calibri" panose="020F0502020204030204" pitchFamily="34" charset="0"/>
              </a:rPr>
              <a:t>the nomogram reticular action </a:t>
            </a:r>
            <a:r>
              <a:rPr lang="en-ID" sz="1800" b="1" dirty="0" err="1">
                <a:solidFill>
                  <a:srgbClr val="FF0000"/>
                </a:solidFill>
                <a:effectLst/>
                <a:latin typeface="Times New Roman" panose="02020603050405020304" pitchFamily="18" charset="0"/>
                <a:ea typeface="Calibri" panose="020F0502020204030204" pitchFamily="34" charset="0"/>
              </a:rPr>
              <a:t>modeling</a:t>
            </a:r>
            <a:r>
              <a:rPr lang="en-ID" sz="1800" b="1" dirty="0">
                <a:solidFill>
                  <a:srgbClr val="FF0000"/>
                </a:solidFill>
                <a:effectLst/>
                <a:latin typeface="Times New Roman" panose="02020603050405020304" pitchFamily="18" charset="0"/>
                <a:ea typeface="Calibri" panose="020F0502020204030204" pitchFamily="34" charset="0"/>
              </a:rPr>
              <a:t> (RAM) procedure</a:t>
            </a:r>
            <a:r>
              <a:rPr lang="en-ID" sz="1800" dirty="0">
                <a:solidFill>
                  <a:srgbClr val="FF0000"/>
                </a:solidFill>
                <a:effectLst/>
                <a:latin typeface="Times New Roman" panose="02020603050405020304" pitchFamily="18" charset="0"/>
                <a:ea typeface="Calibri" panose="020F0502020204030204" pitchFamily="34" charset="0"/>
              </a:rPr>
              <a:t> </a:t>
            </a:r>
            <a:r>
              <a:rPr lang="en-ID" sz="1800" dirty="0">
                <a:effectLst/>
                <a:latin typeface="Times New Roman" panose="02020603050405020304" pitchFamily="18" charset="0"/>
                <a:ea typeface="Calibri" panose="020F0502020204030204" pitchFamily="34" charset="0"/>
              </a:rPr>
              <a:t>that it could comprises; theoretical construct/ circle, the among observed variables/ squares, the asymmetrical relationship with the single headed arrow.</a:t>
            </a:r>
          </a:p>
          <a:p>
            <a:endParaRPr lang="en-ID" dirty="0"/>
          </a:p>
        </p:txBody>
      </p:sp>
      <p:pic>
        <p:nvPicPr>
          <p:cNvPr id="4" name="Picture 3">
            <a:extLst>
              <a:ext uri="{FF2B5EF4-FFF2-40B4-BE49-F238E27FC236}">
                <a16:creationId xmlns:a16="http://schemas.microsoft.com/office/drawing/2014/main" id="{79DFCA3B-7213-4F29-A296-B3081920D55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3950" y="2914649"/>
            <a:ext cx="9810750" cy="3578225"/>
          </a:xfrm>
          <a:prstGeom prst="rect">
            <a:avLst/>
          </a:prstGeom>
          <a:noFill/>
          <a:ln>
            <a:noFill/>
          </a:ln>
        </p:spPr>
      </p:pic>
    </p:spTree>
    <p:extLst>
      <p:ext uri="{BB962C8B-B14F-4D97-AF65-F5344CB8AC3E}">
        <p14:creationId xmlns:p14="http://schemas.microsoft.com/office/powerpoint/2010/main" val="3341359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AF9-99A3-4D23-8C3D-512D16C4B50A}"/>
              </a:ext>
            </a:extLst>
          </p:cNvPr>
          <p:cNvSpPr>
            <a:spLocks noGrp="1"/>
          </p:cNvSpPr>
          <p:nvPr>
            <p:ph type="title"/>
          </p:nvPr>
        </p:nvSpPr>
        <p:spPr/>
        <p:txBody>
          <a:bodyPr>
            <a:normAutofit fontScale="90000"/>
          </a:bodyPr>
          <a:lstStyle/>
          <a:p>
            <a:pPr algn="ct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The management and business </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model assessments.</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75FF5CA-F603-41D5-8B69-201B4062163B}"/>
              </a:ext>
            </a:extLst>
          </p:cNvPr>
          <p:cNvSpPr>
            <a:spLocks noGrp="1"/>
          </p:cNvSpPr>
          <p:nvPr>
            <p:ph idx="1"/>
          </p:nvPr>
        </p:nvSpPr>
        <p:spPr>
          <a:xfrm>
            <a:off x="838200" y="1362075"/>
            <a:ext cx="10515600" cy="4814888"/>
          </a:xfrm>
        </p:spPr>
        <p:txBody>
          <a:bodyPr/>
          <a:lstStyle/>
          <a:p>
            <a:pPr marL="685800" algn="just">
              <a:lnSpc>
                <a:spcPct val="150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model within SEM PLS that the model conduct to analysis with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SmartPLS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3.0 should has to estimation and evaluation comprise the measurement model (outer-model to assessment for validity and reliability latent among construct) and the structural model (inner-model to assessment for the significance of the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prediction the relationship- among variable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800" dirty="0">
                <a:solidFill>
                  <a:srgbClr val="000000"/>
                </a:solidFill>
                <a:effectLst/>
                <a:latin typeface="Times New Roman" panose="02020603050405020304" pitchFamily="18" charset="0"/>
                <a:ea typeface="Calibri" panose="020F0502020204030204" pitchFamily="34" charset="0"/>
              </a:rPr>
              <a:t>The beginning setting data that the scholar must be aware to setting data file settings </a:t>
            </a:r>
          </a:p>
          <a:p>
            <a:endParaRPr lang="en-ID" dirty="0"/>
          </a:p>
        </p:txBody>
      </p:sp>
      <p:pic>
        <p:nvPicPr>
          <p:cNvPr id="4" name="Picture 3">
            <a:extLst>
              <a:ext uri="{FF2B5EF4-FFF2-40B4-BE49-F238E27FC236}">
                <a16:creationId xmlns:a16="http://schemas.microsoft.com/office/drawing/2014/main" id="{64455829-3315-44BF-9D50-D87CFF26CFC4}"/>
              </a:ext>
            </a:extLst>
          </p:cNvPr>
          <p:cNvPicPr/>
          <p:nvPr/>
        </p:nvPicPr>
        <p:blipFill rotWithShape="1">
          <a:blip r:embed="rId2"/>
          <a:srcRect l="30790" t="17460" r="44836" b="29300"/>
          <a:stretch/>
        </p:blipFill>
        <p:spPr bwMode="auto">
          <a:xfrm>
            <a:off x="1343026" y="3857625"/>
            <a:ext cx="3943349" cy="260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9125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705D-BBFA-4A3C-ACEB-785B67B61844}"/>
              </a:ext>
            </a:extLst>
          </p:cNvPr>
          <p:cNvSpPr>
            <a:spLocks noGrp="1"/>
          </p:cNvSpPr>
          <p:nvPr>
            <p:ph type="title"/>
          </p:nvPr>
        </p:nvSpPr>
        <p:spPr/>
        <p:txBody>
          <a:bodyPr/>
          <a:lstStyle/>
          <a:p>
            <a:pPr algn="ctr"/>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B985176E-4858-4FBD-BE44-B1823C194E2F}"/>
              </a:ext>
            </a:extLst>
          </p:cNvPr>
          <p:cNvSpPr>
            <a:spLocks noGrp="1"/>
          </p:cNvSpPr>
          <p:nvPr>
            <p:ph idx="1"/>
          </p:nvPr>
        </p:nvSpPr>
        <p:spPr>
          <a:xfrm>
            <a:off x="838200" y="1295400"/>
            <a:ext cx="10515600" cy="4881563"/>
          </a:xfrm>
        </p:spPr>
        <p:txBody>
          <a:bodyPr/>
          <a:lstStyle/>
          <a:p>
            <a:pPr marL="457200" indent="0" algn="just">
              <a:lnSpc>
                <a:spcPct val="150000"/>
              </a:lnSpc>
              <a:spcAft>
                <a:spcPts val="800"/>
              </a:spcAft>
              <a:buNone/>
            </a:pP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3600" dirty="0">
                <a:solidFill>
                  <a:srgbClr val="000000"/>
                </a:solidFill>
                <a:effectLst/>
                <a:latin typeface="Times New Roman" panose="02020603050405020304" pitchFamily="18" charset="0"/>
                <a:ea typeface="Calibri" panose="020F0502020204030204" pitchFamily="34" charset="0"/>
              </a:rPr>
              <a:t>The scholars has should to estimation and evaluation comprise the measurement model (outer-model </a:t>
            </a:r>
            <a:r>
              <a:rPr lang="en-ID" sz="3600" b="1" dirty="0">
                <a:solidFill>
                  <a:srgbClr val="FF0000"/>
                </a:solidFill>
                <a:effectLst/>
                <a:latin typeface="Times New Roman" panose="02020603050405020304" pitchFamily="18" charset="0"/>
                <a:ea typeface="Calibri" panose="020F0502020204030204" pitchFamily="34" charset="0"/>
              </a:rPr>
              <a:t>to assessment for validity and reliability latent among construct</a:t>
            </a:r>
            <a:r>
              <a:rPr lang="en-ID" sz="3600" dirty="0">
                <a:solidFill>
                  <a:srgbClr val="000000"/>
                </a:solidFill>
                <a:effectLst/>
                <a:latin typeface="Times New Roman" panose="02020603050405020304" pitchFamily="18" charset="0"/>
                <a:ea typeface="Calibri" panose="020F0502020204030204" pitchFamily="34" charset="0"/>
              </a:rPr>
              <a:t>) that the first model output would provide the figure within the outer-model scheme and the model would be inform pertains; </a:t>
            </a:r>
            <a:r>
              <a:rPr lang="en-ID" sz="3600" b="1" dirty="0">
                <a:solidFill>
                  <a:srgbClr val="FF0000"/>
                </a:solidFill>
                <a:effectLst/>
                <a:latin typeface="Times New Roman" panose="02020603050405020304" pitchFamily="18" charset="0"/>
                <a:ea typeface="Calibri" panose="020F0502020204030204" pitchFamily="34" charset="0"/>
              </a:rPr>
              <a:t>the validity and reliability, r-square value, f square value, q square value and fitting model</a:t>
            </a:r>
            <a:endParaRPr lang="en-ID" sz="3600" b="1" dirty="0">
              <a:solidFill>
                <a:srgbClr val="FF0000"/>
              </a:solidFill>
            </a:endParaRPr>
          </a:p>
        </p:txBody>
      </p:sp>
    </p:spTree>
    <p:extLst>
      <p:ext uri="{BB962C8B-B14F-4D97-AF65-F5344CB8AC3E}">
        <p14:creationId xmlns:p14="http://schemas.microsoft.com/office/powerpoint/2010/main" val="421871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5D93-B1BC-403A-9187-FB1B081B862E}"/>
              </a:ext>
            </a:extLst>
          </p:cNvPr>
          <p:cNvSpPr>
            <a:spLocks noGrp="1"/>
          </p:cNvSpPr>
          <p:nvPr>
            <p:ph type="title"/>
          </p:nvPr>
        </p:nvSpPr>
        <p:spPr/>
        <p:txBody>
          <a:bodyPr/>
          <a:lstStyle/>
          <a:p>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endParaRPr lang="en-ID" dirty="0"/>
          </a:p>
        </p:txBody>
      </p:sp>
      <p:pic>
        <p:nvPicPr>
          <p:cNvPr id="4" name="Content Placeholder 3">
            <a:extLst>
              <a:ext uri="{FF2B5EF4-FFF2-40B4-BE49-F238E27FC236}">
                <a16:creationId xmlns:a16="http://schemas.microsoft.com/office/drawing/2014/main" id="{41EB02BB-DD5F-4F70-9099-D2C2FF9E6D5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9073" y="1825625"/>
            <a:ext cx="6713854" cy="4351338"/>
          </a:xfrm>
          <a:prstGeom prst="rect">
            <a:avLst/>
          </a:prstGeom>
          <a:noFill/>
          <a:ln>
            <a:noFill/>
          </a:ln>
        </p:spPr>
      </p:pic>
    </p:spTree>
    <p:extLst>
      <p:ext uri="{BB962C8B-B14F-4D97-AF65-F5344CB8AC3E}">
        <p14:creationId xmlns:p14="http://schemas.microsoft.com/office/powerpoint/2010/main" val="1350735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1B25-E6D9-412A-B92C-A606E47ED35A}"/>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rPr>
              <a:t>The Data of an outer loadings among indicators</a:t>
            </a:r>
            <a:endParaRPr lang="en-ID" sz="3200" b="1" dirty="0"/>
          </a:p>
        </p:txBody>
      </p:sp>
      <p:pic>
        <p:nvPicPr>
          <p:cNvPr id="4" name="Content Placeholder 3">
            <a:extLst>
              <a:ext uri="{FF2B5EF4-FFF2-40B4-BE49-F238E27FC236}">
                <a16:creationId xmlns:a16="http://schemas.microsoft.com/office/drawing/2014/main" id="{6026784F-0BD6-45E1-BAB4-4193B9388C83}"/>
              </a:ext>
            </a:extLst>
          </p:cNvPr>
          <p:cNvPicPr>
            <a:picLocks noGrp="1"/>
          </p:cNvPicPr>
          <p:nvPr>
            <p:ph idx="1"/>
          </p:nvPr>
        </p:nvPicPr>
        <p:blipFill rotWithShape="1">
          <a:blip r:embed="rId2"/>
          <a:srcRect l="29890" t="18203" r="14848" b="29069"/>
          <a:stretch/>
        </p:blipFill>
        <p:spPr bwMode="auto">
          <a:xfrm>
            <a:off x="2042262" y="1825625"/>
            <a:ext cx="8107475"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10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F85D-E36A-4FDC-9C29-CD647B5A7E89}"/>
              </a:ext>
            </a:extLst>
          </p:cNvPr>
          <p:cNvSpPr>
            <a:spLocks noGrp="1"/>
          </p:cNvSpPr>
          <p:nvPr>
            <p:ph type="title"/>
          </p:nvPr>
        </p:nvSpPr>
        <p:spPr/>
        <p:txBody>
          <a:bodyPr/>
          <a:lstStyle/>
          <a:p>
            <a:pPr algn="ctr"/>
            <a:r>
              <a:rPr lang="en-US" b="1" dirty="0">
                <a:solidFill>
                  <a:srgbClr val="FF0000"/>
                </a:solidFill>
              </a:rPr>
              <a:t>INDUSTRY DAN DUNIA KERJA</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369015F6-4CEA-4582-822D-91F9FDF9ABD8}"/>
              </a:ext>
            </a:extLst>
          </p:cNvPr>
          <p:cNvGraphicFramePr>
            <a:graphicFrameLocks noGrp="1"/>
          </p:cNvGraphicFramePr>
          <p:nvPr>
            <p:ph idx="1"/>
            <p:extLst>
              <p:ext uri="{D42A27DB-BD31-4B8C-83A1-F6EECF244321}">
                <p14:modId xmlns:p14="http://schemas.microsoft.com/office/powerpoint/2010/main" val="2527479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9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65A5-4AF6-4BFC-8FCF-564FCDBBFEEB}"/>
              </a:ext>
            </a:extLst>
          </p:cNvPr>
          <p:cNvSpPr>
            <a:spLocks noGrp="1"/>
          </p:cNvSpPr>
          <p:nvPr>
            <p:ph type="title"/>
          </p:nvPr>
        </p:nvSpPr>
        <p:spPr/>
        <p:txBody>
          <a:bodyPr>
            <a:normAutofit fontScale="90000"/>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discriminant validity entire the latent construct- CROSSLOADING</a:t>
            </a:r>
            <a:br>
              <a:rPr lang="en-ID" sz="18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CEF948C6-FF82-4AB6-82FA-A19B7B9D041A}"/>
              </a:ext>
            </a:extLst>
          </p:cNvPr>
          <p:cNvPicPr>
            <a:picLocks noGrp="1"/>
          </p:cNvPicPr>
          <p:nvPr>
            <p:ph idx="1"/>
          </p:nvPr>
        </p:nvPicPr>
        <p:blipFill rotWithShape="1">
          <a:blip r:embed="rId2"/>
          <a:srcRect l="30128" t="17357" b="29078"/>
          <a:stretch/>
        </p:blipFill>
        <p:spPr bwMode="auto">
          <a:xfrm>
            <a:off x="1050638" y="1257300"/>
            <a:ext cx="10090723" cy="4919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3896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94A1-138D-44AA-8729-2FFF1E3E659B}"/>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construct’s reliability and validity</a:t>
            </a:r>
            <a:br>
              <a:rPr lang="en-ID" sz="2800" b="1" dirty="0">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p>
        </p:txBody>
      </p:sp>
      <p:pic>
        <p:nvPicPr>
          <p:cNvPr id="4" name="Content Placeholder 3">
            <a:extLst>
              <a:ext uri="{FF2B5EF4-FFF2-40B4-BE49-F238E27FC236}">
                <a16:creationId xmlns:a16="http://schemas.microsoft.com/office/drawing/2014/main" id="{67104759-662E-47F5-9427-BC467E8D88BB}"/>
              </a:ext>
            </a:extLst>
          </p:cNvPr>
          <p:cNvPicPr>
            <a:picLocks noGrp="1"/>
          </p:cNvPicPr>
          <p:nvPr>
            <p:ph idx="1"/>
          </p:nvPr>
        </p:nvPicPr>
        <p:blipFill rotWithShape="1">
          <a:blip r:embed="rId2"/>
          <a:srcRect l="30368" t="17780" r="7345" b="37556"/>
          <a:stretch/>
        </p:blipFill>
        <p:spPr bwMode="auto">
          <a:xfrm>
            <a:off x="838200" y="1200151"/>
            <a:ext cx="10515600" cy="5292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0239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2D95-0C3A-4DFC-BE04-B44021484D44}"/>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assessments for the collinearity statistics’ (VIF) value of entire indicators/ observed variables </a:t>
            </a:r>
            <a:r>
              <a:rPr lang="en-ID" sz="28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(for formative only)</a:t>
            </a:r>
            <a:br>
              <a:rPr lang="en-ID"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u="sng" dirty="0">
              <a:solidFill>
                <a:srgbClr val="FF0000"/>
              </a:solidFill>
            </a:endParaRPr>
          </a:p>
        </p:txBody>
      </p:sp>
      <p:pic>
        <p:nvPicPr>
          <p:cNvPr id="4" name="Content Placeholder 3">
            <a:extLst>
              <a:ext uri="{FF2B5EF4-FFF2-40B4-BE49-F238E27FC236}">
                <a16:creationId xmlns:a16="http://schemas.microsoft.com/office/drawing/2014/main" id="{CBC0DE17-667F-43CA-B648-AA24C289609A}"/>
              </a:ext>
            </a:extLst>
          </p:cNvPr>
          <p:cNvPicPr>
            <a:picLocks noGrp="1"/>
          </p:cNvPicPr>
          <p:nvPr>
            <p:ph idx="1"/>
          </p:nvPr>
        </p:nvPicPr>
        <p:blipFill rotWithShape="1">
          <a:blip r:embed="rId2"/>
          <a:srcRect l="30122" t="17361" r="48923" b="28856"/>
          <a:stretch/>
        </p:blipFill>
        <p:spPr bwMode="auto">
          <a:xfrm>
            <a:off x="1171575" y="1825625"/>
            <a:ext cx="643142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1115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30B1-1290-474B-B23B-C07587FCD2BA}"/>
              </a:ext>
            </a:extLst>
          </p:cNvPr>
          <p:cNvSpPr>
            <a:spLocks noGrp="1"/>
          </p:cNvSpPr>
          <p:nvPr>
            <p:ph type="title"/>
          </p:nvPr>
        </p:nvSpPr>
        <p:spPr/>
        <p:txBody>
          <a:bodyPr>
            <a:normAutofit/>
          </a:bodyPr>
          <a:lstStyle/>
          <a:p>
            <a:pPr algn="ctr"/>
            <a:r>
              <a:rPr lang="en-ID"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 Data for model fit</a:t>
            </a:r>
            <a:br>
              <a:rPr lang="en-ID" sz="3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ID" sz="3200" dirty="0">
              <a:highlight>
                <a:srgbClr val="FFFF00"/>
              </a:highlight>
            </a:endParaRPr>
          </a:p>
        </p:txBody>
      </p:sp>
      <p:pic>
        <p:nvPicPr>
          <p:cNvPr id="4" name="Content Placeholder 3">
            <a:extLst>
              <a:ext uri="{FF2B5EF4-FFF2-40B4-BE49-F238E27FC236}">
                <a16:creationId xmlns:a16="http://schemas.microsoft.com/office/drawing/2014/main" id="{0B57D873-4632-4651-AC67-A15C4DE941D0}"/>
              </a:ext>
            </a:extLst>
          </p:cNvPr>
          <p:cNvPicPr>
            <a:picLocks noGrp="1"/>
          </p:cNvPicPr>
          <p:nvPr>
            <p:ph idx="1"/>
          </p:nvPr>
        </p:nvPicPr>
        <p:blipFill rotWithShape="1">
          <a:blip r:embed="rId2"/>
          <a:srcRect l="30373" t="16945" r="39592" b="52547"/>
          <a:stretch/>
        </p:blipFill>
        <p:spPr bwMode="auto">
          <a:xfrm>
            <a:off x="3349599" y="1343024"/>
            <a:ext cx="5492801" cy="5038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0761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955E-8B9A-4276-9187-EE2F78F866E1}"/>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Data for the model selection criteria</a:t>
            </a:r>
            <a:br>
              <a:rPr lang="en-ID" sz="3200" b="1" dirty="0">
                <a:effectLst/>
                <a:latin typeface="Calibri" panose="020F0502020204030204" pitchFamily="34" charset="0"/>
                <a:ea typeface="Calibri" panose="020F0502020204030204" pitchFamily="34" charset="0"/>
                <a:cs typeface="Times New Roman" panose="02020603050405020304" pitchFamily="18" charset="0"/>
              </a:rPr>
            </a:br>
            <a:endParaRPr lang="en-ID" sz="3200" b="1" dirty="0"/>
          </a:p>
        </p:txBody>
      </p:sp>
      <p:pic>
        <p:nvPicPr>
          <p:cNvPr id="4" name="Content Placeholder 3">
            <a:extLst>
              <a:ext uri="{FF2B5EF4-FFF2-40B4-BE49-F238E27FC236}">
                <a16:creationId xmlns:a16="http://schemas.microsoft.com/office/drawing/2014/main" id="{C1779015-1A75-4201-B96B-BDEBF0062AF6}"/>
              </a:ext>
            </a:extLst>
          </p:cNvPr>
          <p:cNvPicPr>
            <a:picLocks noGrp="1"/>
          </p:cNvPicPr>
          <p:nvPr>
            <p:ph idx="1"/>
          </p:nvPr>
        </p:nvPicPr>
        <p:blipFill rotWithShape="1">
          <a:blip r:embed="rId2"/>
          <a:srcRect l="30481" t="18626" r="6410" b="52790"/>
          <a:stretch/>
        </p:blipFill>
        <p:spPr bwMode="auto">
          <a:xfrm>
            <a:off x="838200" y="1562100"/>
            <a:ext cx="10515600" cy="4930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2085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7F49-5A84-49F9-8F25-533B0E52CE51}"/>
              </a:ext>
            </a:extLst>
          </p:cNvPr>
          <p:cNvSpPr>
            <a:spLocks noGrp="1"/>
          </p:cNvSpPr>
          <p:nvPr>
            <p:ph type="title"/>
          </p:nvPr>
        </p:nvSpPr>
        <p:spPr/>
        <p:txBody>
          <a:bodyPr>
            <a:norm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resampling methods (Only for the Inner Model).</a:t>
            </a:r>
            <a:br>
              <a:rPr lang="en-ID"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solidFill>
                <a:srgbClr val="FF0000"/>
              </a:solidFill>
            </a:endParaRPr>
          </a:p>
        </p:txBody>
      </p:sp>
      <p:sp>
        <p:nvSpPr>
          <p:cNvPr id="3" name="Content Placeholder 2">
            <a:extLst>
              <a:ext uri="{FF2B5EF4-FFF2-40B4-BE49-F238E27FC236}">
                <a16:creationId xmlns:a16="http://schemas.microsoft.com/office/drawing/2014/main" id="{9D4D97F3-0A11-42D3-9532-A732B533A347}"/>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resampling standard methods has bootstrapping data processing (sign change, individual sign change and construct level change) within SEM-PLS that it </a:t>
            </a:r>
            <a:r>
              <a:rPr lang="en-ID" sz="1800" b="1" dirty="0">
                <a:solidFill>
                  <a:srgbClr val="FF0000"/>
                </a:solidFill>
                <a:effectLst/>
                <a:latin typeface="Times New Roman" panose="02020603050405020304" pitchFamily="18" charset="0"/>
                <a:ea typeface="Calibri" panose="020F0502020204030204" pitchFamily="34" charset="0"/>
              </a:rPr>
              <a:t>a means of accuracy from the estimating the real samples</a:t>
            </a:r>
          </a:p>
          <a:p>
            <a:endParaRPr lang="en-ID" dirty="0"/>
          </a:p>
        </p:txBody>
      </p:sp>
      <p:pic>
        <p:nvPicPr>
          <p:cNvPr id="14" name="Picture 13">
            <a:extLst>
              <a:ext uri="{FF2B5EF4-FFF2-40B4-BE49-F238E27FC236}">
                <a16:creationId xmlns:a16="http://schemas.microsoft.com/office/drawing/2014/main" id="{D4DCE184-9F84-476E-A27D-DECEB337AFED}"/>
              </a:ext>
            </a:extLst>
          </p:cNvPr>
          <p:cNvPicPr/>
          <p:nvPr/>
        </p:nvPicPr>
        <p:blipFill>
          <a:blip r:embed="rId2"/>
          <a:stretch>
            <a:fillRect/>
          </a:stretch>
        </p:blipFill>
        <p:spPr>
          <a:xfrm>
            <a:off x="1285875" y="2498725"/>
            <a:ext cx="7175500" cy="3994150"/>
          </a:xfrm>
          <a:prstGeom prst="rect">
            <a:avLst/>
          </a:prstGeom>
        </p:spPr>
      </p:pic>
    </p:spTree>
    <p:extLst>
      <p:ext uri="{BB962C8B-B14F-4D97-AF65-F5344CB8AC3E}">
        <p14:creationId xmlns:p14="http://schemas.microsoft.com/office/powerpoint/2010/main" val="785342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2B8C-A800-4341-A7BF-840DE3BEAFB9}"/>
              </a:ext>
            </a:extLst>
          </p:cNvPr>
          <p:cNvSpPr>
            <a:spLocks noGrp="1"/>
          </p:cNvSpPr>
          <p:nvPr>
            <p:ph type="title"/>
          </p:nvPr>
        </p:nvSpPr>
        <p:spPr/>
        <p:txBody>
          <a:bodyPr/>
          <a:lstStyle/>
          <a:p>
            <a:pPr algn="ctr"/>
            <a:r>
              <a:rPr lang="en-US" b="1" dirty="0">
                <a:solidFill>
                  <a:srgbClr val="FF0000"/>
                </a:solidFill>
              </a:rPr>
              <a:t>Inner model conduct to the bootstrapping within subsamples to basic setting to 10.000</a:t>
            </a:r>
            <a:endParaRPr lang="en-ID" b="1" dirty="0">
              <a:solidFill>
                <a:srgbClr val="FF0000"/>
              </a:solidFill>
            </a:endParaRPr>
          </a:p>
        </p:txBody>
      </p:sp>
      <p:pic>
        <p:nvPicPr>
          <p:cNvPr id="4" name="Content Placeholder 3">
            <a:extLst>
              <a:ext uri="{FF2B5EF4-FFF2-40B4-BE49-F238E27FC236}">
                <a16:creationId xmlns:a16="http://schemas.microsoft.com/office/drawing/2014/main" id="{4E6E3272-E5C8-4989-A5E4-817B37DE895D}"/>
              </a:ext>
            </a:extLst>
          </p:cNvPr>
          <p:cNvPicPr>
            <a:picLocks noGrp="1"/>
          </p:cNvPicPr>
          <p:nvPr>
            <p:ph idx="1"/>
          </p:nvPr>
        </p:nvPicPr>
        <p:blipFill rotWithShape="1">
          <a:blip r:embed="rId2"/>
          <a:srcRect b="15487"/>
          <a:stretch/>
        </p:blipFill>
        <p:spPr>
          <a:xfrm>
            <a:off x="2228144" y="1533525"/>
            <a:ext cx="7735712" cy="4959350"/>
          </a:xfrm>
          <a:prstGeom prst="rect">
            <a:avLst/>
          </a:prstGeom>
        </p:spPr>
      </p:pic>
    </p:spTree>
    <p:extLst>
      <p:ext uri="{BB962C8B-B14F-4D97-AF65-F5344CB8AC3E}">
        <p14:creationId xmlns:p14="http://schemas.microsoft.com/office/powerpoint/2010/main" val="2248258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7BD1-E762-4B72-8591-C837B862496A}"/>
              </a:ext>
            </a:extLst>
          </p:cNvPr>
          <p:cNvSpPr>
            <a:spLocks noGrp="1"/>
          </p:cNvSpPr>
          <p:nvPr>
            <p:ph type="title"/>
          </p:nvPr>
        </p:nvSpPr>
        <p:spPr>
          <a:xfrm>
            <a:off x="838200" y="365126"/>
            <a:ext cx="10515600" cy="444500"/>
          </a:xfrm>
        </p:spPr>
        <p:txBody>
          <a:bodyPr>
            <a:normAutofit fontScale="90000"/>
          </a:bodyPr>
          <a:lstStyle/>
          <a:p>
            <a:pPr algn="ctr"/>
            <a:r>
              <a:rPr lang="en-ID" dirty="0">
                <a:solidFill>
                  <a:srgbClr val="000000"/>
                </a:solidFill>
                <a:latin typeface="Times New Roman" panose="02020603050405020304" pitchFamily="18" charset="0"/>
                <a:ea typeface="Calibri" panose="020F0502020204030204" pitchFamily="34" charset="0"/>
              </a:rPr>
              <a:t>T</a:t>
            </a:r>
            <a:r>
              <a:rPr lang="en-ID" sz="4400" dirty="0">
                <a:solidFill>
                  <a:srgbClr val="000000"/>
                </a:solidFill>
                <a:effectLst/>
                <a:latin typeface="Times New Roman" panose="02020603050405020304" pitchFamily="18" charset="0"/>
                <a:ea typeface="Calibri" panose="020F0502020204030204" pitchFamily="34" charset="0"/>
              </a:rPr>
              <a:t>he </a:t>
            </a:r>
            <a:r>
              <a:rPr lang="en-ID" sz="4400" b="1" dirty="0">
                <a:solidFill>
                  <a:srgbClr val="FF0000"/>
                </a:solidFill>
                <a:effectLst/>
                <a:latin typeface="Times New Roman" panose="02020603050405020304" pitchFamily="18" charset="0"/>
                <a:ea typeface="Calibri" panose="020F0502020204030204" pitchFamily="34" charset="0"/>
              </a:rPr>
              <a:t>prediction the relationship- among variable</a:t>
            </a:r>
            <a:endParaRPr lang="en-ID" dirty="0"/>
          </a:p>
        </p:txBody>
      </p:sp>
      <p:sp>
        <p:nvSpPr>
          <p:cNvPr id="3" name="Content Placeholder 2">
            <a:extLst>
              <a:ext uri="{FF2B5EF4-FFF2-40B4-BE49-F238E27FC236}">
                <a16:creationId xmlns:a16="http://schemas.microsoft.com/office/drawing/2014/main" id="{552A65F5-FD47-47FB-B33F-E8CD69BB3AB6}"/>
              </a:ext>
            </a:extLst>
          </p:cNvPr>
          <p:cNvSpPr>
            <a:spLocks noGrp="1"/>
          </p:cNvSpPr>
          <p:nvPr>
            <p:ph idx="1"/>
          </p:nvPr>
        </p:nvSpPr>
        <p:spPr>
          <a:xfrm>
            <a:off x="838200" y="914400"/>
            <a:ext cx="10515600" cy="5262563"/>
          </a:xfrm>
        </p:spPr>
        <p:txBody>
          <a:bodyPr/>
          <a:lstStyle/>
          <a:p>
            <a:pPr marL="0" lvl="0" indent="0" algn="just">
              <a:lnSpc>
                <a:spcPct val="150000"/>
              </a:lnSpc>
              <a:spcAft>
                <a:spcPts val="1000"/>
              </a:spcAft>
              <a:buNone/>
            </a:pPr>
            <a:r>
              <a:rPr lang="en-ID" sz="1800" dirty="0">
                <a:solidFill>
                  <a:srgbClr val="000000"/>
                </a:solidFill>
                <a:effectLst/>
                <a:latin typeface="Times New Roman" panose="02020603050405020304" pitchFamily="18" charset="0"/>
                <a:ea typeface="Calibri" panose="020F0502020204030204" pitchFamily="34" charset="0"/>
              </a:rPr>
              <a:t>Indeed, the structural model (inner-model to assessment for the significance of the </a:t>
            </a:r>
            <a:r>
              <a:rPr lang="en-ID" sz="1800" b="1" dirty="0">
                <a:solidFill>
                  <a:srgbClr val="FF0000"/>
                </a:solidFill>
                <a:effectLst/>
                <a:latin typeface="Times New Roman" panose="02020603050405020304" pitchFamily="18" charset="0"/>
                <a:ea typeface="Calibri" panose="020F0502020204030204" pitchFamily="34" charset="0"/>
              </a:rPr>
              <a:t>prediction the relationship- among variable</a:t>
            </a:r>
            <a:r>
              <a:rPr lang="en-ID" sz="1800" dirty="0">
                <a:solidFill>
                  <a:srgbClr val="000000"/>
                </a:solidFill>
                <a:effectLst/>
                <a:latin typeface="Times New Roman" panose="02020603050405020304" pitchFamily="18" charset="0"/>
                <a:ea typeface="Calibri" panose="020F0502020204030204" pitchFamily="34" charset="0"/>
              </a:rPr>
              <a:t> would indicate conduct to the p-value less than .05 for the level of the significantly accepted among hypotheses of 95%,</a:t>
            </a:r>
          </a:p>
          <a:p>
            <a:pPr marL="0" lvl="0" indent="0" algn="just">
              <a:lnSpc>
                <a:spcPct val="150000"/>
              </a:lnSpc>
              <a:spcAft>
                <a:spcPts val="1000"/>
              </a:spcAft>
              <a:buNone/>
            </a:pPr>
            <a:endParaRPr lang="en-ID" dirty="0"/>
          </a:p>
        </p:txBody>
      </p:sp>
      <p:pic>
        <p:nvPicPr>
          <p:cNvPr id="4" name="Picture 3">
            <a:extLst>
              <a:ext uri="{FF2B5EF4-FFF2-40B4-BE49-F238E27FC236}">
                <a16:creationId xmlns:a16="http://schemas.microsoft.com/office/drawing/2014/main" id="{1C5633FB-D301-4CC8-997D-2D84EABC4A96}"/>
              </a:ext>
            </a:extLst>
          </p:cNvPr>
          <p:cNvPicPr/>
          <p:nvPr/>
        </p:nvPicPr>
        <p:blipFill rotWithShape="1">
          <a:blip r:embed="rId2"/>
          <a:srcRect l="30367" t="17991" r="2224" b="28873"/>
          <a:stretch/>
        </p:blipFill>
        <p:spPr bwMode="auto">
          <a:xfrm>
            <a:off x="3737292" y="1962150"/>
            <a:ext cx="6787833" cy="4836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3040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F2B4-F889-4BE3-A3DB-91E3797F1F4E}"/>
              </a:ext>
            </a:extLst>
          </p:cNvPr>
          <p:cNvSpPr>
            <a:spLocks noGrp="1"/>
          </p:cNvSpPr>
          <p:nvPr>
            <p:ph type="title"/>
          </p:nvPr>
        </p:nvSpPr>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cs typeface="Times New Roman" panose="02020603050405020304" pitchFamily="18" charset="0"/>
              </a:rPr>
              <a:t>The Data for the outer loadings within p-value the coefficient for accepted entire hypotheses in management dan business research model</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08FFCD6D-281A-42CD-9EA0-36FA35496DE9}"/>
              </a:ext>
            </a:extLst>
          </p:cNvPr>
          <p:cNvPicPr>
            <a:picLocks noGrp="1"/>
          </p:cNvPicPr>
          <p:nvPr>
            <p:ph idx="1"/>
          </p:nvPr>
        </p:nvPicPr>
        <p:blipFill rotWithShape="1">
          <a:blip r:embed="rId2"/>
          <a:srcRect l="30837" t="17568" r="19510" b="28867"/>
          <a:stretch/>
        </p:blipFill>
        <p:spPr bwMode="auto">
          <a:xfrm>
            <a:off x="1485900" y="1571625"/>
            <a:ext cx="9420225" cy="5048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5666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309E-51CD-4AB0-926A-58985CD210F3}"/>
              </a:ext>
            </a:extLst>
          </p:cNvPr>
          <p:cNvSpPr>
            <a:spLocks noGrp="1"/>
          </p:cNvSpPr>
          <p:nvPr>
            <p:ph type="title"/>
          </p:nvPr>
        </p:nvSpPr>
        <p:spPr/>
        <p:txBody>
          <a:bodyPr/>
          <a:lstStyle/>
          <a:p>
            <a:r>
              <a:rPr lang="en-US" dirty="0"/>
              <a:t>Path coefficients</a:t>
            </a:r>
            <a:endParaRPr lang="en-ID" dirty="0"/>
          </a:p>
        </p:txBody>
      </p:sp>
      <p:pic>
        <p:nvPicPr>
          <p:cNvPr id="4" name="Content Placeholder 3">
            <a:extLst>
              <a:ext uri="{FF2B5EF4-FFF2-40B4-BE49-F238E27FC236}">
                <a16:creationId xmlns:a16="http://schemas.microsoft.com/office/drawing/2014/main" id="{0DBE1A5C-98CA-4283-8765-849FC1684CCB}"/>
              </a:ext>
            </a:extLst>
          </p:cNvPr>
          <p:cNvPicPr>
            <a:picLocks noGrp="1"/>
          </p:cNvPicPr>
          <p:nvPr>
            <p:ph idx="1"/>
          </p:nvPr>
        </p:nvPicPr>
        <p:blipFill rotWithShape="1">
          <a:blip r:embed="rId2"/>
          <a:srcRect l="30005" t="17779" b="29086"/>
          <a:stretch/>
        </p:blipFill>
        <p:spPr bwMode="auto">
          <a:xfrm>
            <a:off x="1000853" y="1825625"/>
            <a:ext cx="1019029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284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C7E6-F375-462D-A08D-35C67840A713}"/>
              </a:ext>
            </a:extLst>
          </p:cNvPr>
          <p:cNvSpPr>
            <a:spLocks noGrp="1"/>
          </p:cNvSpPr>
          <p:nvPr>
            <p:ph type="title"/>
          </p:nvPr>
        </p:nvSpPr>
        <p:spPr/>
        <p:txBody>
          <a:bodyPr/>
          <a:lstStyle/>
          <a:p>
            <a:pPr algn="ctr"/>
            <a:r>
              <a:rPr lang="en-US" b="1" dirty="0"/>
              <a:t>OUTCOME</a:t>
            </a:r>
            <a:endParaRPr lang="en-ID" b="1" dirty="0"/>
          </a:p>
        </p:txBody>
      </p:sp>
      <p:graphicFrame>
        <p:nvGraphicFramePr>
          <p:cNvPr id="4" name="Content Placeholder 3">
            <a:extLst>
              <a:ext uri="{FF2B5EF4-FFF2-40B4-BE49-F238E27FC236}">
                <a16:creationId xmlns:a16="http://schemas.microsoft.com/office/drawing/2014/main" id="{7C5DFF2A-F69B-4461-9D5D-D708B7A04F7F}"/>
              </a:ext>
            </a:extLst>
          </p:cNvPr>
          <p:cNvGraphicFramePr>
            <a:graphicFrameLocks noGrp="1"/>
          </p:cNvGraphicFramePr>
          <p:nvPr>
            <p:ph idx="1"/>
            <p:extLst>
              <p:ext uri="{D42A27DB-BD31-4B8C-83A1-F6EECF244321}">
                <p14:modId xmlns:p14="http://schemas.microsoft.com/office/powerpoint/2010/main" val="11724654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5238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1A7E-0E18-4915-8CCD-D71E793002E5}"/>
              </a:ext>
            </a:extLst>
          </p:cNvPr>
          <p:cNvSpPr>
            <a:spLocks noGrp="1"/>
          </p:cNvSpPr>
          <p:nvPr>
            <p:ph type="title"/>
          </p:nvPr>
        </p:nvSpPr>
        <p:spPr>
          <a:xfrm>
            <a:off x="838200" y="365125"/>
            <a:ext cx="10515600" cy="434975"/>
          </a:xfrm>
        </p:spPr>
        <p:txBody>
          <a:bodyPr>
            <a:normAutofit fontScale="90000"/>
          </a:bodyPr>
          <a:lstStyle/>
          <a:p>
            <a:r>
              <a:rPr lang="en-US" b="1" dirty="0"/>
              <a:t>INDIRECT EFFECTS</a:t>
            </a:r>
            <a:endParaRPr lang="en-ID" b="1" dirty="0"/>
          </a:p>
        </p:txBody>
      </p:sp>
      <p:pic>
        <p:nvPicPr>
          <p:cNvPr id="4" name="Content Placeholder 3">
            <a:extLst>
              <a:ext uri="{FF2B5EF4-FFF2-40B4-BE49-F238E27FC236}">
                <a16:creationId xmlns:a16="http://schemas.microsoft.com/office/drawing/2014/main" id="{DF32EA46-C3C9-4719-B1F4-6DF29BABCFA1}"/>
              </a:ext>
            </a:extLst>
          </p:cNvPr>
          <p:cNvPicPr>
            <a:picLocks noGrp="1"/>
          </p:cNvPicPr>
          <p:nvPr>
            <p:ph idx="1"/>
          </p:nvPr>
        </p:nvPicPr>
        <p:blipFill rotWithShape="1">
          <a:blip r:embed="rId2"/>
          <a:srcRect l="30244" t="17780" r="2458" b="28030"/>
          <a:stretch/>
        </p:blipFill>
        <p:spPr bwMode="auto">
          <a:xfrm>
            <a:off x="1292550" y="800100"/>
            <a:ext cx="9606900" cy="5810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1593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669D-5763-4BDE-8166-FE08FF3B70FB}"/>
              </a:ext>
            </a:extLst>
          </p:cNvPr>
          <p:cNvSpPr>
            <a:spLocks noGrp="1"/>
          </p:cNvSpPr>
          <p:nvPr>
            <p:ph type="title"/>
          </p:nvPr>
        </p:nvSpPr>
        <p:spPr>
          <a:xfrm>
            <a:off x="838200" y="365126"/>
            <a:ext cx="10515600" cy="558800"/>
          </a:xfrm>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rPr>
              <a:t>The scheme of </a:t>
            </a:r>
            <a:r>
              <a:rPr lang="en-ID" sz="3600" b="1" dirty="0">
                <a:latin typeface="Times New Roman" panose="02020603050405020304" pitchFamily="18" charset="0"/>
                <a:ea typeface="Calibri" panose="020F0502020204030204" pitchFamily="34" charset="0"/>
              </a:rPr>
              <a:t>Inner</a:t>
            </a:r>
            <a:r>
              <a:rPr lang="en-ID" sz="3600" b="1" dirty="0">
                <a:effectLst/>
                <a:latin typeface="Times New Roman" panose="02020603050405020304" pitchFamily="18" charset="0"/>
                <a:ea typeface="Calibri" panose="020F0502020204030204" pitchFamily="34" charset="0"/>
              </a:rPr>
              <a:t>-model result research with p-value coefficients</a:t>
            </a:r>
            <a:endParaRPr lang="en-ID" sz="3600" b="1" dirty="0"/>
          </a:p>
        </p:txBody>
      </p:sp>
      <p:pic>
        <p:nvPicPr>
          <p:cNvPr id="4" name="Content Placeholder 3">
            <a:extLst>
              <a:ext uri="{FF2B5EF4-FFF2-40B4-BE49-F238E27FC236}">
                <a16:creationId xmlns:a16="http://schemas.microsoft.com/office/drawing/2014/main" id="{91265D92-384E-4F76-95C1-85C0B05A04E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674" y="1162051"/>
            <a:ext cx="9344025" cy="5162549"/>
          </a:xfrm>
          <a:prstGeom prst="rect">
            <a:avLst/>
          </a:prstGeom>
          <a:noFill/>
          <a:ln>
            <a:noFill/>
          </a:ln>
        </p:spPr>
      </p:pic>
    </p:spTree>
    <p:extLst>
      <p:ext uri="{BB962C8B-B14F-4D97-AF65-F5344CB8AC3E}">
        <p14:creationId xmlns:p14="http://schemas.microsoft.com/office/powerpoint/2010/main" val="3434606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FB34-4326-43A6-9B7D-9918297E301D}"/>
              </a:ext>
            </a:extLst>
          </p:cNvPr>
          <p:cNvSpPr>
            <a:spLocks noGrp="1"/>
          </p:cNvSpPr>
          <p:nvPr>
            <p:ph type="title"/>
          </p:nvPr>
        </p:nvSpPr>
        <p:spPr/>
        <p:txBody>
          <a:bodyPr>
            <a:normAutofit/>
          </a:bodyPr>
          <a:lstStyle/>
          <a:p>
            <a:pPr algn="ctr"/>
            <a:r>
              <a:rPr lang="en-ID"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estimate the level of contribution within the prediction- model within the R Square coefficient</a:t>
            </a:r>
            <a:br>
              <a:rPr lang="en-ID"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400" b="1" dirty="0">
              <a:solidFill>
                <a:srgbClr val="FF0000"/>
              </a:solidFill>
            </a:endParaRPr>
          </a:p>
        </p:txBody>
      </p:sp>
      <p:pic>
        <p:nvPicPr>
          <p:cNvPr id="4" name="Content Placeholder 3">
            <a:extLst>
              <a:ext uri="{FF2B5EF4-FFF2-40B4-BE49-F238E27FC236}">
                <a16:creationId xmlns:a16="http://schemas.microsoft.com/office/drawing/2014/main" id="{588A3BA8-625A-4990-AC47-2B281504D285}"/>
              </a:ext>
            </a:extLst>
          </p:cNvPr>
          <p:cNvPicPr>
            <a:picLocks noGrp="1"/>
          </p:cNvPicPr>
          <p:nvPr>
            <p:ph idx="1"/>
          </p:nvPr>
        </p:nvPicPr>
        <p:blipFill rotWithShape="1">
          <a:blip r:embed="rId2"/>
          <a:srcRect l="30613" t="17357" r="38426" b="52793"/>
          <a:stretch/>
        </p:blipFill>
        <p:spPr bwMode="auto">
          <a:xfrm>
            <a:off x="3264926" y="1390650"/>
            <a:ext cx="5662148" cy="5102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2718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13A1-D36F-480B-9544-D387180A8C5C}"/>
              </a:ext>
            </a:extLst>
          </p:cNvPr>
          <p:cNvSpPr>
            <a:spLocks noGrp="1"/>
          </p:cNvSpPr>
          <p:nvPr>
            <p:ph type="title"/>
          </p:nvPr>
        </p:nvSpPr>
        <p:spPr/>
        <p:txBody>
          <a:bodyPr>
            <a:normAutofit/>
          </a:bodyPr>
          <a:lstStyle/>
          <a:p>
            <a:pPr algn="ctr"/>
            <a:r>
              <a:rPr lang="en-ID"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f Square</a:t>
            </a:r>
            <a:br>
              <a:rPr lang="en-ID"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3600" b="1" dirty="0">
              <a:solidFill>
                <a:srgbClr val="FF0000"/>
              </a:solidFill>
            </a:endParaRPr>
          </a:p>
        </p:txBody>
      </p:sp>
      <p:pic>
        <p:nvPicPr>
          <p:cNvPr id="4" name="Content Placeholder 3">
            <a:extLst>
              <a:ext uri="{FF2B5EF4-FFF2-40B4-BE49-F238E27FC236}">
                <a16:creationId xmlns:a16="http://schemas.microsoft.com/office/drawing/2014/main" id="{ACE97BB2-D176-4896-A90E-36A9DFF9B936}"/>
              </a:ext>
            </a:extLst>
          </p:cNvPr>
          <p:cNvPicPr>
            <a:picLocks noGrp="1"/>
          </p:cNvPicPr>
          <p:nvPr>
            <p:ph idx="1"/>
          </p:nvPr>
        </p:nvPicPr>
        <p:blipFill rotWithShape="1">
          <a:blip r:embed="rId2"/>
          <a:srcRect l="30602" t="17568" r="2212" b="37558"/>
          <a:stretch/>
        </p:blipFill>
        <p:spPr bwMode="auto">
          <a:xfrm>
            <a:off x="838200" y="1133475"/>
            <a:ext cx="10515600" cy="5359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012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C917-BEA5-4251-8C57-5E8B7D6E9CF1}"/>
              </a:ext>
            </a:extLst>
          </p:cNvPr>
          <p:cNvSpPr>
            <a:spLocks noGrp="1"/>
          </p:cNvSpPr>
          <p:nvPr>
            <p:ph type="title"/>
          </p:nvPr>
        </p:nvSpPr>
        <p:spPr>
          <a:xfrm>
            <a:off x="838200" y="365126"/>
            <a:ext cx="10515600" cy="273050"/>
          </a:xfrm>
        </p:spPr>
        <p:txBody>
          <a:bodyPr>
            <a:normAutofit fontScale="90000"/>
          </a:bodyPr>
          <a:lstStyle/>
          <a:p>
            <a:pPr algn="ctr"/>
            <a:r>
              <a:rPr lang="en-US" b="1" dirty="0">
                <a:solidFill>
                  <a:srgbClr val="FF0000"/>
                </a:solidFill>
              </a:rPr>
              <a:t>PLS-SEM CRITERIA</a:t>
            </a:r>
            <a:endParaRPr lang="en-ID" b="1" dirty="0">
              <a:solidFill>
                <a:srgbClr val="FF0000"/>
              </a:solidFill>
            </a:endParaRPr>
          </a:p>
        </p:txBody>
      </p:sp>
      <p:pic>
        <p:nvPicPr>
          <p:cNvPr id="10" name="Content Placeholder 9">
            <a:extLst>
              <a:ext uri="{FF2B5EF4-FFF2-40B4-BE49-F238E27FC236}">
                <a16:creationId xmlns:a16="http://schemas.microsoft.com/office/drawing/2014/main" id="{7677449B-9C00-4063-A225-04D9B2108052}"/>
              </a:ext>
            </a:extLst>
          </p:cNvPr>
          <p:cNvPicPr>
            <a:picLocks noGrp="1" noChangeAspect="1"/>
          </p:cNvPicPr>
          <p:nvPr>
            <p:ph idx="1"/>
          </p:nvPr>
        </p:nvPicPr>
        <p:blipFill rotWithShape="1">
          <a:blip r:embed="rId2"/>
          <a:srcRect l="28452" t="21087" r="30176" b="16965"/>
          <a:stretch/>
        </p:blipFill>
        <p:spPr>
          <a:xfrm>
            <a:off x="914400" y="819150"/>
            <a:ext cx="10344150" cy="5810250"/>
          </a:xfrm>
        </p:spPr>
      </p:pic>
    </p:spTree>
    <p:extLst>
      <p:ext uri="{BB962C8B-B14F-4D97-AF65-F5344CB8AC3E}">
        <p14:creationId xmlns:p14="http://schemas.microsoft.com/office/powerpoint/2010/main" val="14421368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E249-5F22-4476-BFBD-F7C0CF8E584C}"/>
              </a:ext>
            </a:extLst>
          </p:cNvPr>
          <p:cNvSpPr>
            <a:spLocks noGrp="1"/>
          </p:cNvSpPr>
          <p:nvPr>
            <p:ph type="title"/>
          </p:nvPr>
        </p:nvSpPr>
        <p:spPr/>
        <p:txBody>
          <a:bodyPr>
            <a:no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Model Evaluating for the Reflective Measurement model- </a:t>
            </a:r>
            <a:r>
              <a:rPr lang="en-ID"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outer loading- Reflective</a:t>
            </a:r>
            <a:br>
              <a:rPr lang="en-ID" sz="3200" dirty="0">
                <a:effectLst/>
                <a:latin typeface="Calibri" panose="020F0502020204030204" pitchFamily="34" charset="0"/>
                <a:ea typeface="Calibri" panose="020F0502020204030204" pitchFamily="34" charset="0"/>
                <a:cs typeface="Times New Roman" panose="02020603050405020304" pitchFamily="18" charset="0"/>
              </a:rPr>
            </a:br>
            <a:endParaRPr lang="en-ID" sz="3200" dirty="0"/>
          </a:p>
        </p:txBody>
      </p:sp>
      <p:sp>
        <p:nvSpPr>
          <p:cNvPr id="3" name="Content Placeholder 2">
            <a:extLst>
              <a:ext uri="{FF2B5EF4-FFF2-40B4-BE49-F238E27FC236}">
                <a16:creationId xmlns:a16="http://schemas.microsoft.com/office/drawing/2014/main" id="{DC5A7FC7-8990-49F4-B026-0482D373098E}"/>
              </a:ext>
            </a:extLst>
          </p:cNvPr>
          <p:cNvSpPr>
            <a:spLocks noGrp="1"/>
          </p:cNvSpPr>
          <p:nvPr>
            <p:ph idx="1"/>
          </p:nvPr>
        </p:nvSpPr>
        <p:spPr/>
        <p:txBody>
          <a:bodyPr/>
          <a:lstStyle/>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The model evaluating have two stage conduct to the </a:t>
            </a:r>
            <a:r>
              <a:rPr lang="en-ID" sz="1800" dirty="0" err="1">
                <a:effectLst/>
                <a:latin typeface="Times New Roman" panose="02020603050405020304" pitchFamily="18" charset="0"/>
                <a:ea typeface="Calibri" panose="020F0502020204030204" pitchFamily="34" charset="0"/>
              </a:rPr>
              <a:t>SmartPLS</a:t>
            </a:r>
            <a:r>
              <a:rPr lang="en-ID" sz="1800" dirty="0">
                <a:effectLst/>
                <a:latin typeface="Times New Roman" panose="02020603050405020304" pitchFamily="18" charset="0"/>
                <a:ea typeface="Calibri" panose="020F0502020204030204" pitchFamily="34" charset="0"/>
              </a:rPr>
              <a:t> analysis for the management and busines research model that it was divide to the outer model evaluation and the inner model evaluation.  The reflective measurement/ outer model should to assessment conduct to the rule of thumb coefficient pertains (</a:t>
            </a:r>
            <a:r>
              <a:rPr lang="en-ID" sz="1800" dirty="0" err="1">
                <a:effectLst/>
                <a:latin typeface="Times New Roman" panose="02020603050405020304" pitchFamily="18" charset="0"/>
                <a:ea typeface="Calibri" panose="020F0502020204030204" pitchFamily="34" charset="0"/>
              </a:rPr>
              <a:t>Ghozali</a:t>
            </a:r>
            <a:r>
              <a:rPr lang="en-ID" sz="1800" dirty="0">
                <a:effectLst/>
                <a:latin typeface="Times New Roman" panose="02020603050405020304" pitchFamily="18" charset="0"/>
                <a:ea typeface="Calibri" panose="020F0502020204030204" pitchFamily="34" charset="0"/>
              </a:rPr>
              <a:t>, 2021): </a:t>
            </a:r>
          </a:p>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1). </a:t>
            </a:r>
            <a:r>
              <a:rPr lang="en-ID" sz="1800" b="1" dirty="0">
                <a:effectLst/>
                <a:latin typeface="Times New Roman" panose="02020603050405020304" pitchFamily="18" charset="0"/>
                <a:ea typeface="Calibri" panose="020F0502020204030204" pitchFamily="34" charset="0"/>
              </a:rPr>
              <a:t>The convergence validity </a:t>
            </a:r>
            <a:r>
              <a:rPr lang="en-ID" sz="1800" dirty="0">
                <a:effectLst/>
                <a:latin typeface="Times New Roman" panose="02020603050405020304" pitchFamily="18" charset="0"/>
                <a:ea typeface="Calibri" panose="020F0502020204030204" pitchFamily="34" charset="0"/>
              </a:rPr>
              <a:t>(the loading factor coefficient, an average variance extracted (AVE) and communality), 2). The discriminant validity (the cross loading, the root- square of AVE and the correlation between among latent construct, the </a:t>
            </a:r>
            <a:r>
              <a:rPr lang="en-ID" sz="1800" dirty="0" err="1">
                <a:effectLst/>
                <a:latin typeface="Times New Roman" panose="02020603050405020304" pitchFamily="18" charset="0"/>
                <a:ea typeface="Calibri" panose="020F0502020204030204" pitchFamily="34" charset="0"/>
              </a:rPr>
              <a:t>Heterotrait</a:t>
            </a:r>
            <a:r>
              <a:rPr lang="en-ID" sz="1800" dirty="0">
                <a:effectLst/>
                <a:latin typeface="Times New Roman" panose="02020603050405020304" pitchFamily="18" charset="0"/>
                <a:ea typeface="Calibri" panose="020F0502020204030204" pitchFamily="34" charset="0"/>
              </a:rPr>
              <a:t>- </a:t>
            </a:r>
            <a:r>
              <a:rPr lang="en-ID" sz="1800" dirty="0" err="1">
                <a:effectLst/>
                <a:latin typeface="Times New Roman" panose="02020603050405020304" pitchFamily="18" charset="0"/>
                <a:ea typeface="Calibri" panose="020F0502020204030204" pitchFamily="34" charset="0"/>
              </a:rPr>
              <a:t>monotrait</a:t>
            </a:r>
            <a:r>
              <a:rPr lang="en-ID" sz="1800" dirty="0">
                <a:effectLst/>
                <a:latin typeface="Times New Roman" panose="02020603050405020304" pitchFamily="18" charset="0"/>
                <a:ea typeface="Calibri" panose="020F0502020204030204" pitchFamily="34" charset="0"/>
              </a:rPr>
              <a:t> ratio (HTMT)) and, 3). The reliability assessment (The Cronbach’s Alpha and the Composite Reliability). </a:t>
            </a:r>
            <a:endParaRPr lang="en-ID" dirty="0"/>
          </a:p>
        </p:txBody>
      </p:sp>
    </p:spTree>
    <p:extLst>
      <p:ext uri="{BB962C8B-B14F-4D97-AF65-F5344CB8AC3E}">
        <p14:creationId xmlns:p14="http://schemas.microsoft.com/office/powerpoint/2010/main" val="582254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E535-5C65-4034-A8EB-B27D15DCEE79}"/>
              </a:ext>
            </a:extLst>
          </p:cNvPr>
          <p:cNvSpPr>
            <a:spLocks noGrp="1"/>
          </p:cNvSpPr>
          <p:nvPr>
            <p:ph type="title"/>
          </p:nvPr>
        </p:nvSpPr>
        <p:spPr>
          <a:xfrm>
            <a:off x="838200" y="365125"/>
            <a:ext cx="10515600" cy="415925"/>
          </a:xfrm>
        </p:spPr>
        <p:txBody>
          <a:bodyPr>
            <a:normAutofit fontScale="90000"/>
          </a:bodyPr>
          <a:lstStyle/>
          <a:p>
            <a:pPr algn="ctr"/>
            <a:r>
              <a:rPr lang="en-US" b="1" dirty="0">
                <a:solidFill>
                  <a:srgbClr val="FF0000"/>
                </a:solidFill>
              </a:rPr>
              <a:t>OUTER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6829E418-5FEC-452C-BCD9-A76D8781C8C6}"/>
              </a:ext>
            </a:extLst>
          </p:cNvPr>
          <p:cNvPicPr>
            <a:picLocks noGrp="1" noChangeAspect="1"/>
          </p:cNvPicPr>
          <p:nvPr>
            <p:ph idx="1"/>
          </p:nvPr>
        </p:nvPicPr>
        <p:blipFill rotWithShape="1">
          <a:blip r:embed="rId2"/>
          <a:srcRect l="29314" t="25465" r="30792" b="9959"/>
          <a:stretch/>
        </p:blipFill>
        <p:spPr>
          <a:xfrm>
            <a:off x="1152525" y="781050"/>
            <a:ext cx="10201275" cy="5838825"/>
          </a:xfrm>
        </p:spPr>
      </p:pic>
    </p:spTree>
    <p:extLst>
      <p:ext uri="{BB962C8B-B14F-4D97-AF65-F5344CB8AC3E}">
        <p14:creationId xmlns:p14="http://schemas.microsoft.com/office/powerpoint/2010/main" val="1320465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D268-A56D-410C-8FE4-B77C9929D707}"/>
              </a:ext>
            </a:extLst>
          </p:cNvPr>
          <p:cNvSpPr>
            <a:spLocks noGrp="1"/>
          </p:cNvSpPr>
          <p:nvPr>
            <p:ph type="title"/>
          </p:nvPr>
        </p:nvSpPr>
        <p:spPr/>
        <p:txBody>
          <a:bodyPr/>
          <a:lstStyle/>
          <a:p>
            <a:pPr algn="ctr"/>
            <a:r>
              <a:rPr lang="en-ID" b="1" dirty="0">
                <a:solidFill>
                  <a:srgbClr val="FF0000"/>
                </a:solidFill>
                <a:latin typeface="Times New Roman" panose="02020603050405020304" pitchFamily="18" charset="0"/>
                <a:ea typeface="Calibri" panose="020F0502020204030204" pitchFamily="34" charset="0"/>
              </a:rPr>
              <a:t>T</a:t>
            </a:r>
            <a:r>
              <a:rPr lang="en-ID" sz="4400" b="1" dirty="0">
                <a:solidFill>
                  <a:srgbClr val="FF0000"/>
                </a:solidFill>
                <a:effectLst/>
                <a:latin typeface="Times New Roman" panose="02020603050405020304" pitchFamily="18" charset="0"/>
                <a:ea typeface="Calibri" panose="020F0502020204030204" pitchFamily="34" charset="0"/>
              </a:rPr>
              <a:t>he inner model to evaluate</a:t>
            </a:r>
            <a:endParaRPr lang="en-ID" b="1" dirty="0">
              <a:solidFill>
                <a:srgbClr val="FF0000"/>
              </a:solidFill>
            </a:endParaRPr>
          </a:p>
        </p:txBody>
      </p:sp>
      <p:sp>
        <p:nvSpPr>
          <p:cNvPr id="3" name="Content Placeholder 2">
            <a:extLst>
              <a:ext uri="{FF2B5EF4-FFF2-40B4-BE49-F238E27FC236}">
                <a16:creationId xmlns:a16="http://schemas.microsoft.com/office/drawing/2014/main" id="{733CB7A8-3E0E-4EE1-A74C-DCAA1E78F7A5}"/>
              </a:ext>
            </a:extLst>
          </p:cNvPr>
          <p:cNvSpPr>
            <a:spLocks noGrp="1"/>
          </p:cNvSpPr>
          <p:nvPr>
            <p:ph idx="1"/>
          </p:nvPr>
        </p:nvSpPr>
        <p:spPr/>
        <p:txBody>
          <a:bodyPr>
            <a:normAutofit/>
          </a:bodyPr>
          <a:lstStyle/>
          <a:p>
            <a:pPr algn="just"/>
            <a:r>
              <a:rPr lang="en-ID" dirty="0">
                <a:effectLst/>
                <a:latin typeface="Times New Roman" panose="02020603050405020304" pitchFamily="18" charset="0"/>
                <a:ea typeface="Calibri" panose="020F0502020204030204" pitchFamily="34" charset="0"/>
              </a:rPr>
              <a:t>Furthermore, the scholar should do assessment for the inner model to evaluate of the yielding data from the data processing within the </a:t>
            </a:r>
            <a:r>
              <a:rPr lang="en-ID" dirty="0" err="1">
                <a:effectLst/>
                <a:latin typeface="Times New Roman" panose="02020603050405020304" pitchFamily="18" charset="0"/>
                <a:ea typeface="Calibri" panose="020F0502020204030204" pitchFamily="34" charset="0"/>
              </a:rPr>
              <a:t>SmartPLS</a:t>
            </a:r>
            <a:r>
              <a:rPr lang="en-ID" dirty="0">
                <a:effectLst/>
                <a:latin typeface="Times New Roman" panose="02020603050405020304" pitchFamily="18" charset="0"/>
                <a:ea typeface="Calibri" panose="020F0502020204030204" pitchFamily="34" charset="0"/>
              </a:rPr>
              <a:t> in the structural management and business research model pertains:</a:t>
            </a:r>
          </a:p>
          <a:p>
            <a:pPr marL="0" indent="0" algn="just">
              <a:buNone/>
            </a:pPr>
            <a:r>
              <a:rPr lang="en-ID" dirty="0">
                <a:effectLst/>
                <a:latin typeface="Times New Roman" panose="02020603050405020304" pitchFamily="18" charset="0"/>
                <a:ea typeface="Calibri" panose="020F0502020204030204" pitchFamily="34" charset="0"/>
              </a:rPr>
              <a:t> 1). The level of robust of the research model (R-square value), 2). The </a:t>
            </a:r>
            <a:r>
              <a:rPr lang="en-ID" b="1" dirty="0">
                <a:effectLst/>
                <a:latin typeface="Times New Roman" panose="02020603050405020304" pitchFamily="18" charset="0"/>
                <a:ea typeface="Calibri" panose="020F0502020204030204" pitchFamily="34" charset="0"/>
              </a:rPr>
              <a:t>effect size (f- square), </a:t>
            </a:r>
            <a:r>
              <a:rPr lang="en-ID" dirty="0">
                <a:effectLst/>
                <a:latin typeface="Times New Roman" panose="02020603050405020304" pitchFamily="18" charset="0"/>
                <a:ea typeface="Calibri" panose="020F0502020204030204" pitchFamily="34" charset="0"/>
              </a:rPr>
              <a:t>3). The Level of predictive – relevance (Q-square) and, 4). </a:t>
            </a:r>
            <a:r>
              <a:rPr lang="en-ID" b="1" dirty="0">
                <a:solidFill>
                  <a:srgbClr val="FF0000"/>
                </a:solidFill>
                <a:effectLst/>
                <a:latin typeface="Times New Roman" panose="02020603050405020304" pitchFamily="18" charset="0"/>
                <a:ea typeface="Calibri" panose="020F0502020204030204" pitchFamily="34" charset="0"/>
              </a:rPr>
              <a:t>The significance- two-tailed of hypotheses assessments (t-value) </a:t>
            </a:r>
            <a:endParaRPr lang="en-ID" b="1" dirty="0">
              <a:solidFill>
                <a:srgbClr val="FF0000"/>
              </a:solidFill>
            </a:endParaRPr>
          </a:p>
        </p:txBody>
      </p:sp>
    </p:spTree>
    <p:extLst>
      <p:ext uri="{BB962C8B-B14F-4D97-AF65-F5344CB8AC3E}">
        <p14:creationId xmlns:p14="http://schemas.microsoft.com/office/powerpoint/2010/main" val="1631532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47-B7BD-401E-8538-C9684B6AA613}"/>
              </a:ext>
            </a:extLst>
          </p:cNvPr>
          <p:cNvSpPr>
            <a:spLocks noGrp="1"/>
          </p:cNvSpPr>
          <p:nvPr>
            <p:ph type="title"/>
          </p:nvPr>
        </p:nvSpPr>
        <p:spPr>
          <a:xfrm>
            <a:off x="838200" y="365125"/>
            <a:ext cx="10515600" cy="625475"/>
          </a:xfrm>
        </p:spPr>
        <p:txBody>
          <a:bodyPr>
            <a:normAutofit fontScale="90000"/>
          </a:bodyPr>
          <a:lstStyle/>
          <a:p>
            <a:pPr algn="ctr"/>
            <a:r>
              <a:rPr lang="en-US" b="1" dirty="0">
                <a:solidFill>
                  <a:srgbClr val="FF0000"/>
                </a:solidFill>
              </a:rPr>
              <a:t>INNER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4FE80ED2-9B80-4CF2-B038-0951ED0967B4}"/>
              </a:ext>
            </a:extLst>
          </p:cNvPr>
          <p:cNvPicPr>
            <a:picLocks noGrp="1" noChangeAspect="1"/>
          </p:cNvPicPr>
          <p:nvPr>
            <p:ph idx="1"/>
          </p:nvPr>
        </p:nvPicPr>
        <p:blipFill rotWithShape="1">
          <a:blip r:embed="rId2"/>
          <a:srcRect l="29068" t="24590" r="31038" b="34038"/>
          <a:stretch/>
        </p:blipFill>
        <p:spPr>
          <a:xfrm>
            <a:off x="838199" y="990600"/>
            <a:ext cx="10677525" cy="5629275"/>
          </a:xfrm>
        </p:spPr>
      </p:pic>
    </p:spTree>
    <p:extLst>
      <p:ext uri="{BB962C8B-B14F-4D97-AF65-F5344CB8AC3E}">
        <p14:creationId xmlns:p14="http://schemas.microsoft.com/office/powerpoint/2010/main" val="337885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A1CC-A02B-40EA-9796-B76EC5FCD896}"/>
              </a:ext>
            </a:extLst>
          </p:cNvPr>
          <p:cNvSpPr>
            <a:spLocks noGrp="1"/>
          </p:cNvSpPr>
          <p:nvPr>
            <p:ph type="title"/>
          </p:nvPr>
        </p:nvSpPr>
        <p:spPr/>
        <p:txBody>
          <a:bodyPr/>
          <a:lstStyle/>
          <a:p>
            <a:r>
              <a:rPr lang="en-US" dirty="0">
                <a:highlight>
                  <a:srgbClr val="FFFF00"/>
                </a:highlight>
              </a:rPr>
              <a:t>FIT MODEL</a:t>
            </a:r>
            <a:endParaRPr lang="en-ID" dirty="0">
              <a:highlight>
                <a:srgbClr val="FFFF00"/>
              </a:highlight>
            </a:endParaRPr>
          </a:p>
        </p:txBody>
      </p:sp>
      <p:pic>
        <p:nvPicPr>
          <p:cNvPr id="5" name="Content Placeholder 4">
            <a:extLst>
              <a:ext uri="{FF2B5EF4-FFF2-40B4-BE49-F238E27FC236}">
                <a16:creationId xmlns:a16="http://schemas.microsoft.com/office/drawing/2014/main" id="{A3F3CB73-F8AB-4E93-ACB4-0C5366E5B4A6}"/>
              </a:ext>
            </a:extLst>
          </p:cNvPr>
          <p:cNvPicPr>
            <a:picLocks noGrp="1" noChangeAspect="1"/>
          </p:cNvPicPr>
          <p:nvPr>
            <p:ph idx="1"/>
          </p:nvPr>
        </p:nvPicPr>
        <p:blipFill rotWithShape="1">
          <a:blip r:embed="rId2"/>
          <a:srcRect l="29561" t="44509" r="31408" b="25027"/>
          <a:stretch/>
        </p:blipFill>
        <p:spPr>
          <a:xfrm>
            <a:off x="838200" y="1790700"/>
            <a:ext cx="10658475" cy="4629149"/>
          </a:xfrm>
        </p:spPr>
      </p:pic>
    </p:spTree>
    <p:extLst>
      <p:ext uri="{BB962C8B-B14F-4D97-AF65-F5344CB8AC3E}">
        <p14:creationId xmlns:p14="http://schemas.microsoft.com/office/powerpoint/2010/main" val="189200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399-CF83-403E-939D-907796987B4D}"/>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en-US" b="1" dirty="0">
                <a:solidFill>
                  <a:srgbClr val="FF0000"/>
                </a:solidFill>
              </a:rPr>
              <a:t>PROJECT BASE LEARNING</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2F6C742E-CE57-4ED9-BC5F-DB51ECB66826}"/>
              </a:ext>
            </a:extLst>
          </p:cNvPr>
          <p:cNvGraphicFramePr>
            <a:graphicFrameLocks noGrp="1"/>
          </p:cNvGraphicFramePr>
          <p:nvPr>
            <p:ph idx="1"/>
            <p:extLst>
              <p:ext uri="{D42A27DB-BD31-4B8C-83A1-F6EECF244321}">
                <p14:modId xmlns:p14="http://schemas.microsoft.com/office/powerpoint/2010/main" val="1555166548"/>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B54DBCA-1B7C-4317-8688-7A39EBAF45FC}"/>
              </a:ext>
            </a:extLst>
          </p:cNvPr>
          <p:cNvSpPr txBox="1"/>
          <p:nvPr/>
        </p:nvSpPr>
        <p:spPr>
          <a:xfrm>
            <a:off x="838201" y="2647950"/>
            <a:ext cx="356235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highlight>
                  <a:srgbClr val="FFFF00"/>
                </a:highlight>
              </a:rPr>
              <a:t>KEMAMPUAN TEKNIS- WAWASAN DAN PENGEMBANGAN TEORY DAN ILMU PENGETAHUAN TERKINI &amp; TECHNOLOGY</a:t>
            </a:r>
            <a:endParaRPr lang="en-ID" b="1" dirty="0">
              <a:highlight>
                <a:srgbClr val="FFFF00"/>
              </a:highlight>
            </a:endParaRPr>
          </a:p>
        </p:txBody>
      </p:sp>
      <p:cxnSp>
        <p:nvCxnSpPr>
          <p:cNvPr id="7" name="Straight Arrow Connector 6">
            <a:extLst>
              <a:ext uri="{FF2B5EF4-FFF2-40B4-BE49-F238E27FC236}">
                <a16:creationId xmlns:a16="http://schemas.microsoft.com/office/drawing/2014/main" id="{BD57FACD-D15E-4571-AD14-1B888651D1A2}"/>
              </a:ext>
            </a:extLst>
          </p:cNvPr>
          <p:cNvCxnSpPr>
            <a:cxnSpLocks/>
          </p:cNvCxnSpPr>
          <p:nvPr/>
        </p:nvCxnSpPr>
        <p:spPr>
          <a:xfrm>
            <a:off x="4400550" y="3562350"/>
            <a:ext cx="3000374"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1A99671-5C6C-4E5A-A4E3-D84C28C93399}"/>
              </a:ext>
            </a:extLst>
          </p:cNvPr>
          <p:cNvCxnSpPr>
            <a:cxnSpLocks/>
          </p:cNvCxnSpPr>
          <p:nvPr/>
        </p:nvCxnSpPr>
        <p:spPr>
          <a:xfrm flipV="1">
            <a:off x="4400550" y="3525113"/>
            <a:ext cx="1343025" cy="37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476EC-843B-4D76-9738-FDD16EADA181}"/>
              </a:ext>
            </a:extLst>
          </p:cNvPr>
          <p:cNvCxnSpPr>
            <a:cxnSpLocks/>
          </p:cNvCxnSpPr>
          <p:nvPr/>
        </p:nvCxnSpPr>
        <p:spPr>
          <a:xfrm>
            <a:off x="4400549" y="3600540"/>
            <a:ext cx="2600325" cy="2143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3D85A6-EFF5-4252-9D0E-6D1A2A6A02F1}"/>
              </a:ext>
            </a:extLst>
          </p:cNvPr>
          <p:cNvSpPr txBox="1"/>
          <p:nvPr/>
        </p:nvSpPr>
        <p:spPr>
          <a:xfrm>
            <a:off x="7886700" y="2647950"/>
            <a:ext cx="31242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a:solidFill>
                  <a:srgbClr val="FF0000"/>
                </a:solidFill>
              </a:rPr>
              <a:t>INNOVATION, DAYA SAING, GLOBAL</a:t>
            </a:r>
            <a:endParaRPr lang="en-ID" sz="3600" dirty="0">
              <a:solidFill>
                <a:srgbClr val="FF0000"/>
              </a:solidFill>
            </a:endParaRPr>
          </a:p>
        </p:txBody>
      </p:sp>
      <p:cxnSp>
        <p:nvCxnSpPr>
          <p:cNvPr id="16" name="Straight Arrow Connector 15">
            <a:extLst>
              <a:ext uri="{FF2B5EF4-FFF2-40B4-BE49-F238E27FC236}">
                <a16:creationId xmlns:a16="http://schemas.microsoft.com/office/drawing/2014/main" id="{7E0B3F3D-E08A-49A2-ACA9-5AB02C058517}"/>
              </a:ext>
            </a:extLst>
          </p:cNvPr>
          <p:cNvCxnSpPr>
            <a:cxnSpLocks/>
            <a:stCxn id="14" idx="1"/>
          </p:cNvCxnSpPr>
          <p:nvPr/>
        </p:nvCxnSpPr>
        <p:spPr>
          <a:xfrm flipH="1">
            <a:off x="5810250" y="3525113"/>
            <a:ext cx="2076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0E99A2-A434-4B3C-82A1-4CD973A9E12C}"/>
              </a:ext>
            </a:extLst>
          </p:cNvPr>
          <p:cNvCxnSpPr>
            <a:cxnSpLocks/>
          </p:cNvCxnSpPr>
          <p:nvPr/>
        </p:nvCxnSpPr>
        <p:spPr>
          <a:xfrm flipH="1">
            <a:off x="7029450" y="3562350"/>
            <a:ext cx="857251" cy="2181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13D83A-DDCB-4618-8D83-11E3FE7413B7}"/>
              </a:ext>
            </a:extLst>
          </p:cNvPr>
          <p:cNvCxnSpPr>
            <a:cxnSpLocks/>
          </p:cNvCxnSpPr>
          <p:nvPr/>
        </p:nvCxnSpPr>
        <p:spPr>
          <a:xfrm flipH="1">
            <a:off x="7429500" y="3562350"/>
            <a:ext cx="457201" cy="466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038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E629-BD60-4269-A3B1-86EDA01941CA}"/>
              </a:ext>
            </a:extLst>
          </p:cNvPr>
          <p:cNvSpPr>
            <a:spLocks noGrp="1"/>
          </p:cNvSpPr>
          <p:nvPr>
            <p:ph type="title"/>
          </p:nvPr>
        </p:nvSpPr>
        <p:spPr/>
        <p:txBody>
          <a:bodyPr/>
          <a:lstStyle/>
          <a:p>
            <a:r>
              <a:rPr lang="en-US" dirty="0"/>
              <a:t>DISCUSSION</a:t>
            </a:r>
            <a:endParaRPr lang="en-ID" dirty="0"/>
          </a:p>
        </p:txBody>
      </p:sp>
      <p:sp>
        <p:nvSpPr>
          <p:cNvPr id="3" name="Content Placeholder 2">
            <a:extLst>
              <a:ext uri="{FF2B5EF4-FFF2-40B4-BE49-F238E27FC236}">
                <a16:creationId xmlns:a16="http://schemas.microsoft.com/office/drawing/2014/main" id="{A8ED1377-8DF6-4405-ADD0-B21214C69F14}"/>
              </a:ext>
            </a:extLst>
          </p:cNvPr>
          <p:cNvSpPr>
            <a:spLocks noGrp="1"/>
          </p:cNvSpPr>
          <p:nvPr>
            <p:ph idx="1"/>
          </p:nvPr>
        </p:nvSpPr>
        <p:spPr/>
        <p:txBody>
          <a:bodyPr/>
          <a:lstStyle/>
          <a:p>
            <a:r>
              <a:rPr lang="en-US" dirty="0"/>
              <a:t>TO THE FORUM</a:t>
            </a:r>
            <a:endParaRPr lang="en-ID" dirty="0"/>
          </a:p>
        </p:txBody>
      </p:sp>
    </p:spTree>
    <p:extLst>
      <p:ext uri="{BB962C8B-B14F-4D97-AF65-F5344CB8AC3E}">
        <p14:creationId xmlns:p14="http://schemas.microsoft.com/office/powerpoint/2010/main" val="55411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A44E-C47E-461A-93A7-6BC89DC34AF5}"/>
              </a:ext>
            </a:extLst>
          </p:cNvPr>
          <p:cNvSpPr>
            <a:spLocks noGrp="1"/>
          </p:cNvSpPr>
          <p:nvPr>
            <p:ph type="title"/>
          </p:nvPr>
        </p:nvSpPr>
        <p:spPr/>
        <p:txBody>
          <a:bodyPr/>
          <a:lstStyle/>
          <a:p>
            <a:r>
              <a:rPr lang="en-US" b="1" dirty="0">
                <a:solidFill>
                  <a:srgbClr val="FF0000"/>
                </a:solidFill>
              </a:rPr>
              <a:t>INTRODUCTION</a:t>
            </a:r>
            <a:endParaRPr lang="en-ID" b="1" dirty="0">
              <a:solidFill>
                <a:srgbClr val="FF0000"/>
              </a:solidFill>
            </a:endParaRPr>
          </a:p>
        </p:txBody>
      </p:sp>
      <p:sp>
        <p:nvSpPr>
          <p:cNvPr id="3" name="Content Placeholder 2">
            <a:extLst>
              <a:ext uri="{FF2B5EF4-FFF2-40B4-BE49-F238E27FC236}">
                <a16:creationId xmlns:a16="http://schemas.microsoft.com/office/drawing/2014/main" id="{FB720303-DCF9-4BB2-A9E0-0F24F251D159}"/>
              </a:ext>
            </a:extLst>
          </p:cNvPr>
          <p:cNvSpPr>
            <a:spLocks noGrp="1"/>
          </p:cNvSpPr>
          <p:nvPr>
            <p:ph idx="1"/>
          </p:nvPr>
        </p:nvSpPr>
        <p:spPr>
          <a:xfrm>
            <a:off x="838200" y="1304925"/>
            <a:ext cx="10515600" cy="4872038"/>
          </a:xfrm>
        </p:spPr>
        <p:txBody>
          <a:bodyPr/>
          <a:lstStyle/>
          <a:p>
            <a:r>
              <a:rPr lang="en-US" dirty="0"/>
              <a:t>TYPE OF BUSINESS RESEARCH- UNDERTAKEN FOR TWO DIFFERENT PURPOSE </a:t>
            </a:r>
            <a:r>
              <a:rPr lang="en-US" sz="1600" b="1" dirty="0"/>
              <a:t>(Sekaran and Bougie)</a:t>
            </a:r>
            <a:r>
              <a:rPr lang="en-US" dirty="0"/>
              <a:t>: </a:t>
            </a:r>
            <a:r>
              <a:rPr lang="en-US" dirty="0">
                <a:highlight>
                  <a:srgbClr val="FFFF00"/>
                </a:highlight>
              </a:rPr>
              <a:t>(Magister </a:t>
            </a:r>
            <a:r>
              <a:rPr lang="en-US" dirty="0" err="1">
                <a:highlight>
                  <a:srgbClr val="FFFF00"/>
                </a:highlight>
              </a:rPr>
              <a:t>Terapan</a:t>
            </a:r>
            <a:r>
              <a:rPr lang="en-US" dirty="0">
                <a:highlight>
                  <a:srgbClr val="FFFF00"/>
                </a:highlight>
              </a:rPr>
              <a:t>)</a:t>
            </a:r>
          </a:p>
          <a:p>
            <a:endParaRPr lang="en-ID" dirty="0"/>
          </a:p>
        </p:txBody>
      </p:sp>
      <p:graphicFrame>
        <p:nvGraphicFramePr>
          <p:cNvPr id="5" name="Diagram 4">
            <a:extLst>
              <a:ext uri="{FF2B5EF4-FFF2-40B4-BE49-F238E27FC236}">
                <a16:creationId xmlns:a16="http://schemas.microsoft.com/office/drawing/2014/main" id="{B930BFC7-6370-49D5-A635-3698CD404A7F}"/>
              </a:ext>
            </a:extLst>
          </p:cNvPr>
          <p:cNvGraphicFramePr/>
          <p:nvPr>
            <p:extLst>
              <p:ext uri="{D42A27DB-BD31-4B8C-83A1-F6EECF244321}">
                <p14:modId xmlns:p14="http://schemas.microsoft.com/office/powerpoint/2010/main" val="1712668115"/>
              </p:ext>
            </p:extLst>
          </p:nvPr>
        </p:nvGraphicFramePr>
        <p:xfrm>
          <a:off x="1190625" y="2438399"/>
          <a:ext cx="8969375"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60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A8AF-650C-45CD-A262-AF74110C8F57}"/>
              </a:ext>
            </a:extLst>
          </p:cNvPr>
          <p:cNvSpPr>
            <a:spLocks noGrp="1"/>
          </p:cNvSpPr>
          <p:nvPr>
            <p:ph type="title"/>
          </p:nvPr>
        </p:nvSpPr>
        <p:spPr/>
        <p:txBody>
          <a:bodyPr>
            <a:normAutofit fontScale="90000"/>
          </a:bodyPr>
          <a:lstStyle/>
          <a:p>
            <a:r>
              <a:rPr lang="en-US" dirty="0" err="1"/>
              <a:t>Contoh</a:t>
            </a:r>
            <a:r>
              <a:rPr lang="en-US" dirty="0"/>
              <a:t>: SOLVE THE CURRENT PROBLEM FACED BY MANAGER </a:t>
            </a:r>
            <a:r>
              <a:rPr lang="en-US" b="1" dirty="0">
                <a:solidFill>
                  <a:srgbClr val="FF0000"/>
                </a:solidFill>
              </a:rPr>
              <a:t>IN WORK SETTING</a:t>
            </a:r>
            <a:br>
              <a:rPr lang="en-ID" b="1" dirty="0">
                <a:solidFill>
                  <a:srgbClr val="FF0000"/>
                </a:solidFill>
              </a:rPr>
            </a:br>
            <a:endParaRPr lang="en-ID" dirty="0"/>
          </a:p>
        </p:txBody>
      </p:sp>
      <p:sp>
        <p:nvSpPr>
          <p:cNvPr id="3" name="Content Placeholder 2">
            <a:extLst>
              <a:ext uri="{FF2B5EF4-FFF2-40B4-BE49-F238E27FC236}">
                <a16:creationId xmlns:a16="http://schemas.microsoft.com/office/drawing/2014/main" id="{A1029702-24C1-4C75-B635-9BB5A0366355}"/>
              </a:ext>
            </a:extLst>
          </p:cNvPr>
          <p:cNvSpPr>
            <a:spLocks noGrp="1"/>
          </p:cNvSpPr>
          <p:nvPr>
            <p:ph idx="1"/>
          </p:nvPr>
        </p:nvSpPr>
        <p:spPr/>
        <p:txBody>
          <a:bodyPr>
            <a:normAutofit/>
          </a:bodyPr>
          <a:lstStyle/>
          <a:p>
            <a:pPr algn="ctr"/>
            <a:r>
              <a:rPr lang="en-US" sz="5400" b="1" dirty="0"/>
              <a:t>Role of motivations for </a:t>
            </a:r>
            <a:r>
              <a:rPr lang="en-US" sz="5400" b="1" u="sng" dirty="0">
                <a:solidFill>
                  <a:srgbClr val="C00000"/>
                </a:solidFill>
              </a:rPr>
              <a:t>luxury cruise traveling</a:t>
            </a:r>
            <a:r>
              <a:rPr lang="en-US" sz="5400" b="1" dirty="0"/>
              <a:t>, satisfaction, and involvement in </a:t>
            </a:r>
            <a:r>
              <a:rPr lang="en-US" sz="5400" b="1" dirty="0">
                <a:highlight>
                  <a:srgbClr val="FFFF00"/>
                </a:highlight>
              </a:rPr>
              <a:t>building traveler loyalty</a:t>
            </a:r>
            <a:endParaRPr lang="en-ID" sz="5400" dirty="0">
              <a:highlight>
                <a:srgbClr val="FFFF00"/>
              </a:highlight>
            </a:endParaRPr>
          </a:p>
        </p:txBody>
      </p:sp>
    </p:spTree>
    <p:extLst>
      <p:ext uri="{BB962C8B-B14F-4D97-AF65-F5344CB8AC3E}">
        <p14:creationId xmlns:p14="http://schemas.microsoft.com/office/powerpoint/2010/main" val="3754623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2279</Words>
  <Application>Microsoft Office PowerPoint</Application>
  <PresentationFormat>Widescreen</PresentationFormat>
  <Paragraphs>144</Paragraphs>
  <Slides>70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Times New Roman</vt:lpstr>
      <vt:lpstr>Office Theme</vt:lpstr>
      <vt:lpstr>MK MANAJEMEN PEMASARAN: STUDY TO DEVELOP TO INTEGRATION THE MARKETING MODEL AND MULTIVARIATE DATA ANALYSIS CONDUCT TO SEM SMARTPLS 3.2.9- 2022-23</vt:lpstr>
      <vt:lpstr>MK MARKETING</vt:lpstr>
      <vt:lpstr>Model PENELITIAN PEMASRAN BERBASIS TEORI &amp; INTEGRASI HASIL PUBLIKASI PADA JURNAL INTERNASIONAL</vt:lpstr>
      <vt:lpstr>PILOT MARKETING MODEL BERBASIS SMARTPLS V 3.2.9</vt:lpstr>
      <vt:lpstr>INDUSTRY DAN DUNIA KERJA</vt:lpstr>
      <vt:lpstr>OUTCOME</vt:lpstr>
      <vt:lpstr>PROJECT BASE LEARNING</vt:lpstr>
      <vt:lpstr>INTRODUCTION</vt:lpstr>
      <vt:lpstr>Contoh: SOLVE THE CURRENT PROBLEM FACED BY MANAGER IN WORK SETTING </vt:lpstr>
      <vt:lpstr>The applied Research Model</vt:lpstr>
      <vt:lpstr>SEM- MODEL FULL HYBRID</vt:lpstr>
      <vt:lpstr>THE STRUCTURAL MODEL ASSESSNENT</vt:lpstr>
      <vt:lpstr>NEXT- THEORY AND MODEL DEVELOPMENT</vt:lpstr>
      <vt:lpstr>UNDERSTANDING THE GRAND THEORY IN MARKETING SCIENCE</vt:lpstr>
      <vt:lpstr>SDL- THEORY</vt:lpstr>
      <vt:lpstr>LITERATURE- THEORITICAL REVIEW</vt:lpstr>
      <vt:lpstr>Review methodology Systematic literature review articles</vt:lpstr>
      <vt:lpstr>THE RESEARCH MODEL OF  PEFORMANCE VS COA</vt:lpstr>
      <vt:lpstr>OIT- ORGANISMIC INTEGRATION THEORY</vt:lpstr>
      <vt:lpstr>OIT</vt:lpstr>
      <vt:lpstr>ARTICLE SCREENING AND ELIGIBILITY CRITERIA</vt:lpstr>
      <vt:lpstr>OIT STUDIES ACROSS COUNTRIES</vt:lpstr>
      <vt:lpstr>YEAR OF PUBLICATION AND RESEARCH DESIGN METHODS</vt:lpstr>
      <vt:lpstr>RESEARCH AREA STUDY</vt:lpstr>
      <vt:lpstr>THE STATISTICAL METHODS</vt:lpstr>
      <vt:lpstr>SAMPLING METHODS</vt:lpstr>
      <vt:lpstr>SAMPLING SIZE</vt:lpstr>
      <vt:lpstr>OUTCOME VARIABLES STUDIED IN IOT-VAR INDEPENDENT DAN VAR MEDIATING</vt:lpstr>
      <vt:lpstr>THE POTENTIAL RESEARCH TOPICS- INPUT-PROCESS-OUTPUT- VAR DEPENDENT</vt:lpstr>
      <vt:lpstr>VARIABEL YANG DAPAT DITERAPKAN DALAM PENELITIAN MANAJEMEN BERBASIS TEORI : OIT</vt:lpstr>
      <vt:lpstr>Alt02- berbasis teory</vt:lpstr>
      <vt:lpstr>Proposition 1.</vt:lpstr>
      <vt:lpstr>RESEARCH FRAME WORK- CRUISE BUSINESS- Evaluating and Categorizing Cruise Lines by ship attributes: A Comparison Between Cruisers and Experts </vt:lpstr>
      <vt:lpstr>Shore excursions of cruise destinations: Product categories, resource allocation, and regional differentiation Xiaodong Sun a , Robert Kwortnik b , Meihua Xu a , Yui-yip Lau c,* , Rongxin Ni a, 2021</vt:lpstr>
      <vt:lpstr>Global-CSE  System</vt:lpstr>
      <vt:lpstr>RISET QUALITATIVE- TEMATIK</vt:lpstr>
      <vt:lpstr>The SmartPLS 3.2.9- SEM SOFTWARE</vt:lpstr>
      <vt:lpstr>THE SMART PLS KONSEP DAN APLIKASI</vt:lpstr>
      <vt:lpstr>The partial least square (PLS) analysis consists of two stages  (Cavazotte et al., 2013, Hair et al., 2011, Ghozali, 2021).</vt:lpstr>
      <vt:lpstr>The partial least square (PLS) analysis consists of two stages. </vt:lpstr>
      <vt:lpstr>Inner Model </vt:lpstr>
      <vt:lpstr>The Importance Performance Map Analysis (IPMA)</vt:lpstr>
      <vt:lpstr>THE MULTIVARIATE DATA ANALYSIS PROCESS CONDUCT WITH SMART PLS 3.2.9</vt:lpstr>
      <vt:lpstr>2. The determine the method of algorithm analyses. </vt:lpstr>
      <vt:lpstr>3. Provide the path diagram scheme. </vt:lpstr>
      <vt:lpstr>The management and business model assessments. </vt:lpstr>
      <vt:lpstr>OUTER LOADING </vt:lpstr>
      <vt:lpstr>OUTER LOADING</vt:lpstr>
      <vt:lpstr>The Data of an outer loadings among indicators</vt:lpstr>
      <vt:lpstr>The Data of the discriminant validity entire the latent construct- CROSSLOADING </vt:lpstr>
      <vt:lpstr>The Data of the construct’s reliability and validity </vt:lpstr>
      <vt:lpstr>The Data of assessments for the collinearity statistics’ (VIF) value of entire indicators/ observed variables (for formative only) </vt:lpstr>
      <vt:lpstr>The Data for model fit </vt:lpstr>
      <vt:lpstr>The Data for the model selection criteria </vt:lpstr>
      <vt:lpstr>The resampling methods (Only for the Inner Model). </vt:lpstr>
      <vt:lpstr>Inner model conduct to the bootstrapping within subsamples to basic setting to 10.000</vt:lpstr>
      <vt:lpstr>The prediction the relationship- among variable</vt:lpstr>
      <vt:lpstr>The Data for the outer loadings within p-value the coefficient for accepted entire hypotheses in management dan business research model </vt:lpstr>
      <vt:lpstr>Path coefficients</vt:lpstr>
      <vt:lpstr>INDIRECT EFFECTS</vt:lpstr>
      <vt:lpstr>The scheme of Inner-model result research with p-value coefficients</vt:lpstr>
      <vt:lpstr>The Data for estimate the level of contribution within the prediction- model within the R Square coefficient </vt:lpstr>
      <vt:lpstr>The Data for f Square </vt:lpstr>
      <vt:lpstr>PLS-SEM CRITERIA</vt:lpstr>
      <vt:lpstr>The Model Evaluating for the Reflective Measurement model- the outer loading- Reflective </vt:lpstr>
      <vt:lpstr>OUTER MODEL</vt:lpstr>
      <vt:lpstr>The inner model to evaluate</vt:lpstr>
      <vt:lpstr>INNER  MODEL</vt:lpstr>
      <vt:lpstr>FIT MODEL</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TO DEVELOP FOR THE MARKETING RESEARCH MODEL</dc:title>
  <dc:creator>ASUS</dc:creator>
  <cp:lastModifiedBy>ASUS</cp:lastModifiedBy>
  <cp:revision>100</cp:revision>
  <dcterms:created xsi:type="dcterms:W3CDTF">2021-10-16T04:31:45Z</dcterms:created>
  <dcterms:modified xsi:type="dcterms:W3CDTF">2022-02-06T01:39:28Z</dcterms:modified>
</cp:coreProperties>
</file>