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7" r:id="rId5"/>
    <p:sldId id="268" r:id="rId6"/>
    <p:sldId id="288" r:id="rId7"/>
    <p:sldId id="274" r:id="rId8"/>
    <p:sldId id="275" r:id="rId9"/>
    <p:sldId id="263" r:id="rId10"/>
    <p:sldId id="265" r:id="rId11"/>
    <p:sldId id="266" r:id="rId12"/>
    <p:sldId id="267" r:id="rId13"/>
    <p:sldId id="257" r:id="rId14"/>
    <p:sldId id="277" r:id="rId15"/>
    <p:sldId id="278" r:id="rId16"/>
    <p:sldId id="283" r:id="rId17"/>
    <p:sldId id="284" r:id="rId18"/>
    <p:sldId id="285" r:id="rId19"/>
    <p:sldId id="280" r:id="rId20"/>
    <p:sldId id="281" r:id="rId21"/>
    <p:sldId id="258" r:id="rId22"/>
    <p:sldId id="259" r:id="rId23"/>
    <p:sldId id="276" r:id="rId24"/>
    <p:sldId id="286" r:id="rId25"/>
    <p:sldId id="289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3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7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17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92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11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9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5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02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86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77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64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06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51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76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64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6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3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07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39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20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5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28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73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90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72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34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71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96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30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43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36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49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52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86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8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3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0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2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6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C1019-BAE8-4EEB-94A9-C119E5CB8C0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0ECF4-C59C-4CDC-940F-A623CE373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0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9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9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AB4B-8BDA-422B-A70D-855D14EB171C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90A5C-7DEA-43CC-A22D-9ABCCBD46EF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7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56642" cy="685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443" y="173627"/>
            <a:ext cx="2986100" cy="540060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Komunikasi</a:t>
            </a:r>
            <a:r>
              <a:rPr lang="en-US" b="1" dirty="0" smtClean="0"/>
              <a:t> </a:t>
            </a:r>
            <a:r>
              <a:rPr lang="en-US" b="1" dirty="0" err="1" smtClean="0"/>
              <a:t>Sosial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Pemasaran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meraih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err="1" smtClean="0"/>
              <a:t>pangsa</a:t>
            </a:r>
            <a:r>
              <a:rPr lang="en-US" b="1" dirty="0" smtClean="0"/>
              <a:t> </a:t>
            </a:r>
            <a:r>
              <a:rPr lang="en-US" b="1" dirty="0" err="1" smtClean="0"/>
              <a:t>pasar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5575" y="583255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SYARIFUDDIN S. GASSING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UPI YAI JAKARTA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4" name="AutoShape 2" descr="Pers Diingatkan tak Ikuti Viral di Media Sosial | Republika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 rot="1010268">
            <a:off x="5843664" y="3638967"/>
            <a:ext cx="6533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0275037">
            <a:off x="5871570" y="2702469"/>
            <a:ext cx="61035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5094791" y="4549546"/>
            <a:ext cx="128730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040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10922" y="620687"/>
            <a:ext cx="41764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Media </a:t>
            </a:r>
            <a:r>
              <a:rPr lang="en-US" sz="3600" b="1" dirty="0" err="1" smtClean="0"/>
              <a:t>Sosial</a:t>
            </a:r>
            <a:endParaRPr lang="en-US" sz="36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721203" y="2772083"/>
            <a:ext cx="2304256" cy="1313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Data </a:t>
            </a:r>
            <a:r>
              <a:rPr lang="en-US" sz="4000" b="1" dirty="0" err="1" smtClean="0"/>
              <a:t>apa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Saja</a:t>
            </a:r>
            <a:r>
              <a:rPr lang="en-US" sz="4000" b="1" dirty="0" smtClean="0"/>
              <a:t>??</a:t>
            </a:r>
            <a:endParaRPr lang="en-US" sz="4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6465377" y="2081042"/>
            <a:ext cx="2242415" cy="918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Informasi</a:t>
            </a:r>
            <a:r>
              <a:rPr lang="en-US" sz="3200" b="1" dirty="0" smtClean="0"/>
              <a:t> Digital</a:t>
            </a:r>
            <a:endParaRPr lang="en-US" sz="3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527218" y="3757727"/>
            <a:ext cx="2180574" cy="9718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Identitas</a:t>
            </a:r>
            <a:r>
              <a:rPr lang="en-US" sz="3200" b="1" dirty="0" smtClean="0"/>
              <a:t> Digital</a:t>
            </a:r>
            <a:endParaRPr lang="en-US" sz="3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932040" y="5373216"/>
            <a:ext cx="2222191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Jejak</a:t>
            </a:r>
            <a:r>
              <a:rPr lang="en-US" sz="3200" b="1" dirty="0" smtClean="0"/>
              <a:t> Digital</a:t>
            </a:r>
            <a:endParaRPr lang="en-US" sz="3200" b="1" dirty="0"/>
          </a:p>
        </p:txBody>
      </p:sp>
      <p:sp>
        <p:nvSpPr>
          <p:cNvPr id="2" name="Down Arrow 1"/>
          <p:cNvSpPr/>
          <p:nvPr/>
        </p:nvSpPr>
        <p:spPr>
          <a:xfrm>
            <a:off x="4644008" y="1340767"/>
            <a:ext cx="360040" cy="14313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69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6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9583" y="404664"/>
            <a:ext cx="6768752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Memulai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Bisnis</a:t>
            </a:r>
            <a:r>
              <a:rPr lang="en-US" sz="3600" b="1" dirty="0" smtClean="0">
                <a:solidFill>
                  <a:schemeClr val="tx1"/>
                </a:solidFill>
              </a:rPr>
              <a:t> di Media </a:t>
            </a:r>
            <a:r>
              <a:rPr lang="en-US" sz="3600" b="1" dirty="0" err="1" smtClean="0">
                <a:solidFill>
                  <a:schemeClr val="tx1"/>
                </a:solidFill>
              </a:rPr>
              <a:t>Sosial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36096" y="1599657"/>
            <a:ext cx="2064979" cy="154148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Tentukan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Barang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brand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83548" y="3167396"/>
            <a:ext cx="2064979" cy="129727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Segmen</a:t>
            </a:r>
            <a:endParaRPr lang="en-US" sz="32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tasi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Pasar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8742" y="3985873"/>
            <a:ext cx="4928655" cy="72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Klasfikasi</a:t>
            </a:r>
            <a:r>
              <a:rPr lang="en-US" sz="3200" b="1" dirty="0" smtClean="0">
                <a:solidFill>
                  <a:schemeClr val="tx1"/>
                </a:solidFill>
              </a:rPr>
              <a:t> model </a:t>
            </a:r>
            <a:r>
              <a:rPr lang="en-US" sz="3200" b="1" dirty="0" err="1" smtClean="0">
                <a:solidFill>
                  <a:schemeClr val="tx1"/>
                </a:solidFill>
              </a:rPr>
              <a:t>Bisnisnya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44645" y="4958710"/>
            <a:ext cx="5544616" cy="72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Memilih</a:t>
            </a:r>
            <a:r>
              <a:rPr lang="en-US" sz="3200" b="1" dirty="0" smtClean="0">
                <a:solidFill>
                  <a:schemeClr val="tx1"/>
                </a:solidFill>
              </a:rPr>
              <a:t> platform yang </a:t>
            </a:r>
            <a:r>
              <a:rPr lang="en-US" sz="3200" b="1" dirty="0" err="1" smtClean="0">
                <a:solidFill>
                  <a:schemeClr val="tx1"/>
                </a:solidFill>
              </a:rPr>
              <a:t>sesuai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9552" y="5950841"/>
            <a:ext cx="5544616" cy="72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Manfaatkan</a:t>
            </a:r>
            <a:r>
              <a:rPr lang="en-US" sz="3200" b="1" dirty="0" smtClean="0">
                <a:solidFill>
                  <a:schemeClr val="tx1"/>
                </a:solidFill>
              </a:rPr>
              <a:t> media </a:t>
            </a:r>
            <a:r>
              <a:rPr lang="en-US" sz="3200" b="1" dirty="0" err="1" smtClean="0">
                <a:solidFill>
                  <a:schemeClr val="tx1"/>
                </a:solidFill>
              </a:rPr>
              <a:t>sosial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2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9178944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31954" y="620688"/>
            <a:ext cx="4928655" cy="72320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Tentukan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Barang</a:t>
            </a:r>
            <a:r>
              <a:rPr lang="en-US" sz="3200" b="1" dirty="0" smtClean="0">
                <a:solidFill>
                  <a:schemeClr val="tx1"/>
                </a:solidFill>
              </a:rPr>
              <a:t>/brand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63" y="1651783"/>
            <a:ext cx="6048672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77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Power Point\pw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ght Arrow 25"/>
          <p:cNvSpPr/>
          <p:nvPr/>
        </p:nvSpPr>
        <p:spPr>
          <a:xfrm>
            <a:off x="2411760" y="4581128"/>
            <a:ext cx="576064" cy="14401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9537536">
            <a:off x="2243711" y="1687042"/>
            <a:ext cx="832964" cy="15192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20659133">
            <a:off x="2370101" y="1977576"/>
            <a:ext cx="699155" cy="13532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2196051">
            <a:off x="2233633" y="2834470"/>
            <a:ext cx="873206" cy="13111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382358">
            <a:off x="2268687" y="2643123"/>
            <a:ext cx="781127" cy="13432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08842" y="548680"/>
            <a:ext cx="5703517" cy="4320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</a:rPr>
              <a:t>Segmentasi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endParaRPr lang="id-ID" sz="280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7584" y="1988840"/>
            <a:ext cx="158417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000" b="1" dirty="0" smtClean="0">
                <a:solidFill>
                  <a:prstClr val="black"/>
                </a:solidFill>
              </a:rPr>
              <a:t>Demo</a:t>
            </a:r>
            <a:r>
              <a:rPr lang="en-US" sz="2000" b="1" dirty="0" smtClean="0">
                <a:solidFill>
                  <a:prstClr val="black"/>
                </a:solidFill>
              </a:rPr>
              <a:t>g</a:t>
            </a:r>
            <a:r>
              <a:rPr lang="id-ID" sz="2000" b="1" dirty="0" smtClean="0">
                <a:solidFill>
                  <a:prstClr val="black"/>
                </a:solidFill>
              </a:rPr>
              <a:t>rafi</a:t>
            </a:r>
            <a:endParaRPr lang="id-ID" sz="2000" b="1" dirty="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59832" y="1340768"/>
            <a:ext cx="1656184" cy="288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prstClr val="black"/>
                </a:solidFill>
              </a:rPr>
              <a:t>Umur</a:t>
            </a:r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59832" y="1700808"/>
            <a:ext cx="1656184" cy="288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prstClr val="black"/>
                </a:solidFill>
              </a:rPr>
              <a:t>Jenis Kelamin</a:t>
            </a:r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44947" y="2060848"/>
            <a:ext cx="1656184" cy="288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dirty="0" smtClean="0">
              <a:solidFill>
                <a:prstClr val="black"/>
              </a:solidFill>
            </a:endParaRPr>
          </a:p>
          <a:p>
            <a:pPr algn="ctr"/>
            <a:r>
              <a:rPr lang="id-ID" b="1" dirty="0" smtClean="0">
                <a:solidFill>
                  <a:prstClr val="black"/>
                </a:solidFill>
              </a:rPr>
              <a:t>Penghasilan</a:t>
            </a:r>
            <a:endParaRPr lang="id-ID" b="1" dirty="0">
              <a:solidFill>
                <a:prstClr val="black"/>
              </a:solidFill>
            </a:endParaRPr>
          </a:p>
          <a:p>
            <a:pPr algn="ctr"/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420888"/>
            <a:ext cx="2088232" cy="288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dirty="0" smtClean="0">
              <a:solidFill>
                <a:prstClr val="black"/>
              </a:solidFill>
            </a:endParaRPr>
          </a:p>
          <a:p>
            <a:pPr algn="ctr"/>
            <a:r>
              <a:rPr lang="id-ID" b="1" dirty="0">
                <a:solidFill>
                  <a:prstClr val="black"/>
                </a:solidFill>
              </a:rPr>
              <a:t>Status pernikahan</a:t>
            </a:r>
          </a:p>
          <a:p>
            <a:pPr algn="ctr"/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59832" y="2780928"/>
            <a:ext cx="2088232" cy="288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dirty="0" smtClean="0">
              <a:solidFill>
                <a:prstClr val="black"/>
              </a:solidFill>
            </a:endParaRPr>
          </a:p>
          <a:p>
            <a:pPr algn="ctr"/>
            <a:r>
              <a:rPr lang="id-ID" b="1" dirty="0">
                <a:solidFill>
                  <a:prstClr val="black"/>
                </a:solidFill>
              </a:rPr>
              <a:t>Pekerjaan / Industri</a:t>
            </a:r>
          </a:p>
          <a:p>
            <a:pPr algn="ctr"/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59832" y="3140968"/>
            <a:ext cx="2088232" cy="288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dirty="0" smtClean="0">
              <a:solidFill>
                <a:prstClr val="black"/>
              </a:solidFill>
            </a:endParaRPr>
          </a:p>
          <a:p>
            <a:pPr algn="ctr"/>
            <a:r>
              <a:rPr lang="id-ID" b="1" dirty="0">
                <a:solidFill>
                  <a:prstClr val="black"/>
                </a:solidFill>
              </a:rPr>
              <a:t>Tingkat pendidikan</a:t>
            </a:r>
          </a:p>
          <a:p>
            <a:pPr algn="ctr"/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411760" y="2204864"/>
            <a:ext cx="576064" cy="144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437625" y="2420888"/>
            <a:ext cx="576064" cy="144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47126" y="3717032"/>
            <a:ext cx="1584176" cy="50405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 smtClean="0">
                <a:solidFill>
                  <a:prstClr val="white"/>
                </a:solidFill>
              </a:rPr>
              <a:t>Lokasi</a:t>
            </a:r>
            <a:endParaRPr lang="id-ID" sz="200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59832" y="3645024"/>
            <a:ext cx="2088232" cy="2880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 smtClean="0">
              <a:solidFill>
                <a:prstClr val="white"/>
              </a:solidFill>
            </a:endParaRPr>
          </a:p>
          <a:p>
            <a:pPr algn="ctr"/>
            <a:r>
              <a:rPr lang="id-ID" b="1" dirty="0" smtClean="0">
                <a:solidFill>
                  <a:prstClr val="white"/>
                </a:solidFill>
              </a:rPr>
              <a:t>Kota/Provinsi dll</a:t>
            </a:r>
            <a:endParaRPr lang="id-ID" b="1" dirty="0">
              <a:solidFill>
                <a:prstClr val="white"/>
              </a:solidFill>
            </a:endParaRPr>
          </a:p>
          <a:p>
            <a:pPr algn="ctr"/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059832" y="4005064"/>
            <a:ext cx="2088232" cy="2880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 smtClean="0">
              <a:solidFill>
                <a:prstClr val="white"/>
              </a:solidFill>
            </a:endParaRPr>
          </a:p>
          <a:p>
            <a:pPr algn="ctr"/>
            <a:r>
              <a:rPr lang="id-ID" b="1" dirty="0" smtClean="0">
                <a:solidFill>
                  <a:prstClr val="white"/>
                </a:solidFill>
              </a:rPr>
              <a:t>Jarak</a:t>
            </a:r>
            <a:endParaRPr lang="id-ID" b="1" dirty="0">
              <a:solidFill>
                <a:prstClr val="white"/>
              </a:solidFill>
            </a:endParaRPr>
          </a:p>
          <a:p>
            <a:pPr algn="ctr"/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424406" y="3717032"/>
            <a:ext cx="576064" cy="1440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424406" y="4077072"/>
            <a:ext cx="576064" cy="1440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40230" y="4581128"/>
            <a:ext cx="158417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sz="2000" b="1" dirty="0">
              <a:solidFill>
                <a:prstClr val="black"/>
              </a:solidFill>
            </a:endParaRPr>
          </a:p>
          <a:p>
            <a:pPr algn="ctr"/>
            <a:r>
              <a:rPr lang="id-ID" sz="2000" b="1" dirty="0" smtClean="0">
                <a:solidFill>
                  <a:prstClr val="black"/>
                </a:solidFill>
              </a:rPr>
              <a:t>Psikografi</a:t>
            </a:r>
            <a:endParaRPr lang="id-ID" sz="2000" b="1" dirty="0">
              <a:solidFill>
                <a:prstClr val="black"/>
              </a:solidFill>
            </a:endParaRPr>
          </a:p>
          <a:p>
            <a:pPr algn="ctr"/>
            <a:endParaRPr lang="id-ID" sz="2000" b="1" dirty="0">
              <a:solidFill>
                <a:prstClr val="black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13689" y="4509120"/>
            <a:ext cx="2088232" cy="2880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dirty="0" smtClean="0">
              <a:solidFill>
                <a:prstClr val="black"/>
              </a:solidFill>
            </a:endParaRPr>
          </a:p>
          <a:p>
            <a:pPr algn="ctr"/>
            <a:r>
              <a:rPr lang="id-ID" b="1" dirty="0">
                <a:solidFill>
                  <a:prstClr val="black"/>
                </a:solidFill>
              </a:rPr>
              <a:t>Minat/Kegiatan</a:t>
            </a:r>
          </a:p>
          <a:p>
            <a:pPr algn="ctr"/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00470" y="4869160"/>
            <a:ext cx="2088232" cy="2880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dirty="0" smtClean="0">
              <a:solidFill>
                <a:prstClr val="black"/>
              </a:solidFill>
            </a:endParaRPr>
          </a:p>
          <a:p>
            <a:pPr algn="ctr"/>
            <a:r>
              <a:rPr lang="id-ID" b="1" dirty="0">
                <a:solidFill>
                  <a:prstClr val="black"/>
                </a:solidFill>
              </a:rPr>
              <a:t>Sikap/Opini</a:t>
            </a:r>
          </a:p>
          <a:p>
            <a:pPr algn="ctr"/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411760" y="4941168"/>
            <a:ext cx="576064" cy="14401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059353" y="5661248"/>
            <a:ext cx="5184576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prstClr val="white"/>
                </a:solidFill>
              </a:rPr>
              <a:t>Pilih minimal dua karakteristik</a:t>
            </a:r>
            <a:endParaRPr lang="id-ID" sz="2800" b="1" dirty="0">
              <a:solidFill>
                <a:prstClr val="white"/>
              </a:solidFill>
            </a:endParaRPr>
          </a:p>
        </p:txBody>
      </p:sp>
      <p:pic>
        <p:nvPicPr>
          <p:cNvPr id="3074" name="Picture 2" descr="D:\target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45638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0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  <p:bldP spid="16" grpId="0" animBg="1"/>
      <p:bldP spid="15" grpId="0" animBg="1"/>
      <p:bldP spid="14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ower Point\pw 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target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0"/>
            <a:ext cx="529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99302" y="764704"/>
            <a:ext cx="2419927" cy="1152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3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Ingin Sukses</a:t>
            </a:r>
            <a:endParaRPr lang="id-ID" sz="3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7544" y="3212976"/>
            <a:ext cx="3600400" cy="28803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Identifikasi </a:t>
            </a:r>
            <a:r>
              <a:rPr lang="id-ID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dan </a:t>
            </a:r>
            <a:r>
              <a:rPr lang="id-ID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Kenali </a:t>
            </a:r>
            <a:r>
              <a:rPr lang="id-ID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target pelanggan Anda dengan sangat baik</a:t>
            </a:r>
          </a:p>
        </p:txBody>
      </p:sp>
      <p:sp>
        <p:nvSpPr>
          <p:cNvPr id="6" name="Up Arrow 5"/>
          <p:cNvSpPr/>
          <p:nvPr/>
        </p:nvSpPr>
        <p:spPr>
          <a:xfrm>
            <a:off x="1907704" y="1916832"/>
            <a:ext cx="1008112" cy="129614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148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esain Power Point\sap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131840" y="548680"/>
            <a:ext cx="5184576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Siapakah </a:t>
            </a:r>
            <a:r>
              <a:rPr lang="id-ID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audience </a:t>
            </a:r>
            <a:r>
              <a:rPr lang="id-ID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sasaran atau target audience</a:t>
            </a:r>
            <a:endParaRPr lang="id-ID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776" y="1913143"/>
            <a:ext cx="5760640" cy="65176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prstClr val="black"/>
                </a:solidFill>
              </a:rPr>
              <a:t>Dimanakah </a:t>
            </a:r>
            <a:r>
              <a:rPr lang="id-ID" sz="2800" b="1" dirty="0">
                <a:solidFill>
                  <a:prstClr val="black"/>
                </a:solidFill>
              </a:rPr>
              <a:t>target audience berada </a:t>
            </a:r>
            <a:endParaRPr lang="id-ID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19872" y="2849247"/>
            <a:ext cx="4876288" cy="6517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b="1" dirty="0">
                <a:solidFill>
                  <a:prstClr val="black"/>
                </a:solidFill>
              </a:rPr>
              <a:t>Berapa besar target audience </a:t>
            </a:r>
            <a:endParaRPr lang="id-ID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27784" y="3857359"/>
            <a:ext cx="5688632" cy="6517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b="1" dirty="0">
                <a:solidFill>
                  <a:prstClr val="black"/>
                </a:solidFill>
              </a:rPr>
              <a:t>Berapa banyak tingkat </a:t>
            </a:r>
            <a:r>
              <a:rPr lang="id-ID" sz="2800" b="1" dirty="0" smtClean="0">
                <a:solidFill>
                  <a:prstClr val="black"/>
                </a:solidFill>
              </a:rPr>
              <a:t>konsumsinya</a:t>
            </a:r>
            <a:endParaRPr lang="id-ID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08660" y="4941168"/>
            <a:ext cx="6100425" cy="13681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b="1" dirty="0">
                <a:solidFill>
                  <a:prstClr val="black"/>
                </a:solidFill>
              </a:rPr>
              <a:t>Bagaimanakah kinerja merek produk </a:t>
            </a:r>
            <a:r>
              <a:rPr lang="id-ID" sz="2800" b="1" dirty="0" smtClean="0">
                <a:solidFill>
                  <a:prstClr val="black"/>
                </a:solidFill>
              </a:rPr>
              <a:t>antara </a:t>
            </a:r>
            <a:r>
              <a:rPr lang="id-ID" sz="2800" b="1" dirty="0">
                <a:solidFill>
                  <a:prstClr val="black"/>
                </a:solidFill>
              </a:rPr>
              <a:t>satu wilayah pemasaran dengan wilayah </a:t>
            </a:r>
            <a:r>
              <a:rPr lang="id-ID" sz="2800" b="1" dirty="0" smtClean="0">
                <a:solidFill>
                  <a:prstClr val="black"/>
                </a:solidFill>
              </a:rPr>
              <a:t>lainnya </a:t>
            </a:r>
            <a:r>
              <a:rPr lang="id-ID" sz="2800" b="1" dirty="0">
                <a:solidFill>
                  <a:prstClr val="black"/>
                </a:solidFill>
              </a:rPr>
              <a:t>?</a:t>
            </a:r>
            <a:endParaRPr lang="id-ID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827584" y="836712"/>
            <a:ext cx="2160240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827584" y="1988840"/>
            <a:ext cx="1656184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827584" y="2924944"/>
            <a:ext cx="2520280" cy="50405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27584" y="3933056"/>
            <a:ext cx="1728192" cy="50405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827584" y="5373216"/>
            <a:ext cx="1296144" cy="50405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30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5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71700" y="547118"/>
            <a:ext cx="5544616" cy="72320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</a:rPr>
              <a:t>Memilih</a:t>
            </a:r>
            <a:r>
              <a:rPr lang="en-US" sz="3200" b="1" dirty="0" smtClean="0">
                <a:solidFill>
                  <a:prstClr val="white"/>
                </a:solidFill>
              </a:rPr>
              <a:t> platform yang </a:t>
            </a:r>
            <a:r>
              <a:rPr lang="en-US" sz="3200" b="1" dirty="0" err="1" smtClean="0">
                <a:solidFill>
                  <a:prstClr val="white"/>
                </a:solidFill>
              </a:rPr>
              <a:t>sesuai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9552" y="1700808"/>
            <a:ext cx="8208912" cy="48245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2800" b="1" dirty="0" smtClean="0">
                <a:solidFill>
                  <a:schemeClr val="tx1"/>
                </a:solidFill>
              </a:rPr>
              <a:t>Banyak </a:t>
            </a:r>
            <a:r>
              <a:rPr lang="sv-SE" sz="2800" b="1" dirty="0">
                <a:solidFill>
                  <a:schemeClr val="tx1"/>
                </a:solidFill>
              </a:rPr>
              <a:t>platform yang bisa kamu gunakan untuk berjualan </a:t>
            </a:r>
            <a:r>
              <a:rPr lang="sv-SE" sz="2800" b="1" dirty="0" smtClean="0">
                <a:solidFill>
                  <a:schemeClr val="tx1"/>
                </a:solidFill>
              </a:rPr>
              <a:t>online.</a:t>
            </a:r>
          </a:p>
          <a:p>
            <a:endParaRPr lang="sv-SE" sz="2800" b="1" dirty="0" smtClean="0">
              <a:solidFill>
                <a:schemeClr val="tx1"/>
              </a:solidFill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Membangun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toko</a:t>
            </a:r>
            <a:r>
              <a:rPr lang="en-US" sz="2800" b="1" dirty="0">
                <a:solidFill>
                  <a:schemeClr val="tx1"/>
                </a:solidFill>
              </a:rPr>
              <a:t> online </a:t>
            </a:r>
            <a:r>
              <a:rPr lang="en-US" sz="2800" b="1" dirty="0" err="1">
                <a:solidFill>
                  <a:schemeClr val="tx1"/>
                </a:solidFill>
              </a:rPr>
              <a:t>sendiri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melalui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website.</a:t>
            </a: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Memanfaatkan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media </a:t>
            </a:r>
            <a:r>
              <a:rPr lang="en-US" sz="2800" b="1" dirty="0" err="1">
                <a:solidFill>
                  <a:schemeClr val="tx1"/>
                </a:solidFill>
              </a:rPr>
              <a:t>sosial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sebagai</a:t>
            </a:r>
            <a:r>
              <a:rPr lang="en-US" sz="2800" b="1" dirty="0">
                <a:solidFill>
                  <a:schemeClr val="tx1"/>
                </a:solidFill>
              </a:rPr>
              <a:t> media </a:t>
            </a:r>
            <a:r>
              <a:rPr lang="en-US" sz="2800" b="1" dirty="0" err="1">
                <a:solidFill>
                  <a:schemeClr val="tx1"/>
                </a:solidFill>
              </a:rPr>
              <a:t>pemasaran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Bergabung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ke</a:t>
            </a:r>
            <a:r>
              <a:rPr lang="en-US" sz="2800" b="1" dirty="0">
                <a:solidFill>
                  <a:schemeClr val="tx1"/>
                </a:solidFill>
              </a:rPr>
              <a:t> situs website marketplace yang </a:t>
            </a:r>
            <a:r>
              <a:rPr lang="en-US" sz="2800" b="1" dirty="0" err="1">
                <a:solidFill>
                  <a:schemeClr val="tx1"/>
                </a:solidFill>
              </a:rPr>
              <a:t>sudah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ada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seperti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Tokopedia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81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1" y="0"/>
            <a:ext cx="92092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475656" y="905597"/>
            <a:ext cx="6192688" cy="72320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prstClr val="white"/>
                </a:solidFill>
              </a:rPr>
              <a:t>Manfaatkan</a:t>
            </a:r>
            <a:r>
              <a:rPr lang="en-US" sz="4400" b="1" dirty="0" smtClean="0">
                <a:solidFill>
                  <a:prstClr val="white"/>
                </a:solidFill>
              </a:rPr>
              <a:t> media </a:t>
            </a:r>
            <a:r>
              <a:rPr lang="en-US" sz="4400" b="1" dirty="0" err="1" smtClean="0">
                <a:solidFill>
                  <a:prstClr val="white"/>
                </a:solidFill>
              </a:rPr>
              <a:t>sosial</a:t>
            </a:r>
            <a:endParaRPr lang="en-US" sz="4400" b="1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71600" y="2276872"/>
            <a:ext cx="7200800" cy="36724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Media </a:t>
            </a:r>
            <a:r>
              <a:rPr lang="en-US" sz="3600" b="1" dirty="0" err="1">
                <a:solidFill>
                  <a:schemeClr val="tx1"/>
                </a:solidFill>
              </a:rPr>
              <a:t>sosial</a:t>
            </a:r>
            <a:r>
              <a:rPr lang="en-US" sz="3600" b="1" dirty="0">
                <a:solidFill>
                  <a:schemeClr val="tx1"/>
                </a:solidFill>
              </a:rPr>
              <a:t> yang paling </a:t>
            </a:r>
            <a:r>
              <a:rPr lang="en-US" sz="3600" b="1" dirty="0" err="1">
                <a:solidFill>
                  <a:schemeClr val="tx1"/>
                </a:solidFill>
              </a:rPr>
              <a:t>banyak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digunakan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berturut-turut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adalah</a:t>
            </a:r>
            <a:r>
              <a:rPr lang="en-US" sz="3600" b="1" dirty="0">
                <a:solidFill>
                  <a:schemeClr val="tx1"/>
                </a:solidFill>
              </a:rPr>
              <a:t> YouTube, Facebook, Instagram, Twitter, </a:t>
            </a:r>
            <a:r>
              <a:rPr lang="en-US" sz="3600" b="1" dirty="0" err="1">
                <a:solidFill>
                  <a:schemeClr val="tx1"/>
                </a:solidFill>
              </a:rPr>
              <a:t>Whatsapp</a:t>
            </a:r>
            <a:r>
              <a:rPr lang="en-US" sz="3600" b="1" dirty="0">
                <a:solidFill>
                  <a:schemeClr val="tx1"/>
                </a:solidFill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</a:rPr>
              <a:t>Tik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Tok</a:t>
            </a:r>
            <a:r>
              <a:rPr lang="en-US" sz="3600" b="1" dirty="0" smtClean="0">
                <a:solidFill>
                  <a:schemeClr val="tx1"/>
                </a:solidFill>
              </a:rPr>
              <a:t>, Google</a:t>
            </a:r>
            <a:r>
              <a:rPr lang="en-US" sz="3600" b="1" dirty="0">
                <a:solidFill>
                  <a:schemeClr val="tx1"/>
                </a:solidFill>
              </a:rPr>
              <a:t>+, Facebook Messenger, Line, </a:t>
            </a:r>
            <a:r>
              <a:rPr lang="en-US" sz="3600" b="1" dirty="0" smtClean="0">
                <a:solidFill>
                  <a:schemeClr val="tx1"/>
                </a:solidFill>
              </a:rPr>
              <a:t>LinkedIn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16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-4015"/>
            <a:ext cx="4474831" cy="68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ROMO MAKAN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-1067969" y="1075283"/>
            <a:ext cx="6859268" cy="4708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-27384"/>
            <a:ext cx="324036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Ini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Contoh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Testimoni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tetapi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dijadikan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sebagai</a:t>
            </a:r>
            <a:r>
              <a:rPr lang="en-US" sz="3200" b="1" dirty="0" smtClean="0"/>
              <a:t> STATUS </a:t>
            </a:r>
            <a:r>
              <a:rPr lang="en-US" sz="3200" b="1" dirty="0" err="1" smtClean="0"/>
              <a:t>pada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aplikasi</a:t>
            </a:r>
            <a:r>
              <a:rPr lang="en-US" sz="3200" b="1" dirty="0" smtClean="0"/>
              <a:t>  WhatsApp.</a:t>
            </a:r>
          </a:p>
          <a:p>
            <a:r>
              <a:rPr lang="en-US" sz="3200" b="1" dirty="0" err="1" smtClean="0"/>
              <a:t>Kelebihannya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bisa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segera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dilihat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oleh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teman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</a:t>
            </a:r>
            <a:endParaRPr lang="en-US" sz="3200" b="1" dirty="0" smtClean="0"/>
          </a:p>
          <a:p>
            <a:r>
              <a:rPr lang="en-US" sz="3200" b="1" dirty="0" err="1" smtClean="0"/>
              <a:t>Kekurangannya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hanya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dapat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oleh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mereka</a:t>
            </a:r>
            <a:r>
              <a:rPr lang="en-US" sz="3200" b="1" dirty="0" smtClean="0"/>
              <a:t> yang </a:t>
            </a:r>
            <a:r>
              <a:rPr lang="en-US" sz="3200" b="1" dirty="0" err="1" smtClean="0"/>
              <a:t>berteman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dengan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kita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957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03" y="0"/>
            <a:ext cx="4561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ULIN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14777"/>
            <a:ext cx="4572000" cy="6847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16632"/>
            <a:ext cx="345638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tampilan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satu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konten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Aplikasi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Tok</a:t>
            </a:r>
            <a:r>
              <a:rPr lang="en-US" sz="2400" b="1" dirty="0" smtClean="0"/>
              <a:t>.</a:t>
            </a:r>
          </a:p>
          <a:p>
            <a:endParaRPr lang="en-US" sz="2400" b="1" dirty="0"/>
          </a:p>
          <a:p>
            <a:r>
              <a:rPr lang="en-US" sz="2400" b="1" dirty="0" err="1" smtClean="0"/>
              <a:t>Kelebihannya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dpat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dilihat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semua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pengguna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Tok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meski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tdk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berteman</a:t>
            </a:r>
            <a:r>
              <a:rPr lang="en-US" sz="2400" b="1" dirty="0" smtClean="0"/>
              <a:t>.</a:t>
            </a:r>
          </a:p>
          <a:p>
            <a:endParaRPr lang="en-US" sz="2400" b="1" dirty="0"/>
          </a:p>
          <a:p>
            <a:r>
              <a:rPr lang="en-US" sz="2400" b="1" dirty="0" err="1" smtClean="0"/>
              <a:t>Lebih</a:t>
            </a:r>
            <a:r>
              <a:rPr lang="en-US" sz="2400" b="1" dirty="0" smtClean="0"/>
              <a:t> enjoy </a:t>
            </a:r>
            <a:r>
              <a:rPr lang="en-US" sz="2400" b="1" dirty="0" err="1" smtClean="0"/>
              <a:t>karena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diingiringi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lagu</a:t>
            </a:r>
            <a:r>
              <a:rPr lang="en-US" sz="2400" b="1" dirty="0" smtClean="0"/>
              <a:t>.</a:t>
            </a:r>
          </a:p>
          <a:p>
            <a:endParaRPr lang="en-US" sz="2400" b="1" dirty="0"/>
          </a:p>
          <a:p>
            <a:r>
              <a:rPr lang="en-US" sz="2400" b="1" dirty="0" err="1" smtClean="0"/>
              <a:t>Kekuarangannya</a:t>
            </a:r>
            <a:endParaRPr lang="en-US" sz="2400" b="1" dirty="0" smtClean="0"/>
          </a:p>
          <a:p>
            <a:r>
              <a:rPr lang="en-US" sz="2400" b="1" dirty="0" err="1" smtClean="0"/>
              <a:t>Belum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semua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masyarakat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mengetahui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aplikasi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ini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err="1" smtClean="0"/>
              <a:t>Dianggap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masih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tabu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sebagian</a:t>
            </a:r>
            <a:r>
              <a:rPr lang="en-US" sz="2400" b="1" dirty="0" smtClean="0"/>
              <a:t> orang.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6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91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Autofit/>
          </a:bodyPr>
          <a:lstStyle/>
          <a:p>
            <a:r>
              <a:rPr lang="en-US" sz="3400" b="1" dirty="0" err="1" smtClean="0"/>
              <a:t>Manusia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Sebagai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makhluk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sosial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selalu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memiliki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dorongan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untuk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berinteraksi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karena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itu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tidak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terlepas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aktivitas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komunikasi</a:t>
            </a:r>
            <a:r>
              <a:rPr lang="en-US" sz="3400" b="1" dirty="0" smtClean="0"/>
              <a:t>.</a:t>
            </a:r>
          </a:p>
          <a:p>
            <a:r>
              <a:rPr lang="en-US" sz="3400" b="1" dirty="0" err="1"/>
              <a:t>Komunikasi</a:t>
            </a:r>
            <a:r>
              <a:rPr lang="en-US" sz="3400" b="1" dirty="0"/>
              <a:t> </a:t>
            </a:r>
            <a:r>
              <a:rPr lang="en-US" sz="3400" b="1" dirty="0" err="1"/>
              <a:t>sosial</a:t>
            </a:r>
            <a:r>
              <a:rPr lang="en-US" sz="3400" b="1" dirty="0"/>
              <a:t> </a:t>
            </a:r>
            <a:r>
              <a:rPr lang="en-US" sz="3400" b="1" dirty="0" err="1"/>
              <a:t>terjadi</a:t>
            </a:r>
            <a:r>
              <a:rPr lang="en-US" sz="3400" b="1" dirty="0"/>
              <a:t> </a:t>
            </a:r>
            <a:r>
              <a:rPr lang="en-US" sz="3400" b="1" dirty="0" err="1"/>
              <a:t>antar</a:t>
            </a:r>
            <a:r>
              <a:rPr lang="en-US" sz="3400" b="1" dirty="0"/>
              <a:t> </a:t>
            </a:r>
            <a:r>
              <a:rPr lang="en-US" sz="3400" b="1" dirty="0" err="1" smtClean="0"/>
              <a:t>Individu</a:t>
            </a:r>
            <a:r>
              <a:rPr lang="en-US" sz="3400" b="1" dirty="0" smtClean="0"/>
              <a:t> </a:t>
            </a:r>
            <a:r>
              <a:rPr lang="en-US" sz="3400" b="1" dirty="0"/>
              <a:t>yang </a:t>
            </a:r>
            <a:r>
              <a:rPr lang="en-US" sz="3400" b="1" dirty="0" err="1"/>
              <a:t>dalam</a:t>
            </a:r>
            <a:r>
              <a:rPr lang="en-US" sz="3400" b="1" dirty="0"/>
              <a:t> </a:t>
            </a:r>
            <a:r>
              <a:rPr lang="en-US" sz="3400" b="1" dirty="0" err="1" smtClean="0"/>
              <a:t>kehidupan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bermasyarakat</a:t>
            </a:r>
            <a:r>
              <a:rPr lang="en-US" sz="3400" b="1" dirty="0" smtClean="0"/>
              <a:t>.</a:t>
            </a:r>
          </a:p>
          <a:p>
            <a:r>
              <a:rPr lang="en-US" sz="3400" b="1" dirty="0" err="1" smtClean="0"/>
              <a:t>Intinya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selalu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saling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mempengaruhi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antar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individu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masyarakat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tidak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terkecuali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konteks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Perekonomian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6807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Power Point\pw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2246" y="0"/>
            <a:ext cx="4491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Ual pisa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644008" cy="6880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98785" y="1340768"/>
            <a:ext cx="27544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Jualan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sangat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sederhana</a:t>
            </a:r>
            <a:endParaRPr lang="en-US" sz="2400" b="1" dirty="0" smtClean="0"/>
          </a:p>
          <a:p>
            <a:r>
              <a:rPr lang="en-US" sz="2400" b="1" dirty="0" err="1" smtClean="0"/>
              <a:t>Tp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sdh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jelas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pangsa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pasarnya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err="1" smtClean="0"/>
              <a:t>Jangan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pernah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merasa</a:t>
            </a:r>
            <a:r>
              <a:rPr lang="en-US" sz="2400" b="1" dirty="0" smtClean="0"/>
              <a:t> “MALU”</a:t>
            </a:r>
          </a:p>
          <a:p>
            <a:r>
              <a:rPr lang="en-US" sz="2400" b="1" dirty="0" err="1" smtClean="0"/>
              <a:t>Utk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mempromosikan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produk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anda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07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4644008" cy="6924581"/>
          </a:xfrm>
          <a:prstGeom prst="rect">
            <a:avLst/>
          </a:prstGeom>
        </p:spPr>
      </p:pic>
      <p:pic>
        <p:nvPicPr>
          <p:cNvPr id="3" name="Video 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25" y="0"/>
            <a:ext cx="4320480" cy="690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69" y="-1"/>
            <a:ext cx="3969832" cy="689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ispsti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7321"/>
            <a:ext cx="5148064" cy="6872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200" y="3072348"/>
            <a:ext cx="2520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Ini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sudah</a:t>
            </a:r>
            <a:r>
              <a:rPr lang="en-US" sz="2400" b="1" dirty="0" smtClean="0"/>
              <a:t> “</a:t>
            </a:r>
            <a:r>
              <a:rPr lang="en-US" sz="2400" b="1" dirty="0" err="1" smtClean="0"/>
              <a:t>Berhasil</a:t>
            </a:r>
            <a:r>
              <a:rPr lang="en-US" sz="2400" b="1" dirty="0" smtClean="0"/>
              <a:t>” </a:t>
            </a:r>
            <a:r>
              <a:rPr lang="en-US" sz="2400" b="1" dirty="0" err="1" smtClean="0"/>
              <a:t>jadi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endors</a:t>
            </a:r>
            <a:endParaRPr lang="en-US" sz="2400" b="1" dirty="0" smtClean="0"/>
          </a:p>
          <a:p>
            <a:r>
              <a:rPr lang="en-US" sz="2400" b="1" dirty="0" err="1" smtClean="0"/>
              <a:t>Titipan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produk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err="1" smtClean="0"/>
              <a:t>Awalnya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hanya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mempromosikan</a:t>
            </a:r>
            <a:r>
              <a:rPr lang="en-US" sz="2400" b="1" dirty="0" smtClean="0"/>
              <a:t> </a:t>
            </a:r>
          </a:p>
          <a:p>
            <a:r>
              <a:rPr lang="en-US" sz="2400" b="1" dirty="0" err="1" smtClean="0"/>
              <a:t>Minuman</a:t>
            </a:r>
            <a:r>
              <a:rPr lang="en-US" sz="2400" b="1" dirty="0" smtClean="0"/>
              <a:t> Kopi di </a:t>
            </a:r>
            <a:r>
              <a:rPr lang="en-US" sz="2400" b="1" dirty="0" err="1" smtClean="0"/>
              <a:t>setiap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penampilannya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00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ower Point\pw 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0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23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59632" y="764704"/>
            <a:ext cx="4176464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</a:rPr>
              <a:t>Komunikasi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Sosial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21307" y="1785748"/>
            <a:ext cx="5832648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Membangun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Konsep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diri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327" y="2636912"/>
            <a:ext cx="583264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Aktualisasi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diri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21307" y="3504844"/>
            <a:ext cx="583264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Untuk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kelangsungan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hidup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21307" y="4365104"/>
            <a:ext cx="583264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Memperoleh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kebahagiaan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48009" y="5237584"/>
            <a:ext cx="5832648" cy="10717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Terhindar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dari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tekannan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ketegangan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1000"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79512" y="440668"/>
            <a:ext cx="4608512" cy="1800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Bersosialisasi</a:t>
            </a:r>
            <a:endParaRPr lang="en-US" sz="4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619672" y="2780928"/>
            <a:ext cx="3456384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Media </a:t>
            </a:r>
            <a:r>
              <a:rPr lang="en-US" sz="3600" b="1" dirty="0" err="1" smtClean="0"/>
              <a:t>Sosial</a:t>
            </a:r>
            <a:endParaRPr lang="en-US" sz="3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79512" y="4869160"/>
            <a:ext cx="6480720" cy="15841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 smtClean="0"/>
          </a:p>
          <a:p>
            <a:pPr algn="ctr"/>
            <a:r>
              <a:rPr lang="en-US" sz="3200" b="1" dirty="0" err="1" smtClean="0"/>
              <a:t>Youtube</a:t>
            </a:r>
            <a:r>
              <a:rPr lang="en-US" sz="3200" b="1" dirty="0" smtClean="0"/>
              <a:t>, Facebook, Instagram, </a:t>
            </a:r>
            <a:r>
              <a:rPr lang="en-US" sz="3200" b="1" dirty="0" err="1" smtClean="0"/>
              <a:t>Twiter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Whats</a:t>
            </a:r>
            <a:r>
              <a:rPr lang="en-US" sz="3200" b="1" dirty="0" smtClean="0"/>
              <a:t> App, Google, Line</a:t>
            </a:r>
          </a:p>
          <a:p>
            <a:pPr algn="ctr"/>
            <a:r>
              <a:rPr lang="en-US" sz="3200" b="1" dirty="0" err="1" smtClean="0"/>
              <a:t>Tik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Tok</a:t>
            </a:r>
            <a:endParaRPr lang="en-US" sz="3200" b="1" dirty="0" smtClean="0"/>
          </a:p>
          <a:p>
            <a:pPr algn="ctr"/>
            <a:endParaRPr lang="en-US" sz="3600" b="1" dirty="0" smtClean="0"/>
          </a:p>
        </p:txBody>
      </p:sp>
      <p:sp>
        <p:nvSpPr>
          <p:cNvPr id="9" name="Down Arrow 8"/>
          <p:cNvSpPr/>
          <p:nvPr/>
        </p:nvSpPr>
        <p:spPr>
          <a:xfrm>
            <a:off x="1835696" y="3717032"/>
            <a:ext cx="449500" cy="11521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2469913" y="2240868"/>
            <a:ext cx="648072" cy="54006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35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" y="0"/>
            <a:ext cx="91565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15616" y="764704"/>
            <a:ext cx="3456384" cy="9361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Media </a:t>
            </a:r>
            <a:r>
              <a:rPr lang="en-US" sz="4400" b="1" dirty="0" err="1" smtClean="0">
                <a:solidFill>
                  <a:schemeClr val="tx1"/>
                </a:solidFill>
              </a:rPr>
              <a:t>Sosial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75656" y="2373736"/>
            <a:ext cx="6192688" cy="24954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Salah </a:t>
            </a:r>
            <a:r>
              <a:rPr lang="en-US" sz="4000" b="1" dirty="0" err="1" smtClean="0"/>
              <a:t>satu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alat</a:t>
            </a:r>
            <a:r>
              <a:rPr lang="en-US" sz="4000" b="1" dirty="0" smtClean="0"/>
              <a:t> yang “</a:t>
            </a:r>
            <a:r>
              <a:rPr lang="en-US" sz="4000" b="1" dirty="0" err="1" smtClean="0"/>
              <a:t>powerfull</a:t>
            </a:r>
            <a:r>
              <a:rPr lang="en-US" sz="4000" b="1" dirty="0" smtClean="0"/>
              <a:t>” </a:t>
            </a:r>
            <a:r>
              <a:rPr lang="en-US" sz="4000" b="1" dirty="0" err="1" smtClean="0"/>
              <a:t>untuk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mempromosikan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barang</a:t>
            </a:r>
            <a:r>
              <a:rPr lang="en-US" sz="4000" b="1" dirty="0" smtClean="0"/>
              <a:t>/</a:t>
            </a:r>
            <a:r>
              <a:rPr lang="en-US" sz="4000" b="1" dirty="0" err="1" smtClean="0"/>
              <a:t>jasa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dan</a:t>
            </a:r>
            <a:r>
              <a:rPr lang="en-US" sz="4000" b="1" dirty="0" smtClean="0"/>
              <a:t> brand</a:t>
            </a:r>
          </a:p>
        </p:txBody>
      </p:sp>
      <p:sp>
        <p:nvSpPr>
          <p:cNvPr id="9" name="Down Arrow 8"/>
          <p:cNvSpPr/>
          <p:nvPr/>
        </p:nvSpPr>
        <p:spPr>
          <a:xfrm>
            <a:off x="2864380" y="1721604"/>
            <a:ext cx="449500" cy="660352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3528" y="5301208"/>
            <a:ext cx="8496944" cy="983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63,5 % </a:t>
            </a:r>
            <a:r>
              <a:rPr lang="en-US" sz="3200" b="1" dirty="0" err="1" smtClean="0"/>
              <a:t>masyarakat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pernah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bertransaksi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secara</a:t>
            </a:r>
            <a:r>
              <a:rPr lang="en-US" sz="3200" b="1" dirty="0" smtClean="0"/>
              <a:t> Online </a:t>
            </a:r>
            <a:r>
              <a:rPr lang="en-US" sz="3200" b="1" dirty="0" err="1" smtClean="0"/>
              <a:t>dengan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berbagai</a:t>
            </a:r>
            <a:r>
              <a:rPr lang="en-US" sz="3200" b="1" dirty="0" smtClean="0"/>
              <a:t> media </a:t>
            </a:r>
            <a:r>
              <a:rPr lang="en-US" sz="3200" b="1" dirty="0" err="1" smtClean="0"/>
              <a:t>sosial</a:t>
            </a:r>
            <a:endParaRPr lang="en-US" sz="3200" b="1" dirty="0" smtClean="0"/>
          </a:p>
        </p:txBody>
      </p:sp>
      <p:sp>
        <p:nvSpPr>
          <p:cNvPr id="2" name="AutoShape 2" descr="Tak Siap Mental Gunakan Media Sosial, Apa Potensi Risikonya? Halaman all -  Kompas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5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6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71600" y="2420888"/>
            <a:ext cx="2016224" cy="22322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Media </a:t>
            </a:r>
            <a:r>
              <a:rPr lang="en-US" sz="3600" b="1" dirty="0" err="1" smtClean="0">
                <a:solidFill>
                  <a:prstClr val="white"/>
                </a:solidFill>
              </a:rPr>
              <a:t>Sosial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07904" y="908720"/>
            <a:ext cx="4752528" cy="51845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Gunakan</a:t>
            </a:r>
            <a:r>
              <a:rPr lang="en-US" sz="3600" b="1" dirty="0" smtClean="0">
                <a:solidFill>
                  <a:schemeClr val="tx1"/>
                </a:solidFill>
              </a:rPr>
              <a:t> media </a:t>
            </a:r>
            <a:r>
              <a:rPr lang="en-US" sz="3600" b="1" dirty="0" err="1" smtClean="0">
                <a:solidFill>
                  <a:schemeClr val="tx1"/>
                </a:solidFill>
              </a:rPr>
              <a:t>sosial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sebaik-baiknya</a:t>
            </a:r>
            <a:r>
              <a:rPr lang="en-US" sz="3600" b="1" dirty="0" smtClean="0">
                <a:solidFill>
                  <a:schemeClr val="tx1"/>
                </a:solidFill>
              </a:rPr>
              <a:t>, filter </a:t>
            </a:r>
            <a:r>
              <a:rPr lang="en-US" sz="3600" b="1" dirty="0" err="1" smtClean="0">
                <a:solidFill>
                  <a:schemeClr val="tx1"/>
                </a:solidFill>
              </a:rPr>
              <a:t>informasi</a:t>
            </a:r>
            <a:r>
              <a:rPr lang="en-US" sz="3600" b="1" dirty="0" smtClean="0">
                <a:solidFill>
                  <a:schemeClr val="tx1"/>
                </a:solidFill>
              </a:rPr>
              <a:t>, yang </a:t>
            </a:r>
            <a:r>
              <a:rPr lang="en-US" sz="3600" b="1" dirty="0" err="1" smtClean="0">
                <a:solidFill>
                  <a:schemeClr val="tx1"/>
                </a:solidFill>
              </a:rPr>
              <a:t>kamu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dapatkan</a:t>
            </a:r>
            <a:r>
              <a:rPr lang="en-US" sz="3600" b="1" dirty="0" smtClean="0">
                <a:solidFill>
                  <a:schemeClr val="tx1"/>
                </a:solidFill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</a:rPr>
              <a:t>perkaya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dirimu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dengan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informasi</a:t>
            </a:r>
            <a:r>
              <a:rPr lang="en-US" sz="3600" b="1" dirty="0" smtClean="0">
                <a:solidFill>
                  <a:schemeClr val="tx1"/>
                </a:solidFill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</a:rPr>
              <a:t>bangun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relasi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dan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peka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akan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peluang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59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11560" y="2420888"/>
            <a:ext cx="2304256" cy="223224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</a:rPr>
              <a:t>Perkaya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Informasi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47864" y="908720"/>
            <a:ext cx="5328592" cy="518457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= </a:t>
            </a:r>
            <a:r>
              <a:rPr lang="en-US" sz="3200" b="1" dirty="0" err="1" smtClean="0">
                <a:solidFill>
                  <a:schemeClr val="tx1"/>
                </a:solidFill>
              </a:rPr>
              <a:t>Meningkatkan</a:t>
            </a:r>
            <a:r>
              <a:rPr lang="en-US" sz="3200" b="1" dirty="0" smtClean="0">
                <a:solidFill>
                  <a:schemeClr val="tx1"/>
                </a:solidFill>
              </a:rPr>
              <a:t>  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pengetahuan</a:t>
            </a:r>
            <a:r>
              <a:rPr lang="en-US" sz="3200" b="1" dirty="0" smtClean="0">
                <a:solidFill>
                  <a:schemeClr val="tx1"/>
                </a:solidFill>
              </a:rPr>
              <a:t>, skill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dan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potensi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diri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b="1" dirty="0" smtClean="0">
                <a:solidFill>
                  <a:schemeClr val="tx1"/>
                </a:solidFill>
              </a:rPr>
              <a:t>= </a:t>
            </a:r>
            <a:r>
              <a:rPr lang="en-US" sz="3200" b="1" dirty="0" err="1" smtClean="0">
                <a:solidFill>
                  <a:schemeClr val="tx1"/>
                </a:solidFill>
              </a:rPr>
              <a:t>Cari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informasi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sebanyak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banyaknya,tetapi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tetap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waspada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jika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ada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informasi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mencurigakan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b="1" dirty="0" smtClean="0">
                <a:solidFill>
                  <a:schemeClr val="tx1"/>
                </a:solidFill>
              </a:rPr>
              <a:t>= </a:t>
            </a:r>
            <a:r>
              <a:rPr lang="en-US" sz="3200" b="1" dirty="0" err="1" smtClean="0">
                <a:solidFill>
                  <a:schemeClr val="tx1"/>
                </a:solidFill>
              </a:rPr>
              <a:t>Sebarkan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informasi</a:t>
            </a:r>
            <a:r>
              <a:rPr lang="en-US" sz="3200" b="1" dirty="0" smtClean="0">
                <a:solidFill>
                  <a:schemeClr val="tx1"/>
                </a:solidFill>
              </a:rPr>
              <a:t> yang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bermanfaat</a:t>
            </a:r>
            <a:r>
              <a:rPr lang="en-US" sz="3200" b="1" dirty="0" smtClean="0">
                <a:solidFill>
                  <a:schemeClr val="tx1"/>
                </a:solidFill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</a:rPr>
              <a:t>beri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edukasi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kepada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masyarakat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63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80"/>
            <a:ext cx="9242323" cy="685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3528" y="332656"/>
            <a:ext cx="2304256" cy="15050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Bangun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Relasi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3528" y="3833664"/>
            <a:ext cx="8640960" cy="30243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= </a:t>
            </a:r>
            <a:r>
              <a:rPr lang="en-US" sz="2800" b="1" dirty="0" err="1" smtClean="0">
                <a:solidFill>
                  <a:schemeClr val="tx1"/>
                </a:solidFill>
              </a:rPr>
              <a:t>Bangun</a:t>
            </a:r>
            <a:r>
              <a:rPr lang="en-US" sz="2800" b="1" dirty="0" smtClean="0">
                <a:solidFill>
                  <a:schemeClr val="tx1"/>
                </a:solidFill>
              </a:rPr>
              <a:t> personal  branding </a:t>
            </a:r>
            <a:r>
              <a:rPr lang="en-US" sz="2800" b="1" dirty="0" err="1" smtClean="0">
                <a:solidFill>
                  <a:schemeClr val="tx1"/>
                </a:solidFill>
              </a:rPr>
              <a:t>dan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sebarkan</a:t>
            </a:r>
            <a:r>
              <a:rPr lang="en-US" sz="2800" b="1" dirty="0" smtClean="0">
                <a:solidFill>
                  <a:schemeClr val="tx1"/>
                </a:solidFill>
              </a:rPr>
              <a:t>.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= </a:t>
            </a:r>
            <a:r>
              <a:rPr lang="en-US" sz="2800" b="1" dirty="0" err="1" smtClean="0">
                <a:solidFill>
                  <a:schemeClr val="tx1"/>
                </a:solidFill>
              </a:rPr>
              <a:t>Ikuti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akun</a:t>
            </a:r>
            <a:r>
              <a:rPr lang="en-US" sz="2800" b="1" dirty="0" smtClean="0">
                <a:solidFill>
                  <a:schemeClr val="tx1"/>
                </a:solidFill>
              </a:rPr>
              <a:t> – </a:t>
            </a:r>
            <a:r>
              <a:rPr lang="en-US" sz="2800" b="1" dirty="0" err="1" smtClean="0">
                <a:solidFill>
                  <a:schemeClr val="tx1"/>
                </a:solidFill>
              </a:rPr>
              <a:t>akun</a:t>
            </a:r>
            <a:r>
              <a:rPr lang="en-US" sz="2800" b="1" dirty="0" smtClean="0">
                <a:solidFill>
                  <a:schemeClr val="tx1"/>
                </a:solidFill>
              </a:rPr>
              <a:t> yang  </a:t>
            </a:r>
            <a:r>
              <a:rPr lang="en-US" sz="2800" b="1" dirty="0" err="1" smtClean="0">
                <a:solidFill>
                  <a:schemeClr val="tx1"/>
                </a:solidFill>
              </a:rPr>
              <a:t>memiliki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hobi</a:t>
            </a:r>
            <a:r>
              <a:rPr lang="en-US" sz="2800" b="1" dirty="0" smtClean="0">
                <a:solidFill>
                  <a:schemeClr val="tx1"/>
                </a:solidFill>
              </a:rPr>
              <a:t> yang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</a:rPr>
              <a:t>sama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serta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inspiratif</a:t>
            </a:r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= </a:t>
            </a:r>
            <a:r>
              <a:rPr lang="en-US" sz="2800" b="1" dirty="0" err="1" smtClean="0">
                <a:solidFill>
                  <a:schemeClr val="tx1"/>
                </a:solidFill>
              </a:rPr>
              <a:t>Hadiri</a:t>
            </a:r>
            <a:r>
              <a:rPr lang="en-US" sz="2800" b="1" dirty="0" smtClean="0">
                <a:solidFill>
                  <a:schemeClr val="tx1"/>
                </a:solidFill>
              </a:rPr>
              <a:t> acara </a:t>
            </a:r>
            <a:r>
              <a:rPr lang="en-US" sz="2800" b="1" dirty="0" err="1" smtClean="0">
                <a:solidFill>
                  <a:schemeClr val="tx1"/>
                </a:solidFill>
              </a:rPr>
              <a:t>acara</a:t>
            </a:r>
            <a:r>
              <a:rPr lang="en-US" sz="2800" b="1" dirty="0" smtClean="0">
                <a:solidFill>
                  <a:schemeClr val="tx1"/>
                </a:solidFill>
              </a:rPr>
              <a:t> yang </a:t>
            </a:r>
            <a:r>
              <a:rPr lang="en-US" sz="2800" b="1" dirty="0" err="1" smtClean="0">
                <a:solidFill>
                  <a:schemeClr val="tx1"/>
                </a:solidFill>
              </a:rPr>
              <a:t>memungkinan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bisa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</a:rPr>
              <a:t>mendapat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relasi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baru</a:t>
            </a:r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= </a:t>
            </a:r>
            <a:r>
              <a:rPr lang="en-US" sz="2800" b="1" dirty="0" err="1" smtClean="0">
                <a:solidFill>
                  <a:schemeClr val="tx1"/>
                </a:solidFill>
              </a:rPr>
              <a:t>Bangun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hubungan</a:t>
            </a:r>
            <a:r>
              <a:rPr lang="en-US" sz="2800" b="1" dirty="0" smtClean="0">
                <a:solidFill>
                  <a:schemeClr val="tx1"/>
                </a:solidFill>
              </a:rPr>
              <a:t> yang </a:t>
            </a:r>
            <a:r>
              <a:rPr lang="en-US" sz="2800" b="1" dirty="0" err="1" smtClean="0">
                <a:solidFill>
                  <a:schemeClr val="tx1"/>
                </a:solidFill>
              </a:rPr>
              <a:t>baik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38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" y="-33568"/>
            <a:ext cx="9168601" cy="689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95536" y="4797152"/>
            <a:ext cx="2304256" cy="158417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</a:rPr>
              <a:t>Peka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akan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peluang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35896" y="404664"/>
            <a:ext cx="5328592" cy="51845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= </a:t>
            </a:r>
            <a:r>
              <a:rPr lang="en-US" sz="3200" b="1" dirty="0" err="1" smtClean="0">
                <a:solidFill>
                  <a:schemeClr val="tx1"/>
                </a:solidFill>
              </a:rPr>
              <a:t>Jadilah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versi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terbaik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dari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b="1" dirty="0" smtClean="0">
                <a:solidFill>
                  <a:schemeClr val="tx1"/>
                </a:solidFill>
              </a:rPr>
              <a:t>   </a:t>
            </a:r>
            <a:r>
              <a:rPr lang="en-US" sz="3200" b="1" dirty="0" err="1" smtClean="0">
                <a:solidFill>
                  <a:schemeClr val="tx1"/>
                </a:solidFill>
              </a:rPr>
              <a:t>diri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kamu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b="1" dirty="0" smtClean="0">
                <a:solidFill>
                  <a:schemeClr val="tx1"/>
                </a:solidFill>
              </a:rPr>
              <a:t>= </a:t>
            </a:r>
            <a:r>
              <a:rPr lang="en-US" sz="3200" b="1" dirty="0" err="1" smtClean="0">
                <a:solidFill>
                  <a:schemeClr val="tx1"/>
                </a:solidFill>
              </a:rPr>
              <a:t>Selalu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tunjukkan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potensi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dan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kelebihan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kamu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dalam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berkarya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b="1" dirty="0" smtClean="0">
                <a:solidFill>
                  <a:schemeClr val="tx1"/>
                </a:solidFill>
              </a:rPr>
              <a:t>= </a:t>
            </a:r>
            <a:r>
              <a:rPr lang="en-US" sz="3200" b="1" dirty="0" err="1" smtClean="0">
                <a:solidFill>
                  <a:schemeClr val="tx1"/>
                </a:solidFill>
              </a:rPr>
              <a:t>Manfaatkan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setiap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</a:rPr>
              <a:t>kesempatan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peluang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yang </a:t>
            </a:r>
            <a:r>
              <a:rPr lang="en-US" sz="3200" b="1" dirty="0" err="1" smtClean="0">
                <a:solidFill>
                  <a:schemeClr val="tx1"/>
                </a:solidFill>
              </a:rPr>
              <a:t>ada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peroleh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12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534</Words>
  <Application>Microsoft Office PowerPoint</Application>
  <PresentationFormat>On-screen Show (4:3)</PresentationFormat>
  <Paragraphs>128</Paragraphs>
  <Slides>23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Office Theme</vt:lpstr>
      <vt:lpstr>1_Office Theme</vt:lpstr>
      <vt:lpstr>2_Office Theme</vt:lpstr>
      <vt:lpstr>3_Office Theme</vt:lpstr>
      <vt:lpstr>Komunikasi Sosial dan Pemasaran untuk meraih  pangsa pasar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Kerjasama dan Pemberdayaan Ekonomi Melalui Kompetensi Komunikasi Sosial</dc:title>
  <dc:creator>Syarifudin</dc:creator>
  <cp:lastModifiedBy>Syarifudin</cp:lastModifiedBy>
  <cp:revision>32</cp:revision>
  <dcterms:created xsi:type="dcterms:W3CDTF">2021-08-11T01:26:22Z</dcterms:created>
  <dcterms:modified xsi:type="dcterms:W3CDTF">2021-09-18T05:28:25Z</dcterms:modified>
</cp:coreProperties>
</file>