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12700" y="-3175"/>
            <a:ext cx="12204700" cy="6861175"/>
          </a:xfrm>
          <a:prstGeom prst="rect">
            <a:avLst/>
          </a:prstGeom>
          <a:noFill/>
          <a:ln w="9525">
            <a:noFill/>
          </a:ln>
        </p:spPr>
      </p:pic>
      <p:sp>
        <p:nvSpPr>
          <p:cNvPr id="2051" name="Rectangle 3"/>
          <p:cNvSpPr>
            <a:spLocks noGrp="1" noChangeArrowheads="1"/>
          </p:cNvSpPr>
          <p:nvPr>
            <p:ph type="ctrTitle"/>
          </p:nvPr>
        </p:nvSpPr>
        <p:spPr>
          <a:xfrm>
            <a:off x="2063751" y="1125538"/>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351088"/>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Placeholder Tanggal 4"/>
          <p:cNvSpPr>
            <a:spLocks noGrp="1"/>
          </p:cNvSpPr>
          <p:nvPr>
            <p:ph type="dt" sz="half" idx="10"/>
          </p:nvPr>
        </p:nvSpPr>
        <p:spPr/>
        <p:txBody>
          <a:bodyPr/>
          <a:p>
            <a:fld id="{63A1C593-65D0-4073-BCC9-577B9352EA97}" type="datetimeFigureOut">
              <a:rPr lang="en-US" smtClean="0"/>
            </a:fld>
            <a:endParaRPr lang="en-US"/>
          </a:p>
        </p:txBody>
      </p:sp>
      <p:sp>
        <p:nvSpPr>
          <p:cNvPr id="6" name="Placeholder Footer 5"/>
          <p:cNvSpPr>
            <a:spLocks noGrp="1"/>
          </p:cNvSpPr>
          <p:nvPr>
            <p:ph type="ftr" sz="quarter" idx="11"/>
          </p:nvPr>
        </p:nvSpPr>
        <p:spPr/>
        <p:txBody>
          <a:bodyPr/>
          <a:p>
            <a:endParaRPr lang="en-US"/>
          </a:p>
        </p:txBody>
      </p:sp>
      <p:sp>
        <p:nvSpPr>
          <p:cNvPr id="7" name="Placeholder Nomor Slide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Placeholder Tanggal 6"/>
          <p:cNvSpPr>
            <a:spLocks noGrp="1"/>
          </p:cNvSpPr>
          <p:nvPr>
            <p:ph type="dt" sz="half" idx="10"/>
          </p:nvPr>
        </p:nvSpPr>
        <p:spPr/>
        <p:txBody>
          <a:bodyPr/>
          <a:p>
            <a:fld id="{63A1C593-65D0-4073-BCC9-577B9352EA97}" type="datetimeFigureOut">
              <a:rPr lang="en-US" smtClean="0"/>
            </a:fld>
            <a:endParaRPr lang="en-US"/>
          </a:p>
        </p:txBody>
      </p:sp>
      <p:sp>
        <p:nvSpPr>
          <p:cNvPr id="8" name="Placeholder Footer 7"/>
          <p:cNvSpPr>
            <a:spLocks noGrp="1"/>
          </p:cNvSpPr>
          <p:nvPr>
            <p:ph type="ftr" sz="quarter" idx="11"/>
          </p:nvPr>
        </p:nvSpPr>
        <p:spPr/>
        <p:txBody>
          <a:bodyPr/>
          <a:p>
            <a:endParaRPr lang="en-US"/>
          </a:p>
        </p:txBody>
      </p:sp>
      <p:sp>
        <p:nvSpPr>
          <p:cNvPr id="9" name="Placeholder Nomor Slide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ceholder Tanggal 2"/>
          <p:cNvSpPr>
            <a:spLocks noGrp="1"/>
          </p:cNvSpPr>
          <p:nvPr>
            <p:ph type="dt" sz="half" idx="10"/>
          </p:nvPr>
        </p:nvSpPr>
        <p:spPr/>
        <p:txBody>
          <a:bodyPr/>
          <a:p>
            <a:fld id="{63A1C593-65D0-4073-BCC9-577B9352EA97}" type="datetimeFigureOut">
              <a:rPr lang="en-US" smtClean="0"/>
            </a:fld>
            <a:endParaRPr lang="en-US"/>
          </a:p>
        </p:txBody>
      </p:sp>
      <p:sp>
        <p:nvSpPr>
          <p:cNvPr id="4" name="Placeholder Footer 3"/>
          <p:cNvSpPr>
            <a:spLocks noGrp="1"/>
          </p:cNvSpPr>
          <p:nvPr>
            <p:ph type="ftr" sz="quarter" idx="11"/>
          </p:nvPr>
        </p:nvSpPr>
        <p:spPr/>
        <p:txBody>
          <a:bodyPr/>
          <a:p>
            <a:endParaRPr lang="en-US"/>
          </a:p>
        </p:txBody>
      </p:sp>
      <p:sp>
        <p:nvSpPr>
          <p:cNvPr id="5" name="Placeholder Nomor Slide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a:p>
            <a:fld id="{63A1C593-65D0-4073-BCC9-577B9352EA97}" type="datetimeFigureOut">
              <a:rPr lang="en-US" smtClean="0"/>
            </a:fld>
            <a:endParaRPr lang="en-US"/>
          </a:p>
        </p:txBody>
      </p:sp>
      <p:sp>
        <p:nvSpPr>
          <p:cNvPr id="3" name="Placeholder Footer 2"/>
          <p:cNvSpPr>
            <a:spLocks noGrp="1"/>
          </p:cNvSpPr>
          <p:nvPr>
            <p:ph type="ftr" sz="quarter" idx="11"/>
          </p:nvPr>
        </p:nvSpPr>
        <p:spPr/>
        <p:txBody>
          <a:bodyPr/>
          <a:p>
            <a:endParaRPr lang="en-US"/>
          </a:p>
        </p:txBody>
      </p:sp>
      <p:sp>
        <p:nvSpPr>
          <p:cNvPr id="4" name="Placeholder Nomor Slide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p>
            <a:fld id="{63A1C593-65D0-4073-BCC9-577B9352EA97}" type="datetimeFigureOut">
              <a:rPr lang="en-US" smtClean="0"/>
            </a:fld>
            <a:endParaRPr lang="en-US"/>
          </a:p>
        </p:txBody>
      </p:sp>
      <p:sp>
        <p:nvSpPr>
          <p:cNvPr id="6" name="Placeholder Footer 5"/>
          <p:cNvSpPr>
            <a:spLocks noGrp="1"/>
          </p:cNvSpPr>
          <p:nvPr>
            <p:ph type="ftr" sz="quarter" idx="11"/>
          </p:nvPr>
        </p:nvSpPr>
        <p:spPr/>
        <p:txBody>
          <a:bodyPr/>
          <a:p>
            <a:endParaRPr lang="en-US"/>
          </a:p>
        </p:txBody>
      </p:sp>
      <p:sp>
        <p:nvSpPr>
          <p:cNvPr id="7" name="Placeholder Nomor Slide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p>
            <a:fld id="{63A1C593-65D0-4073-BCC9-577B9352EA97}" type="datetimeFigureOut">
              <a:rPr lang="en-US" smtClean="0"/>
            </a:fld>
            <a:endParaRPr lang="en-US"/>
          </a:p>
        </p:txBody>
      </p:sp>
      <p:sp>
        <p:nvSpPr>
          <p:cNvPr id="6" name="Placeholder Footer 5"/>
          <p:cNvSpPr>
            <a:spLocks noGrp="1"/>
          </p:cNvSpPr>
          <p:nvPr>
            <p:ph type="ftr" sz="quarter" idx="11"/>
          </p:nvPr>
        </p:nvSpPr>
        <p:spPr/>
        <p:txBody>
          <a:bodyPr/>
          <a:p>
            <a:endParaRPr lang="en-US"/>
          </a:p>
        </p:txBody>
      </p:sp>
      <p:sp>
        <p:nvSpPr>
          <p:cNvPr id="7" name="Placeholder Nomor Slide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6"/>
          <p:cNvPicPr>
            <a:picLocks noChangeAspect="1"/>
          </p:cNvPicPr>
          <p:nvPr/>
        </p:nvPicPr>
        <p:blipFill>
          <a:blip r:embed="rId12"/>
          <a:stretch>
            <a:fillRect/>
          </a:stretch>
        </p:blipFill>
        <p:spPr>
          <a:xfrm>
            <a:off x="0" y="0"/>
            <a:ext cx="12198351" cy="6861175"/>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threePt" dir="t"/>
            </a:scene3d>
          </a:bodyPr>
          <a:lstStyle/>
          <a:p>
            <a:r>
              <a:rPr lang="id-ID" altLang="en-US" sz="4800" dirty="0">
                <a:ln/>
                <a:solidFill>
                  <a:schemeClr val="tx1"/>
                </a:solidFill>
                <a:effectLst>
                  <a:outerShdw blurRad="38100" dist="19050" dir="2700000" algn="tl" rotWithShape="0">
                    <a:schemeClr val="dk1">
                      <a:alpha val="40000"/>
                    </a:schemeClr>
                  </a:outerShdw>
                </a:effectLst>
              </a:rPr>
              <a:t>Teknik</a:t>
            </a:r>
            <a:r>
              <a:rPr lang="en-US" sz="4800" dirty="0">
                <a:ln/>
                <a:solidFill>
                  <a:schemeClr val="tx1"/>
                </a:solidFill>
                <a:effectLst>
                  <a:outerShdw blurRad="38100" dist="19050" dir="2700000" algn="tl" rotWithShape="0">
                    <a:schemeClr val="dk1">
                      <a:alpha val="40000"/>
                    </a:schemeClr>
                  </a:outerShdw>
                </a:effectLst>
              </a:rPr>
              <a:t>  Digital Marketing</a:t>
            </a:r>
            <a:endParaRPr lang="en-US" sz="4800" dirty="0">
              <a:ln/>
              <a:solidFill>
                <a:schemeClr val="tx1"/>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a:off x="2057401" y="1850708"/>
            <a:ext cx="9218083" cy="1752600"/>
          </a:xfrm>
        </p:spPr>
        <p:txBody>
          <a:bodyPr/>
          <a:lstStyle/>
          <a:p>
            <a:r>
              <a:rPr lang="id-ID" altLang="en-US" sz="4000"/>
              <a:t>Donny Hamzah PH Skom MMsi</a:t>
            </a:r>
            <a:endParaRPr lang="id-ID" altLang="en-US" sz="4000"/>
          </a:p>
        </p:txBody>
      </p:sp>
      <p:pic>
        <p:nvPicPr>
          <p:cNvPr id="4" name="Gambar 3" descr="Universitas-Persada-Indonesia-YAI"/>
          <p:cNvPicPr>
            <a:picLocks noChangeAspect="1"/>
          </p:cNvPicPr>
          <p:nvPr/>
        </p:nvPicPr>
        <p:blipFill>
          <a:blip r:embed="rId1"/>
          <a:stretch>
            <a:fillRect/>
          </a:stretch>
        </p:blipFill>
        <p:spPr>
          <a:xfrm>
            <a:off x="9095105" y="5042535"/>
            <a:ext cx="2611755" cy="181546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a:bodyPr>
          <a:p>
            <a:r>
              <a:rPr lang="id-ID" altLang="en-US"/>
              <a:t>Kemana Kita Melangkah</a:t>
            </a:r>
            <a:endParaRPr lang="id-ID" altLang="en-US"/>
          </a:p>
        </p:txBody>
      </p:sp>
      <p:sp>
        <p:nvSpPr>
          <p:cNvPr id="3" name="Placeholder Konten 2"/>
          <p:cNvSpPr>
            <a:spLocks noGrp="1"/>
          </p:cNvSpPr>
          <p:nvPr>
            <p:ph idx="1"/>
          </p:nvPr>
        </p:nvSpPr>
        <p:spPr>
          <a:xfrm>
            <a:off x="609600" y="1644650"/>
            <a:ext cx="10972800" cy="4483100"/>
          </a:xfrm>
        </p:spPr>
        <p:txBody>
          <a:bodyPr/>
          <a:p>
            <a:r>
              <a:rPr lang="id-ID" altLang="en-US"/>
              <a:t>1. Membuat account email</a:t>
            </a:r>
            <a:endParaRPr lang="id-ID" altLang="en-US"/>
          </a:p>
          <a:p>
            <a:r>
              <a:rPr lang="id-ID" altLang="en-US"/>
              <a:t>2. Membuat Account Facebook &amp; Twitter (social media lainnya optional)3. Membuat Blog4. Membuat Website5. Menulis atau update Blog secara rutin6. Maintenance Web secara rutin7. Promosia. Search Engine Optimization,b. Iklan,c. Social Media Optimization,d. Kontes atau Evente. dll</a:t>
            </a:r>
            <a:endParaRPr lang="id-ID" altLang="en-US"/>
          </a:p>
        </p:txBody>
      </p:sp>
      <p:pic>
        <p:nvPicPr>
          <p:cNvPr id="4" name="Gambar 3" descr="Universitas-Persada-Indonesia-YAI"/>
          <p:cNvPicPr>
            <a:picLocks noChangeAspect="1"/>
          </p:cNvPicPr>
          <p:nvPr/>
        </p:nvPicPr>
        <p:blipFill>
          <a:blip r:embed="rId1"/>
          <a:stretch>
            <a:fillRect/>
          </a:stretch>
        </p:blipFill>
        <p:spPr>
          <a:xfrm>
            <a:off x="9203690" y="-125095"/>
            <a:ext cx="3082290" cy="21424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t>23 Langkah Going Online Membuka Pasar Mencari Produk B to C B to B B to C</a:t>
            </a:r>
            <a:endParaRPr lang="id-ID" altLang="en-US"/>
          </a:p>
        </p:txBody>
      </p:sp>
      <p:sp>
        <p:nvSpPr>
          <p:cNvPr id="3" name="Placeholder Konten 2"/>
          <p:cNvSpPr>
            <a:spLocks noGrp="1"/>
          </p:cNvSpPr>
          <p:nvPr>
            <p:ph idx="1"/>
          </p:nvPr>
        </p:nvSpPr>
        <p:spPr/>
        <p:txBody>
          <a:bodyPr/>
          <a:p>
            <a:r>
              <a:rPr lang="id-ID" altLang="en-US"/>
              <a:t>Riset KeywordIdentifikasiRisetIdentifikasiBangun WebsiteBangun HubunganIdentifikasiBangun HubunganOnline MarketingBangun Hubungan</a:t>
            </a:r>
            <a:endParaRPr lang="id-ID" altLang="en-US"/>
          </a:p>
          <a:p>
            <a:r>
              <a:rPr lang="id-ID" altLang="en-US"/>
              <a:t>24 Flow Self-Profiling &amp; Planning Riset Pasar Identifikasi Produk</a:t>
            </a:r>
            <a:endParaRPr lang="id-ID" altLang="en-US"/>
          </a:p>
          <a:p>
            <a:r>
              <a:rPr lang="id-ID" altLang="en-US"/>
              <a:t>Bangun WebsiteBangun KontenOnline MarketingSalesQuality Control &amp; DeliveryAfter Sales &amp; Loyalty Program</a:t>
            </a:r>
            <a:endParaRPr lang="id-ID" altLang="en-US"/>
          </a:p>
        </p:txBody>
      </p:sp>
      <p:pic>
        <p:nvPicPr>
          <p:cNvPr id="4" name="Placeholder Konten 1" descr="logo_campus_yai"/>
          <p:cNvPicPr>
            <a:picLocks noChangeAspect="1"/>
          </p:cNvPicPr>
          <p:nvPr>
            <p:ph sz="half" idx="2"/>
          </p:nvPr>
        </p:nvPicPr>
        <p:blipFill>
          <a:blip r:embed="rId1"/>
          <a:stretch>
            <a:fillRect/>
          </a:stretch>
        </p:blipFill>
        <p:spPr>
          <a:xfrm>
            <a:off x="6062345" y="4223385"/>
            <a:ext cx="5181600" cy="337502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Business Self-Profiling</a:t>
            </a:r>
            <a:endParaRPr lang="id-ID" altLang="en-US"/>
          </a:p>
        </p:txBody>
      </p:sp>
      <p:sp>
        <p:nvSpPr>
          <p:cNvPr id="3" name="Placeholder Konten 2"/>
          <p:cNvSpPr>
            <a:spLocks noGrp="1"/>
          </p:cNvSpPr>
          <p:nvPr>
            <p:ph idx="1"/>
          </p:nvPr>
        </p:nvSpPr>
        <p:spPr/>
        <p:txBody>
          <a:bodyPr/>
          <a:p>
            <a:r>
              <a:rPr lang="id-ID" altLang="en-US"/>
              <a:t>AktivitasSendiriBayar Orang LainKombinasiBisaBelajarKaryawanOutsourceRiset PasarKursus10 hari500 ribuRiset ProdukWebsite- Design7 hari, 2 jt- Implementasi30 hari, 5jt- KontenHiring: 7h, 200rb.Awal: 30hGaji: 2jt/bl</a:t>
            </a:r>
            <a:endParaRPr lang="id-ID" altLang="en-US"/>
          </a:p>
        </p:txBody>
      </p:sp>
      <p:pic>
        <p:nvPicPr>
          <p:cNvPr id="4" name="Placeholder Konten 1" descr="logo_campus_yai"/>
          <p:cNvPicPr>
            <a:picLocks noChangeAspect="1"/>
          </p:cNvPicPr>
          <p:nvPr>
            <p:ph sz="half" idx="2"/>
          </p:nvPr>
        </p:nvPicPr>
        <p:blipFill>
          <a:blip r:embed="rId1"/>
          <a:stretch>
            <a:fillRect/>
          </a:stretch>
        </p:blipFill>
        <p:spPr>
          <a:xfrm>
            <a:off x="6172200" y="3017520"/>
            <a:ext cx="5181600" cy="33750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sym typeface="+mn-ea"/>
              </a:rPr>
              <a:t>Metode Riset Riset Pasar Analisa demand: Google keyword too</a:t>
            </a:r>
            <a:endParaRPr lang="id-ID" altLang="en-US">
              <a:sym typeface="+mn-ea"/>
            </a:endParaRPr>
          </a:p>
        </p:txBody>
      </p:sp>
      <p:sp>
        <p:nvSpPr>
          <p:cNvPr id="3" name="Placeholder Konten 2"/>
          <p:cNvSpPr>
            <a:spLocks noGrp="1"/>
          </p:cNvSpPr>
          <p:nvPr>
            <p:ph idx="1"/>
          </p:nvPr>
        </p:nvSpPr>
        <p:spPr/>
        <p:txBody>
          <a:bodyPr/>
          <a:p>
            <a:r>
              <a:rPr lang="id-ID" altLang="en-US"/>
              <a:t>Analisa kompetisi: Google search resultRiset ProdukOnline: Google search, B to B sites.Offline: Riset potensi lokal misalnya dengan mendatangi pameran, konsultasi dengan pemda, dll.</a:t>
            </a:r>
            <a:endParaRPr lang="id-ID" altLang="en-US"/>
          </a:p>
        </p:txBody>
      </p:sp>
      <p:pic>
        <p:nvPicPr>
          <p:cNvPr id="4" name="Placeholder Konten 1" descr="logo_campus_yai"/>
          <p:cNvPicPr>
            <a:picLocks noChangeAspect="1"/>
          </p:cNvPicPr>
          <p:nvPr>
            <p:ph sz="half" idx="2"/>
          </p:nvPr>
        </p:nvPicPr>
        <p:blipFill>
          <a:blip r:embed="rId1"/>
          <a:stretch>
            <a:fillRect/>
          </a:stretch>
        </p:blipFill>
        <p:spPr>
          <a:xfrm>
            <a:off x="6172200" y="2802255"/>
            <a:ext cx="5181600" cy="337502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sym typeface="+mn-ea"/>
              </a:rPr>
              <a:t>Target Riset Riset Pasar Demand tinggi Kompetisi Rendah Riset Produk</a:t>
            </a:r>
            <a:endParaRPr lang="id-ID" altLang="en-US">
              <a:sym typeface="+mn-ea"/>
            </a:endParaRPr>
          </a:p>
        </p:txBody>
      </p:sp>
      <p:sp>
        <p:nvSpPr>
          <p:cNvPr id="3" name="Placeholder Konten 2"/>
          <p:cNvSpPr>
            <a:spLocks noGrp="1"/>
          </p:cNvSpPr>
          <p:nvPr>
            <p:ph idx="1"/>
          </p:nvPr>
        </p:nvSpPr>
        <p:spPr/>
        <p:txBody>
          <a:bodyPr/>
          <a:p>
            <a:r>
              <a:rPr lang="id-ID" altLang="en-US"/>
              <a:t>Info: spesifikasi, harga, kualitas, ketersediaan, pengiriman, dll.Materi: deskripsi, foto, video, 3d, dll.</a:t>
            </a:r>
            <a:endParaRPr lang="id-ID" altLang="en-US"/>
          </a:p>
        </p:txBody>
      </p:sp>
      <p:pic>
        <p:nvPicPr>
          <p:cNvPr id="4" name="Placeholder Konten 1" descr="logo_campus_yai"/>
          <p:cNvPicPr>
            <a:picLocks noChangeAspect="1"/>
          </p:cNvPicPr>
          <p:nvPr>
            <p:ph sz="half" idx="2"/>
          </p:nvPr>
        </p:nvPicPr>
        <p:blipFill>
          <a:blip r:embed="rId1"/>
          <a:stretch>
            <a:fillRect/>
          </a:stretch>
        </p:blipFill>
        <p:spPr>
          <a:xfrm>
            <a:off x="6172200" y="2313305"/>
            <a:ext cx="5181600" cy="33750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sym typeface="+mn-ea"/>
              </a:rPr>
              <a:t>Membangun Website Teknis Hosting Platform teknologi Desain Artistik</a:t>
            </a:r>
            <a:br>
              <a:rPr lang="id-ID" altLang="en-US"/>
            </a:br>
            <a:endParaRPr lang="id-ID" altLang="en-US"/>
          </a:p>
        </p:txBody>
      </p:sp>
      <p:sp>
        <p:nvSpPr>
          <p:cNvPr id="3" name="Placeholder Konten 2"/>
          <p:cNvSpPr>
            <a:spLocks noGrp="1"/>
          </p:cNvSpPr>
          <p:nvPr>
            <p:ph idx="1"/>
          </p:nvPr>
        </p:nvSpPr>
        <p:spPr/>
        <p:txBody>
          <a:bodyPr/>
          <a:p>
            <a:r>
              <a:rPr lang="id-ID" altLang="en-US"/>
              <a:t>StrukturLayoutFiturImplementasiGrafisCodingPengujianPengisian konten</a:t>
            </a:r>
            <a:endParaRPr lang="id-ID" altLang="en-US"/>
          </a:p>
        </p:txBody>
      </p:sp>
      <p:pic>
        <p:nvPicPr>
          <p:cNvPr id="4" name="Placeholder Konten 1" descr="logo_campus_yai"/>
          <p:cNvPicPr>
            <a:picLocks noChangeAspect="1"/>
          </p:cNvPicPr>
          <p:nvPr>
            <p:ph sz="half" idx="2"/>
          </p:nvPr>
        </p:nvPicPr>
        <p:blipFill>
          <a:blip r:embed="rId1"/>
          <a:stretch>
            <a:fillRect/>
          </a:stretch>
        </p:blipFill>
        <p:spPr>
          <a:xfrm>
            <a:off x="6172200" y="2313305"/>
            <a:ext cx="5181600" cy="33750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sym typeface="+mn-ea"/>
              </a:rPr>
              <a:t>Offline Marketing Iklan, Billboard, Multimedia, dll.</a:t>
            </a:r>
            <a:endParaRPr lang="id-ID" altLang="en-US">
              <a:sym typeface="+mn-ea"/>
            </a:endParaRPr>
          </a:p>
        </p:txBody>
      </p:sp>
      <p:sp>
        <p:nvSpPr>
          <p:cNvPr id="3" name="Placeholder Konten 2"/>
          <p:cNvSpPr>
            <a:spLocks noGrp="1"/>
          </p:cNvSpPr>
          <p:nvPr>
            <p:ph idx="1"/>
          </p:nvPr>
        </p:nvSpPr>
        <p:spPr/>
        <p:txBody>
          <a:bodyPr/>
          <a:p>
            <a:r>
              <a:rPr lang="id-ID" altLang="en-US"/>
              <a:t>Proses Jualan OnlineOnline Marketing SEO, PPC, SMO, Direct Mail, Affiliate, banner exchange, dll.WebsiteSales ConsultantSales/Inquiry FormProspekLanding PageProduct ListProduct DetailOffline Marketing Iklan, Billboard, Multimedia, dll.SalesReferensiPelangganAfter SalesDelivery</a:t>
            </a:r>
            <a:endParaRPr lang="id-ID" altLang="en-US"/>
          </a:p>
          <a:p>
            <a:r>
              <a:rPr lang="id-ID" altLang="en-US"/>
              <a:t>Komponen Produk identifikasi, spesifikasi, presentasi, quality control</a:t>
            </a:r>
            <a:endParaRPr lang="id-ID" altLang="en-US"/>
          </a:p>
          <a:p>
            <a:r>
              <a:rPr lang="id-ID" altLang="en-US"/>
              <a:t>Pengiriman pilihan ekspedisi, biaya, waktu, pengepakanPembayaran online payment, transfer bank, PayPal</a:t>
            </a:r>
            <a:endParaRPr lang="id-ID" altLang="en-US"/>
          </a:p>
        </p:txBody>
      </p:sp>
      <p:pic>
        <p:nvPicPr>
          <p:cNvPr id="4" name="Gambar 3" descr="Universitas-Persada-Indonesia-YAI"/>
          <p:cNvPicPr>
            <a:picLocks noChangeAspect="1"/>
          </p:cNvPicPr>
          <p:nvPr/>
        </p:nvPicPr>
        <p:blipFill>
          <a:blip r:embed="rId1"/>
          <a:stretch>
            <a:fillRect/>
          </a:stretch>
        </p:blipFill>
        <p:spPr>
          <a:xfrm>
            <a:off x="9370695" y="4961255"/>
            <a:ext cx="1983105" cy="13785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sym typeface="+mn-ea"/>
              </a:rPr>
              <a:t>Your Partner to Succes Going Online</a:t>
            </a:r>
            <a:endParaRPr lang="id-ID" altLang="en-US">
              <a:sym typeface="+mn-ea"/>
            </a:endParaRPr>
          </a:p>
        </p:txBody>
      </p:sp>
      <p:sp>
        <p:nvSpPr>
          <p:cNvPr id="3" name="Placeholder Konten 2"/>
          <p:cNvSpPr>
            <a:spLocks noGrp="1"/>
          </p:cNvSpPr>
          <p:nvPr>
            <p:ph idx="1"/>
          </p:nvPr>
        </p:nvSpPr>
        <p:spPr/>
        <p:txBody>
          <a:bodyPr/>
          <a:p>
            <a:r>
              <a:rPr lang="id-ID" altLang="en-US"/>
              <a:t>Terima KasihYour Partner to Succes Going Online</a:t>
            </a:r>
            <a:endParaRPr lang="id-ID" altLang="en-US"/>
          </a:p>
        </p:txBody>
      </p:sp>
      <p:pic>
        <p:nvPicPr>
          <p:cNvPr id="4" name="Placeholder Konten 1" descr="logo_campus_yai"/>
          <p:cNvPicPr>
            <a:picLocks noChangeAspect="1"/>
          </p:cNvPicPr>
          <p:nvPr>
            <p:ph sz="half" idx="2"/>
          </p:nvPr>
        </p:nvPicPr>
        <p:blipFill>
          <a:blip r:embed="rId1"/>
          <a:stretch>
            <a:fillRect/>
          </a:stretch>
        </p:blipFill>
        <p:spPr>
          <a:xfrm>
            <a:off x="3339465" y="2532380"/>
            <a:ext cx="5181600" cy="33750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t>Saatnya Go Online 2012"Strategi Meningkatkan Penjualan melalui Digital Marketing"</a:t>
            </a:r>
            <a:endParaRPr lang="id-ID" altLang="en-US"/>
          </a:p>
        </p:txBody>
      </p:sp>
      <p:sp>
        <p:nvSpPr>
          <p:cNvPr id="3" name="Placeholder Konten 2"/>
          <p:cNvSpPr>
            <a:spLocks noGrp="1"/>
          </p:cNvSpPr>
          <p:nvPr>
            <p:ph sz="half" idx="1"/>
          </p:nvPr>
        </p:nvSpPr>
        <p:spPr/>
        <p:txBody>
          <a:bodyPr/>
          <a:p>
            <a:r>
              <a:rPr lang="id-ID" altLang="en-US"/>
              <a:t> 2 Milyar Pengguna Internet</a:t>
            </a:r>
            <a:endParaRPr lang="id-ID" altLang="en-US"/>
          </a:p>
          <a:p>
            <a:r>
              <a:rPr lang="id-ID" altLang="en-US"/>
              <a:t> 39,6 Juta pengguna Internet di Indonesia</a:t>
            </a:r>
            <a:endParaRPr lang="id-ID" altLang="en-US"/>
          </a:p>
          <a:p>
            <a:r>
              <a:rPr lang="id-ID" altLang="en-US"/>
              <a:t> 41,5 Juta Markplus Insight</a:t>
            </a:r>
            <a:endParaRPr lang="id-ID" altLang="en-US"/>
          </a:p>
          <a:p>
            <a:r>
              <a:rPr lang="id-ID" altLang="en-US"/>
              <a:t> Di mana sajakah mereka ( Calon Customer, klien, Suplier, Distributor anda)</a:t>
            </a:r>
            <a:endParaRPr lang="id-ID" altLang="en-US"/>
          </a:p>
          <a:p>
            <a:r>
              <a:rPr lang="id-ID" altLang="en-US"/>
              <a:t> Dan akan terus bertambah</a:t>
            </a:r>
            <a:endParaRPr lang="id-ID" altLang="en-US"/>
          </a:p>
        </p:txBody>
      </p:sp>
      <p:pic>
        <p:nvPicPr>
          <p:cNvPr id="4" name="Placeholder Konten 1" descr="logo_campus_yai"/>
          <p:cNvPicPr>
            <a:picLocks noChangeAspect="1"/>
          </p:cNvPicPr>
          <p:nvPr>
            <p:ph sz="half" idx="2"/>
          </p:nvPr>
        </p:nvPicPr>
        <p:blipFill>
          <a:blip r:embed="rId1"/>
          <a:stretch>
            <a:fillRect/>
          </a:stretch>
        </p:blipFill>
        <p:spPr>
          <a:xfrm>
            <a:off x="6172200" y="2313305"/>
            <a:ext cx="5181600" cy="33750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Dunia telah berubah</a:t>
            </a:r>
            <a:endParaRPr lang="id-ID" altLang="en-US"/>
          </a:p>
        </p:txBody>
      </p:sp>
      <p:sp>
        <p:nvSpPr>
          <p:cNvPr id="3" name="Placeholder Konten 2"/>
          <p:cNvSpPr>
            <a:spLocks noGrp="1"/>
          </p:cNvSpPr>
          <p:nvPr>
            <p:ph idx="1"/>
          </p:nvPr>
        </p:nvSpPr>
        <p:spPr/>
        <p:txBody>
          <a:bodyPr/>
          <a:p>
            <a:r>
              <a:rPr lang="id-ID" altLang="en-US"/>
              <a:t> Media Baru</a:t>
            </a:r>
            <a:endParaRPr lang="id-ID" altLang="en-US"/>
          </a:p>
          <a:p>
            <a:r>
              <a:rPr lang="id-ID" altLang="en-US"/>
              <a:t>Tingkat Popularitas Media</a:t>
            </a:r>
            <a:endParaRPr lang="id-ID" altLang="en-US"/>
          </a:p>
        </p:txBody>
      </p:sp>
      <p:pic>
        <p:nvPicPr>
          <p:cNvPr id="4" name="Placeholder Konten 3" descr="Universitas-Persada-Indonesia-YAI"/>
          <p:cNvPicPr>
            <a:picLocks noChangeAspect="1"/>
          </p:cNvPicPr>
          <p:nvPr>
            <p:ph sz="half" idx="2"/>
          </p:nvPr>
        </p:nvPicPr>
        <p:blipFill>
          <a:blip r:embed="rId1"/>
          <a:stretch>
            <a:fillRect/>
          </a:stretch>
        </p:blipFill>
        <p:spPr>
          <a:xfrm>
            <a:off x="6172200" y="2200275"/>
            <a:ext cx="5181600" cy="36010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 Kenali Calon Pelanggan Anda</a:t>
            </a:r>
            <a:endParaRPr lang="id-ID" altLang="en-US"/>
          </a:p>
        </p:txBody>
      </p:sp>
      <p:sp>
        <p:nvSpPr>
          <p:cNvPr id="3" name="Placeholder Konten 2"/>
          <p:cNvSpPr>
            <a:spLocks noGrp="1"/>
          </p:cNvSpPr>
          <p:nvPr>
            <p:ph sz="half" idx="1"/>
          </p:nvPr>
        </p:nvSpPr>
        <p:spPr/>
        <p:txBody>
          <a:bodyPr/>
          <a:p>
            <a:r>
              <a:rPr lang="id-ID" altLang="en-US"/>
              <a:t>Pengguna Social Media</a:t>
            </a:r>
            <a:endParaRPr lang="id-ID" altLang="en-US"/>
          </a:p>
          <a:p>
            <a:r>
              <a:rPr lang="id-ID" altLang="en-US"/>
              <a:t>15 Dapatkah Anda membayangkan</a:t>
            </a:r>
            <a:endParaRPr lang="id-ID" altLang="en-US"/>
          </a:p>
          <a:p>
            <a:r>
              <a:rPr lang="id-ID" altLang="en-US"/>
              <a:t>Jika Hanya 0.01% dari (Tiga Puluh Juta) pengguna internet di Indonesia menjadi pelanggan Anda..?</a:t>
            </a:r>
            <a:endParaRPr lang="id-ID" altLang="en-US"/>
          </a:p>
        </p:txBody>
      </p:sp>
      <p:pic>
        <p:nvPicPr>
          <p:cNvPr id="4" name="Placeholder Konten 3" descr="Universitas-Persada-Indonesia-YAI"/>
          <p:cNvPicPr>
            <a:picLocks noChangeAspect="1"/>
          </p:cNvPicPr>
          <p:nvPr>
            <p:ph sz="half" idx="2"/>
          </p:nvPr>
        </p:nvPicPr>
        <p:blipFill>
          <a:blip r:embed="rId1"/>
          <a:stretch>
            <a:fillRect/>
          </a:stretch>
        </p:blipFill>
        <p:spPr>
          <a:xfrm>
            <a:off x="6172200" y="2200275"/>
            <a:ext cx="5181600" cy="36010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Mengapa Internet Marketing..?</a:t>
            </a:r>
            <a:endParaRPr lang="id-ID" altLang="en-US"/>
          </a:p>
        </p:txBody>
      </p:sp>
      <p:sp>
        <p:nvSpPr>
          <p:cNvPr id="3" name="Placeholder Konten 2"/>
          <p:cNvSpPr>
            <a:spLocks noGrp="1"/>
          </p:cNvSpPr>
          <p:nvPr>
            <p:ph idx="1"/>
          </p:nvPr>
        </p:nvSpPr>
        <p:spPr/>
        <p:txBody>
          <a:bodyPr/>
          <a:p>
            <a:r>
              <a:rPr lang="id-ID" altLang="en-US"/>
              <a:t>Kita akan mempunyai salesman yang bisa bekerja 1x24 jam selama setahun penuhKita akan berpeluang mendapatkan pembeli di seluruh Indonesia bahkan duniaEfisien, Tidak membutuhkan biaya yang besar ( tidak perlu keluarkan biaya untuk stok barang )Paperless, mendukung gerakan cinta lingkungan, tanpa kertas &amp;/ brosurSpaceless, tidak membutuhkan ruang atau kantor khusus, cukup dengan sebuah PC atau Laptop dengan koneksi internetMempunyai pasar yang unlimited (tak terbatas)Tren ke Depan yang Semakin Meningkat jumlah Penggunanya</a:t>
            </a:r>
            <a:endParaRPr lang="id-ID"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 Tidak Seluruhnya Benar !!!</a:t>
            </a:r>
            <a:endParaRPr lang="id-ID" altLang="en-US"/>
          </a:p>
        </p:txBody>
      </p:sp>
      <p:sp>
        <p:nvSpPr>
          <p:cNvPr id="3" name="Placeholder Konten 2"/>
          <p:cNvSpPr>
            <a:spLocks noGrp="1"/>
          </p:cNvSpPr>
          <p:nvPr>
            <p:ph idx="1"/>
          </p:nvPr>
        </p:nvSpPr>
        <p:spPr>
          <a:xfrm>
            <a:off x="609600" y="1174750"/>
            <a:ext cx="9425305" cy="4953000"/>
          </a:xfrm>
        </p:spPr>
        <p:txBody>
          <a:bodyPr/>
          <a:p>
            <a:r>
              <a:rPr lang="id-ID" altLang="en-US"/>
              <a:t>Modal kecil: komputer, koneksi berkualitas, domain, hosting berkualitas, pengetahuan (kursus, buku, dll.) &gt;&gt; perlu modal lumayan.Waktu fleksibel: SEO memerlukan waktu yang banyak dan terus menerus, pembeli harus direspon secepatnya sebelum pergi ke website orang &gt;&gt; bisnis online = 24 jam sehari.Tempat fleksibel: setidaknya kita perlu jangkauan internet, perlu ruang cukup untuk semua karyawan, pada tahap tertentu akan ada vendor dan datang berkunjung &gt;&gt; kita perlu tempat yang memadai.</a:t>
            </a:r>
            <a:endParaRPr lang="id-ID" altLang="en-US"/>
          </a:p>
        </p:txBody>
      </p:sp>
      <p:pic>
        <p:nvPicPr>
          <p:cNvPr id="4" name="Gambar 3" descr="Universitas-Persada-Indonesia-YAI"/>
          <p:cNvPicPr>
            <a:picLocks noChangeAspect="1"/>
          </p:cNvPicPr>
          <p:nvPr/>
        </p:nvPicPr>
        <p:blipFill>
          <a:blip r:embed="rId1"/>
          <a:stretch>
            <a:fillRect/>
          </a:stretch>
        </p:blipFill>
        <p:spPr>
          <a:xfrm>
            <a:off x="9204960" y="0"/>
            <a:ext cx="2705100" cy="18802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Tidak Seluruhnya Benar !!!</a:t>
            </a:r>
            <a:endParaRPr lang="id-ID" altLang="en-US"/>
          </a:p>
        </p:txBody>
      </p:sp>
      <p:sp>
        <p:nvSpPr>
          <p:cNvPr id="3" name="Placeholder Konten 2"/>
          <p:cNvSpPr>
            <a:spLocks noGrp="1"/>
          </p:cNvSpPr>
          <p:nvPr>
            <p:ph idx="1"/>
          </p:nvPr>
        </p:nvSpPr>
        <p:spPr>
          <a:xfrm>
            <a:off x="609600" y="1174750"/>
            <a:ext cx="9659620" cy="4953000"/>
          </a:xfrm>
        </p:spPr>
        <p:txBody>
          <a:bodyPr/>
          <a:p>
            <a:r>
              <a:rPr lang="id-ID" altLang="en-US"/>
              <a:t>Tidak perlu pendidikan/pengetahuan tinggi: kita perlu mengetahui bagaimana membuat website yang baik, teknik SEO, manajemen usaha, dll. &gt;&gt; belajar atau membayar orang lain.Tidak perlu karyawan: pada prinsipnya apa yang tidak bisa kita lakukan sendiri harus dilakukan orang lain &gt;&gt; kerjakan sendiri, ambil karyawan, outsource.Jangkauan luas: benar, tapi perhatikan keterbatasan, misalnya soal bahasa, soal pengiriman, soal layanan purna jual, dll. &gt;&gt; jangkauan global perlu kesiapan global.</a:t>
            </a:r>
            <a:endParaRPr lang="id-ID" altLang="en-US"/>
          </a:p>
        </p:txBody>
      </p:sp>
      <p:pic>
        <p:nvPicPr>
          <p:cNvPr id="4" name="Gambar 3" descr="Universitas-Persada-Indonesia-YAI"/>
          <p:cNvPicPr>
            <a:picLocks noChangeAspect="1"/>
          </p:cNvPicPr>
          <p:nvPr/>
        </p:nvPicPr>
        <p:blipFill>
          <a:blip r:embed="rId1"/>
          <a:stretch>
            <a:fillRect/>
          </a:stretch>
        </p:blipFill>
        <p:spPr>
          <a:xfrm>
            <a:off x="9626600" y="0"/>
            <a:ext cx="2768600" cy="1924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a:bodyPr>
          <a:p>
            <a:r>
              <a:rPr lang="id-ID" altLang="en-US">
                <a:sym typeface="+mn-ea"/>
              </a:rPr>
              <a:t>Tidak Seluruhnya Benar !!!</a:t>
            </a:r>
            <a:endParaRPr lang="id-ID" altLang="en-US"/>
          </a:p>
        </p:txBody>
      </p:sp>
      <p:sp>
        <p:nvSpPr>
          <p:cNvPr id="3" name="Placeholder Konten 2"/>
          <p:cNvSpPr>
            <a:spLocks noGrp="1"/>
          </p:cNvSpPr>
          <p:nvPr>
            <p:ph idx="1"/>
          </p:nvPr>
        </p:nvSpPr>
        <p:spPr>
          <a:xfrm>
            <a:off x="609600" y="1174750"/>
            <a:ext cx="10033635" cy="4953000"/>
          </a:xfrm>
        </p:spPr>
        <p:txBody>
          <a:bodyPr/>
          <a:p>
            <a:r>
              <a:rPr lang="id-ID" altLang="en-US"/>
              <a:t>Produk fleksibel: fleksibel tapi tidak asal, faktor harga, kualitas, ketersediaan, pengiriman, merupakan aspek-aspek yang harus diperhatikan. &gt;&gt; fleksibel tapi tidak asal.Margin keuntungan tinggi: persaingan bisnis online lebih ketat dari bisnis tradisional. Saingan kita bukan hanya toko sebelah tapi toko-toko lain yang mungkin berada di negara lain. &gt;&gt; harga, kualitas produk, kualitas layanan harus kompetitif.</a:t>
            </a:r>
            <a:endParaRPr lang="id-ID" altLang="en-US"/>
          </a:p>
        </p:txBody>
      </p:sp>
      <p:pic>
        <p:nvPicPr>
          <p:cNvPr id="4" name="Gambar 3" descr="Universitas-Persada-Indonesia-YAI"/>
          <p:cNvPicPr>
            <a:picLocks noChangeAspect="1"/>
          </p:cNvPicPr>
          <p:nvPr/>
        </p:nvPicPr>
        <p:blipFill>
          <a:blip r:embed="rId1"/>
          <a:stretch>
            <a:fillRect/>
          </a:stretch>
        </p:blipFill>
        <p:spPr>
          <a:xfrm>
            <a:off x="10096500" y="0"/>
            <a:ext cx="2611755" cy="18154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sym typeface="+mn-ea"/>
              </a:rPr>
              <a:t>Tidak Seluruhnya Benar !!!</a:t>
            </a:r>
            <a:br>
              <a:rPr lang="id-ID" altLang="en-US"/>
            </a:br>
            <a:endParaRPr lang="id-ID" altLang="en-US"/>
          </a:p>
        </p:txBody>
      </p:sp>
      <p:sp>
        <p:nvSpPr>
          <p:cNvPr id="3" name="Placeholder Konten 2"/>
          <p:cNvSpPr>
            <a:spLocks noGrp="1"/>
          </p:cNvSpPr>
          <p:nvPr>
            <p:ph idx="1"/>
          </p:nvPr>
        </p:nvSpPr>
        <p:spPr>
          <a:xfrm>
            <a:off x="468630" y="1487805"/>
            <a:ext cx="10066020" cy="4953000"/>
          </a:xfrm>
        </p:spPr>
        <p:txBody>
          <a:bodyPr/>
          <a:p>
            <a:r>
              <a:rPr lang="id-ID" altLang="en-US"/>
              <a:t>Produk – baik hasil produksi kita sendiri ataupunhasil produksi fihak lain, tapi kita “menguasai” produk &gt;&gt; membuka pasar.Pasar – kita menguasai pasar atau memiliki akses ke pasar &gt;&gt; mencari produk yang sesuai.Nggak punya apa-apa &gt;&gt; membuka pasar dan mencari produk.Dari manapun kita mulai bergerak intinya kita harus melakukan salah satu atau dua-duanya: membuka pasar dan/atau mencari produk.</a:t>
            </a:r>
            <a:endParaRPr lang="id-ID" altLang="en-US"/>
          </a:p>
        </p:txBody>
      </p:sp>
      <p:pic>
        <p:nvPicPr>
          <p:cNvPr id="4" name="Gambar 3" descr="Universitas-Persada-Indonesia-YAI"/>
          <p:cNvPicPr>
            <a:picLocks noChangeAspect="1"/>
          </p:cNvPicPr>
          <p:nvPr/>
        </p:nvPicPr>
        <p:blipFill>
          <a:blip r:embed="rId1"/>
          <a:stretch>
            <a:fillRect/>
          </a:stretch>
        </p:blipFill>
        <p:spPr>
          <a:xfrm>
            <a:off x="9736455" y="0"/>
            <a:ext cx="2737485" cy="1902460"/>
          </a:xfrm>
          <a:prstGeom prst="rect">
            <a:avLst/>
          </a:prstGeom>
        </p:spPr>
      </p:pic>
    </p:spTree>
  </p:cSld>
  <p:clrMapOvr>
    <a:masterClrMapping/>
  </p:clrMapOvr>
</p:sld>
</file>

<file path=ppt/theme/theme1.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5061</Words>
  <Application>WPS Presentation</Application>
  <PresentationFormat>Widescreen</PresentationFormat>
  <Paragraphs>80</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SimSun</vt:lpstr>
      <vt:lpstr>Wingdings</vt:lpstr>
      <vt:lpstr>Calibri Light</vt:lpstr>
      <vt:lpstr>Calibri</vt:lpstr>
      <vt:lpstr>Microsoft YaHei</vt:lpstr>
      <vt:lpstr>Arial Unicode MS</vt:lpstr>
      <vt:lpstr>Data Pie Charts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Digital Marketing</dc:title>
  <dc:creator/>
  <cp:lastModifiedBy>Donny Hamzah Harahap</cp:lastModifiedBy>
  <cp:revision>2</cp:revision>
  <dcterms:created xsi:type="dcterms:W3CDTF">2022-02-04T11:27:39Z</dcterms:created>
  <dcterms:modified xsi:type="dcterms:W3CDTF">2022-02-04T11:30:58Z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4B1ADA12340147C19AAFE0F2E51271BF</vt:lpwstr>
  </property>
  <property fmtid="{D5CDD505-2E9C-101B-9397-08002B2CF9AE}" pid="3" name="KSOProductBuildVer">
    <vt:lpwstr>1057-11.2.0.10463</vt:lpwstr>
  </property>
</Properties>
</file>