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8328" y="639097"/>
            <a:ext cx="8674743" cy="3686015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THE ORCHESTRATING- </a:t>
            </a:r>
            <a:r>
              <a:rPr lang="en-US" sz="6700" b="1" dirty="0">
                <a:solidFill>
                  <a:srgbClr val="0070C0"/>
                </a:solidFill>
              </a:rPr>
              <a:t>BUSINESS DIGITAL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wilhelmus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Susilo- 2023-24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Mm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upi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1972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2935706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EB8A6CB-88D1-4227-92C1-BB5D1F281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65" y="4448556"/>
            <a:ext cx="151938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C7A4-518F-45AA-AE19-60C322A9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Legacy business model barriers and succeeding with digital business model innovation</a:t>
            </a:r>
            <a:endParaRPr lang="en-ID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E6EE5-F4CE-4B6D-AB51-16BBF65A0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43" t="39462" r="32541" b="21962"/>
          <a:stretch/>
        </p:blipFill>
        <p:spPr>
          <a:xfrm>
            <a:off x="1097280" y="1737359"/>
            <a:ext cx="10058400" cy="5022669"/>
          </a:xfrm>
        </p:spPr>
      </p:pic>
    </p:spTree>
    <p:extLst>
      <p:ext uri="{BB962C8B-B14F-4D97-AF65-F5344CB8AC3E}">
        <p14:creationId xmlns:p14="http://schemas.microsoft.com/office/powerpoint/2010/main" val="201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AFAC-6196-4AE0-B79F-856B1617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Perlunya</a:t>
            </a:r>
            <a:r>
              <a:rPr lang="en-US" sz="4800" dirty="0"/>
              <a:t> </a:t>
            </a:r>
            <a:r>
              <a:rPr lang="en-US" sz="4800" dirty="0" err="1"/>
              <a:t>kolaborasi</a:t>
            </a:r>
            <a:r>
              <a:rPr lang="en-US" sz="4800" dirty="0"/>
              <a:t> </a:t>
            </a:r>
            <a:r>
              <a:rPr lang="en-US" sz="4800" dirty="0" err="1"/>
              <a:t>ekosistem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90B0-3302-49BB-904B-2B037CA17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berhasil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inovasi</a:t>
            </a:r>
            <a:r>
              <a:rPr lang="en-US" sz="3200" dirty="0"/>
              <a:t> model </a:t>
            </a:r>
            <a:r>
              <a:rPr lang="en-US" sz="3200" dirty="0" err="1"/>
              <a:t>bisnis</a:t>
            </a:r>
            <a:r>
              <a:rPr lang="en-US" sz="3200" dirty="0"/>
              <a:t> digital, </a:t>
            </a:r>
            <a:r>
              <a:rPr lang="en-US" sz="3200" dirty="0" err="1"/>
              <a:t>produsen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memimpin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revitalisasi</a:t>
            </a:r>
            <a:r>
              <a:rPr lang="en-US" sz="3200" dirty="0"/>
              <a:t> dan </a:t>
            </a:r>
            <a:r>
              <a:rPr lang="en-US" sz="3200" dirty="0" err="1"/>
              <a:t>realisasi</a:t>
            </a:r>
            <a:r>
              <a:rPr lang="en-US" sz="3200" dirty="0"/>
              <a:t> </a:t>
            </a:r>
            <a:r>
              <a:rPr lang="en-US" sz="3200" dirty="0" err="1"/>
              <a:t>ekosistem</a:t>
            </a:r>
            <a:r>
              <a:rPr lang="en-US" sz="3200" dirty="0"/>
              <a:t>. </a:t>
            </a:r>
            <a:r>
              <a:rPr lang="en-US" sz="3200" dirty="0" err="1"/>
              <a:t>Kerangka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terbaik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menggambarkan</a:t>
            </a:r>
            <a:r>
              <a:rPr lang="en-US" sz="3200" dirty="0"/>
              <a:t> </a:t>
            </a:r>
            <a:r>
              <a:rPr lang="en-US" sz="3200" dirty="0" err="1"/>
              <a:t>hambatan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dan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mengatasinya</a:t>
            </a:r>
            <a:r>
              <a:rPr lang="en-US" sz="3200" dirty="0"/>
              <a:t>. </a:t>
            </a:r>
            <a:r>
              <a:rPr lang="en-US" sz="3200" dirty="0" err="1"/>
              <a:t>Kerangka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menggaris</a:t>
            </a:r>
            <a:r>
              <a:rPr lang="en-US" sz="3200" dirty="0"/>
              <a:t> </a:t>
            </a:r>
            <a:r>
              <a:rPr lang="en-US" sz="3200" dirty="0" err="1"/>
              <a:t>bawahi</a:t>
            </a:r>
            <a:r>
              <a:rPr lang="en-US" sz="3200" dirty="0"/>
              <a:t> </a:t>
            </a:r>
            <a:r>
              <a:rPr lang="en-US" sz="3200" dirty="0" err="1"/>
              <a:t>perlunya</a:t>
            </a:r>
            <a:r>
              <a:rPr lang="en-US" sz="3200" dirty="0"/>
              <a:t> </a:t>
            </a:r>
            <a:r>
              <a:rPr lang="en-US" sz="3200" dirty="0" err="1"/>
              <a:t>kolaborasi</a:t>
            </a:r>
            <a:r>
              <a:rPr lang="en-US" sz="3200" dirty="0"/>
              <a:t> </a:t>
            </a:r>
            <a:r>
              <a:rPr lang="en-US" sz="3200" dirty="0" err="1"/>
              <a:t>ekosistem</a:t>
            </a:r>
            <a:r>
              <a:rPr lang="en-US" sz="3200" dirty="0"/>
              <a:t> dan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rekomendasi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terbaik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melanjutka</a:t>
            </a:r>
            <a:r>
              <a:rPr lang="en-US" sz="3200" dirty="0"/>
              <a:t>.
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61499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DEAD-A8F7-4522-9283-A006BF40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A Framework for Orchestrating Industrial Ecosystems </a:t>
            </a:r>
            <a:br>
              <a:rPr lang="en-ID" dirty="0"/>
            </a:br>
            <a:r>
              <a:rPr lang="en-ID" sz="1300" dirty="0"/>
              <a:t>David Sjödin1,2, Vinit Parida1,2,3, and Ivanka </a:t>
            </a:r>
            <a:r>
              <a:rPr lang="en-ID" sz="1300" dirty="0" err="1"/>
              <a:t>Visnjic</a:t>
            </a:r>
            <a:r>
              <a:rPr lang="en-ID" sz="1300" dirty="0"/>
              <a:t>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0979-F2B2-43F1-BC29-EAB194ED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Perusahaan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berkompetitif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pada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mendigitalkan</a:t>
            </a:r>
            <a:r>
              <a:rPr lang="en-US" sz="2400" b="1" dirty="0">
                <a:solidFill>
                  <a:srgbClr val="0070C0"/>
                </a:solidFill>
              </a:rPr>
              <a:t> model </a:t>
            </a:r>
            <a:r>
              <a:rPr lang="en-US" sz="2400" b="1" dirty="0" err="1">
                <a:solidFill>
                  <a:srgbClr val="0070C0"/>
                </a:solidFill>
              </a:rPr>
              <a:t>bisnis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(</a:t>
            </a:r>
            <a:r>
              <a:rPr lang="en-US" sz="2400" dirty="0" err="1"/>
              <a:t>yaitu</a:t>
            </a:r>
            <a:r>
              <a:rPr lang="en-US" sz="2400" dirty="0"/>
              <a:t>,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dan </a:t>
            </a:r>
            <a:r>
              <a:rPr lang="en-US" sz="2400" dirty="0" err="1"/>
              <a:t>layanan</a:t>
            </a:r>
            <a:r>
              <a:rPr lang="en-US" sz="2400" dirty="0"/>
              <a:t> digital dan </a:t>
            </a:r>
            <a:r>
              <a:rPr lang="en-US" sz="2400" dirty="0" err="1"/>
              <a:t>ditingkatkan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digital).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mitra</a:t>
            </a:r>
            <a:r>
              <a:rPr lang="en-US" sz="2400" dirty="0"/>
              <a:t> digital </a:t>
            </a:r>
            <a:r>
              <a:rPr lang="en-US" sz="2400" dirty="0" err="1"/>
              <a:t>baru</a:t>
            </a:r>
            <a:r>
              <a:rPr lang="en-US" sz="2400" dirty="0"/>
              <a:t> dan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pemasok</a:t>
            </a:r>
            <a:r>
              <a:rPr lang="en-US" sz="2400" dirty="0"/>
              <a:t>, </a:t>
            </a:r>
            <a:r>
              <a:rPr lang="en-US" sz="2400" dirty="0" err="1"/>
              <a:t>mitra</a:t>
            </a:r>
            <a:r>
              <a:rPr lang="en-US" sz="2400" dirty="0"/>
              <a:t>, dan </a:t>
            </a:r>
            <a:r>
              <a:rPr lang="en-US" sz="2400" dirty="0" err="1"/>
              <a:t>pemangku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digitalisasi</a:t>
            </a:r>
            <a:r>
              <a:rPr lang="en-US" sz="2400" dirty="0"/>
              <a:t>. </a:t>
            </a:r>
            <a:r>
              <a:rPr lang="en-US" sz="2400" b="1" dirty="0" err="1">
                <a:solidFill>
                  <a:srgbClr val="0070C0"/>
                </a:solidFill>
              </a:rPr>
              <a:t>Mengatur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ekosistem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berkembang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ini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sangat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menantang</a:t>
            </a:r>
            <a:r>
              <a:rPr lang="en-US" sz="2400" dirty="0"/>
              <a:t>. </a:t>
            </a: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berjuang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model </a:t>
            </a:r>
            <a:r>
              <a:rPr lang="en-US" sz="2400" b="1" dirty="0" err="1"/>
              <a:t>bisnis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visi</a:t>
            </a:r>
            <a:r>
              <a:rPr lang="en-US" sz="2400" b="1" dirty="0">
                <a:solidFill>
                  <a:srgbClr val="0070C0"/>
                </a:solidFill>
              </a:rPr>
              <a:t> digital, </a:t>
            </a:r>
            <a:r>
              <a:rPr lang="en-US" sz="2400" b="1" dirty="0" err="1">
                <a:solidFill>
                  <a:srgbClr val="0070C0"/>
                </a:solidFill>
              </a:rPr>
              <a:t>rantai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nilai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berpusat</a:t>
            </a:r>
            <a:r>
              <a:rPr lang="en-US" sz="2400" b="1" dirty="0">
                <a:solidFill>
                  <a:srgbClr val="0070C0"/>
                </a:solidFill>
              </a:rPr>
              <a:t> pada </a:t>
            </a:r>
            <a:r>
              <a:rPr lang="en-US" sz="2400" b="1" dirty="0" err="1">
                <a:solidFill>
                  <a:srgbClr val="0070C0"/>
                </a:solidFill>
              </a:rPr>
              <a:t>produk</a:t>
            </a:r>
            <a:r>
              <a:rPr lang="en-US" sz="2400" dirty="0"/>
              <a:t>, dan bias </a:t>
            </a:r>
            <a:r>
              <a:rPr lang="en-US" sz="2400" dirty="0" err="1"/>
              <a:t>terhadap</a:t>
            </a:r>
            <a:r>
              <a:rPr lang="en-US" sz="2400" dirty="0"/>
              <a:t> formula </a:t>
            </a:r>
            <a:r>
              <a:rPr lang="en-US" sz="2400" dirty="0" err="1"/>
              <a:t>laba</a:t>
            </a:r>
            <a:r>
              <a:rPr lang="en-US" sz="2400" dirty="0"/>
              <a:t> yang </a:t>
            </a:r>
            <a:r>
              <a:rPr lang="en-US" sz="2400" dirty="0" err="1"/>
              <a:t>berpusat</a:t>
            </a:r>
            <a:r>
              <a:rPr lang="en-US" sz="2400" dirty="0"/>
              <a:t> pada 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produsen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terkemuka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telah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mengembangkan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pendekatan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baru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orkestrasi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ekosistem</a:t>
            </a:r>
            <a:endParaRPr lang="en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2C53-7994-4A55-A90C-8F33F6F6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Orchestrating this expanding and evolving ecosystem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5C95-2CFF-4367-96AB-EEE195543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 yang </a:t>
            </a:r>
            <a:r>
              <a:rPr lang="en-US" sz="2400" dirty="0" err="1"/>
              <a:t>berkembang</a:t>
            </a:r>
            <a:r>
              <a:rPr lang="en-US" sz="2400" dirty="0"/>
              <a:t> dan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dan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model </a:t>
            </a:r>
            <a:r>
              <a:rPr lang="en-US" sz="2400" b="1" dirty="0" err="1">
                <a:solidFill>
                  <a:srgbClr val="FF0000"/>
                </a:solidFill>
              </a:rPr>
              <a:t>bisnis</a:t>
            </a:r>
            <a:r>
              <a:rPr lang="en-US" sz="2400" b="1" dirty="0">
                <a:solidFill>
                  <a:srgbClr val="FF0000"/>
                </a:solidFill>
              </a:rPr>
              <a:t> digital </a:t>
            </a:r>
            <a:r>
              <a:rPr lang="en-US" sz="2400" b="1" dirty="0" err="1">
                <a:solidFill>
                  <a:srgbClr val="FF0000"/>
                </a:solidFill>
              </a:rPr>
              <a:t>adalah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usaha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sangat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kompleks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dirty="0" err="1"/>
              <a:t>menantang</a:t>
            </a:r>
            <a:r>
              <a:rPr lang="en-US" sz="2400" dirty="0"/>
              <a:t>. </a:t>
            </a:r>
            <a:r>
              <a:rPr lang="en-US" sz="2400" dirty="0" err="1"/>
              <a:t>Tantangan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model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manufaktur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yang </a:t>
            </a:r>
            <a:r>
              <a:rPr lang="en-US" sz="2400" dirty="0" err="1"/>
              <a:t>berpusat</a:t>
            </a:r>
            <a:r>
              <a:rPr lang="en-US" sz="2400" dirty="0"/>
              <a:t> pada </a:t>
            </a:r>
            <a:r>
              <a:rPr lang="en-US" sz="2400" dirty="0" err="1"/>
              <a:t>produk</a:t>
            </a:r>
            <a:r>
              <a:rPr lang="en-US" sz="2400" dirty="0"/>
              <a:t> dan 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bertentangan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kemitraan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ekosistem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baru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diperlukan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mengembangkan</a:t>
            </a:r>
            <a:r>
              <a:rPr lang="en-US" sz="2400" b="1" dirty="0">
                <a:solidFill>
                  <a:srgbClr val="FF0000"/>
                </a:solidFill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</a:rPr>
              <a:t>mengkomersialkan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solusi</a:t>
            </a:r>
            <a:r>
              <a:rPr lang="en-US" sz="2400" b="1" dirty="0">
                <a:solidFill>
                  <a:srgbClr val="FF0000"/>
                </a:solidFill>
              </a:rPr>
              <a:t> digital</a:t>
            </a:r>
            <a:r>
              <a:rPr lang="en-US" sz="2400" dirty="0"/>
              <a:t>. </a:t>
            </a:r>
            <a:r>
              <a:rPr lang="en-US" sz="2400" dirty="0" err="1"/>
              <a:t>Akibatnya</a:t>
            </a:r>
            <a:r>
              <a:rPr lang="en-US" sz="2400" dirty="0"/>
              <a:t>, </a:t>
            </a: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radikal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penciptaan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nilai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penyampaian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nilai</a:t>
            </a:r>
            <a:r>
              <a:rPr lang="en-US" sz="2400" b="1" dirty="0">
                <a:solidFill>
                  <a:srgbClr val="0070C0"/>
                </a:solidFill>
              </a:rPr>
              <a:t>, dan </a:t>
            </a:r>
            <a:r>
              <a:rPr lang="en-US" sz="2400" b="1" dirty="0" err="1">
                <a:solidFill>
                  <a:srgbClr val="0070C0"/>
                </a:solidFill>
              </a:rPr>
              <a:t>aktivitas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penangkapan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nilai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sambil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menyelaraskan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insentif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peran</a:t>
            </a:r>
            <a:r>
              <a:rPr lang="en-US" sz="2400" b="1" dirty="0">
                <a:solidFill>
                  <a:srgbClr val="0070C0"/>
                </a:solidFill>
              </a:rPr>
              <a:t>, dan </a:t>
            </a:r>
            <a:r>
              <a:rPr lang="en-US" sz="2400" b="1" dirty="0" err="1">
                <a:solidFill>
                  <a:srgbClr val="0070C0"/>
                </a:solidFill>
              </a:rPr>
              <a:t>tanggung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jawab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ekosistem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en-US" sz="2400" dirty="0"/>
              <a:t>
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668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1617-D13D-4084-9157-0A2B0439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Appropriate ecosystem collaboration starts with a value proposition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F287-C671-47BF-BCBF-90C82FA3F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proposisi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nilai</a:t>
            </a:r>
            <a:r>
              <a:rPr lang="en-US" b="1" dirty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berusaha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mengidentifikasi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aktivitas</a:t>
            </a:r>
            <a:r>
              <a:rPr lang="en-US" b="1" dirty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kumpulan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aktor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perlu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berinteraksi</a:t>
            </a:r>
            <a:r>
              <a:rPr lang="en-US" b="1" dirty="0">
                <a:solidFill>
                  <a:srgbClr val="FF0000"/>
                </a:solidFill>
              </a:rPr>
              <a:t> agar </a:t>
            </a:r>
            <a:r>
              <a:rPr lang="en-US" b="1" dirty="0" err="1">
                <a:solidFill>
                  <a:srgbClr val="FF0000"/>
                </a:solidFill>
              </a:rPr>
              <a:t>proposisi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nilai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terwujud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Volvo Group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dan </a:t>
            </a:r>
            <a:r>
              <a:rPr lang="en-US" dirty="0" err="1"/>
              <a:t>mengkomersialkan</a:t>
            </a:r>
            <a:r>
              <a:rPr lang="en-US" dirty="0"/>
              <a:t> </a:t>
            </a:r>
            <a:r>
              <a:rPr lang="en-US" b="1" dirty="0" err="1"/>
              <a:t>solusi</a:t>
            </a:r>
            <a:r>
              <a:rPr lang="en-US" b="1" dirty="0"/>
              <a:t> </a:t>
            </a:r>
            <a:r>
              <a:rPr lang="en-US" b="1" dirty="0" err="1"/>
              <a:t>pengoptimalan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konstruksi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mitra</a:t>
            </a:r>
            <a:r>
              <a:rPr lang="en-US" b="1" dirty="0"/>
              <a:t> </a:t>
            </a:r>
            <a:r>
              <a:rPr lang="en-US" b="1" dirty="0" err="1"/>
              <a:t>ekosistem</a:t>
            </a:r>
            <a:r>
              <a:rPr lang="en-US" b="1" dirty="0"/>
              <a:t> "digital native" (</a:t>
            </a:r>
            <a:r>
              <a:rPr lang="en-US" b="1" dirty="0" err="1"/>
              <a:t>misalnya</a:t>
            </a:r>
            <a:r>
              <a:rPr lang="en-US" b="1" dirty="0"/>
              <a:t>, </a:t>
            </a:r>
            <a:r>
              <a:rPr lang="en-US" b="1" dirty="0" err="1"/>
              <a:t>konektivitas</a:t>
            </a:r>
            <a:r>
              <a:rPr lang="en-US" b="1" dirty="0"/>
              <a:t>, </a:t>
            </a:r>
            <a:r>
              <a:rPr lang="en-US" b="1" dirty="0" err="1"/>
              <a:t>analitik</a:t>
            </a:r>
            <a:r>
              <a:rPr lang="en-US" b="1" dirty="0"/>
              <a:t>)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mengoordinasikan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distributor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ekosistem</a:t>
            </a:r>
            <a:r>
              <a:rPr lang="en-US" dirty="0"/>
              <a:t> yang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yang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kooperatif</a:t>
            </a:r>
            <a:r>
              <a:rPr lang="en-US" dirty="0"/>
              <a:t> dan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penawaran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, </a:t>
            </a:r>
            <a:r>
              <a:rPr lang="en-US" b="1" dirty="0" err="1"/>
              <a:t>memenuhi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, dan </a:t>
            </a:r>
            <a:r>
              <a:rPr lang="en-US" b="1" dirty="0" err="1"/>
              <a:t>akhirnya</a:t>
            </a:r>
            <a:r>
              <a:rPr lang="en-US" b="1" dirty="0"/>
              <a:t> </a:t>
            </a:r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r>
              <a:rPr lang="en-US" b="1" dirty="0"/>
              <a:t> </a:t>
            </a:r>
            <a:r>
              <a:rPr lang="en-US" b="1" dirty="0" err="1"/>
              <a:t>inovasi</a:t>
            </a:r>
            <a:r>
              <a:rPr lang="en-US" b="1" dirty="0"/>
              <a:t> </a:t>
            </a:r>
            <a:r>
              <a:rPr lang="en-US" b="1" dirty="0" err="1"/>
              <a:t>berikutnya</a:t>
            </a:r>
            <a:r>
              <a:rPr lang="en-US" b="1" dirty="0"/>
              <a:t>. 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b="1" dirty="0" err="1">
                <a:solidFill>
                  <a:srgbClr val="0070C0"/>
                </a:solidFill>
              </a:rPr>
              <a:t>kontribusi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satu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sama</a:t>
            </a:r>
            <a:r>
              <a:rPr lang="en-US" b="1" dirty="0">
                <a:solidFill>
                  <a:srgbClr val="0070C0"/>
                </a:solidFill>
              </a:rPr>
              <a:t> lain </a:t>
            </a:r>
            <a:r>
              <a:rPr lang="en-US" b="1" dirty="0" err="1">
                <a:solidFill>
                  <a:srgbClr val="0070C0"/>
                </a:solidFill>
              </a:rPr>
              <a:t>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tingkat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lebih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besar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daripada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rantai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nilai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tradisional</a:t>
            </a:r>
            <a:r>
              <a:rPr lang="en-US" dirty="0"/>
              <a:t> di mana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. Karena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dibilang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.
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1796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FD50-F0EF-455E-B72B-F5B5A2E6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manufacturers orchestrate ecosystems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A0B3-A755-40E9-83AF-9A23B824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/>
              <a:t>Menyajikan</a:t>
            </a:r>
            <a:r>
              <a:rPr lang="en-US" sz="2400" dirty="0"/>
              <a:t> </a:t>
            </a:r>
            <a:r>
              <a:rPr lang="en-US" sz="2400" b="1" dirty="0" err="1"/>
              <a:t>studi</a:t>
            </a:r>
            <a:r>
              <a:rPr lang="en-US" sz="2400" b="1" dirty="0"/>
              <a:t> </a:t>
            </a:r>
            <a:r>
              <a:rPr lang="en-US" sz="2400" b="1" dirty="0" err="1"/>
              <a:t>kasus</a:t>
            </a:r>
            <a:r>
              <a:rPr lang="en-US" sz="2400" b="1" dirty="0"/>
              <a:t> </a:t>
            </a:r>
            <a:r>
              <a:rPr lang="en-US" sz="2400" b="1" dirty="0" err="1"/>
              <a:t>eksploratif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menyelidiki</a:t>
            </a:r>
            <a:r>
              <a:rPr lang="en-US" sz="2400" b="1" dirty="0"/>
              <a:t> </a:t>
            </a:r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produsen</a:t>
            </a:r>
            <a:r>
              <a:rPr lang="en-US" sz="2400" b="1" dirty="0"/>
              <a:t> </a:t>
            </a:r>
            <a:r>
              <a:rPr lang="en-US" sz="2400" b="1" dirty="0" err="1"/>
              <a:t>mengatur</a:t>
            </a:r>
            <a:r>
              <a:rPr lang="en-US" sz="2400" b="1" dirty="0"/>
              <a:t> </a:t>
            </a:r>
            <a:r>
              <a:rPr lang="en-US" sz="2400" b="1" dirty="0" err="1"/>
              <a:t>ekosistem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inovasi</a:t>
            </a:r>
            <a:r>
              <a:rPr lang="en-US" sz="2400" b="1" dirty="0"/>
              <a:t> model </a:t>
            </a:r>
            <a:r>
              <a:rPr lang="en-US" sz="2400" b="1" dirty="0" err="1"/>
              <a:t>bisnis</a:t>
            </a:r>
            <a:r>
              <a:rPr lang="en-US" sz="2400" b="1" dirty="0"/>
              <a:t> digital.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delapan</a:t>
            </a:r>
            <a:r>
              <a:rPr lang="en-US" sz="2400" dirty="0"/>
              <a:t> </a:t>
            </a:r>
            <a:r>
              <a:rPr lang="en-US" sz="2400" dirty="0" err="1"/>
              <a:t>penyedia</a:t>
            </a:r>
            <a:r>
              <a:rPr lang="en-US" sz="2400" dirty="0"/>
              <a:t> B2B </a:t>
            </a:r>
            <a:r>
              <a:rPr lang="en-US" sz="2400" dirty="0" err="1"/>
              <a:t>Skandinavia</a:t>
            </a:r>
            <a:r>
              <a:rPr lang="en-US" sz="2400" dirty="0"/>
              <a:t> yang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global dan 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 model </a:t>
            </a:r>
            <a:r>
              <a:rPr lang="en-US" sz="2400" dirty="0" err="1"/>
              <a:t>bisnis</a:t>
            </a:r>
            <a:r>
              <a:rPr lang="en-US" sz="2400" dirty="0"/>
              <a:t> digital (</a:t>
            </a:r>
            <a:r>
              <a:rPr lang="en-US" sz="2400" dirty="0" err="1"/>
              <a:t>yaitu</a:t>
            </a:r>
            <a:r>
              <a:rPr lang="en-US" sz="2400" dirty="0"/>
              <a:t>, </a:t>
            </a:r>
            <a:r>
              <a:rPr lang="en-US" sz="2400" dirty="0" err="1"/>
              <a:t>servitisasi</a:t>
            </a:r>
            <a:r>
              <a:rPr lang="en-US" sz="2400" dirty="0"/>
              <a:t> digital).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pasar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segmen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,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teratas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).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penyedia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(</a:t>
            </a:r>
            <a:r>
              <a:rPr lang="en-US" sz="2400" dirty="0" err="1"/>
              <a:t>manufaktur</a:t>
            </a:r>
            <a:r>
              <a:rPr lang="en-US" sz="2400" dirty="0"/>
              <a:t>, </a:t>
            </a:r>
            <a:r>
              <a:rPr lang="en-US" sz="2400" dirty="0" err="1"/>
              <a:t>perkapalan</a:t>
            </a:r>
            <a:r>
              <a:rPr lang="en-US" sz="2400" dirty="0"/>
              <a:t>, </a:t>
            </a:r>
            <a:r>
              <a:rPr lang="en-US" sz="2400" dirty="0" err="1"/>
              <a:t>konstruksi</a:t>
            </a:r>
            <a:r>
              <a:rPr lang="en-US" sz="2400" dirty="0"/>
              <a:t>, dan </a:t>
            </a:r>
            <a:r>
              <a:rPr lang="en-US" sz="2400" dirty="0" err="1"/>
              <a:t>pertambangan</a:t>
            </a:r>
            <a:r>
              <a:rPr lang="en-US" sz="2400" dirty="0"/>
              <a:t>) </a:t>
            </a:r>
            <a:r>
              <a:rPr lang="en-US" sz="2400" dirty="0" err="1"/>
              <a:t>dipilih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generalisasi</a:t>
            </a:r>
            <a:r>
              <a:rPr lang="en-US" sz="2400" dirty="0"/>
              <a:t>.
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6623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F061-2670-4546-8E48-4563CA25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439004"/>
            <a:ext cx="10058400" cy="6713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 ecosystem orchestration framework </a:t>
            </a:r>
            <a:r>
              <a:rPr lang="en-US" sz="2400" dirty="0"/>
              <a:t>for DIGITAL BUSINESS MODEL INNOVATION</a:t>
            </a:r>
            <a:endParaRPr lang="en-ID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FB44E-A559-4278-B8F5-F294D761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58" t="30213" r="33772" b="30724"/>
          <a:stretch/>
        </p:blipFill>
        <p:spPr>
          <a:xfrm>
            <a:off x="228601" y="1110344"/>
            <a:ext cx="11658600" cy="5584370"/>
          </a:xfrm>
        </p:spPr>
      </p:pic>
    </p:spTree>
    <p:extLst>
      <p:ext uri="{BB962C8B-B14F-4D97-AF65-F5344CB8AC3E}">
        <p14:creationId xmlns:p14="http://schemas.microsoft.com/office/powerpoint/2010/main" val="298094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FE34-7FA3-4021-BD59-356E1797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Ecosystem Partners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40841-A2CA-4194-8A2E-D351D1C6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68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Mitra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dikemukakan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inti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orkestrasi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revitalisasi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ekosistem</a:t>
            </a:r>
            <a:r>
              <a:rPr lang="en-US" dirty="0"/>
              <a:t>.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. Pada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pada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mengharuskan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, dan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memotivasi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revitalisasi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analitik</a:t>
            </a:r>
            <a:r>
              <a:rPr lang="en-US" dirty="0"/>
              <a:t>, </a:t>
            </a:r>
            <a:r>
              <a:rPr lang="en-US" dirty="0" err="1"/>
              <a:t>pesaing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bergabung</a:t>
            </a:r>
            <a:r>
              <a:rPr lang="en-US" dirty="0"/>
              <a:t>, </a:t>
            </a:r>
            <a:r>
              <a:rPr lang="en-US" dirty="0" err="1"/>
              <a:t>Shipcorp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gratis </a:t>
            </a:r>
            <a:r>
              <a:rPr lang="en-US" dirty="0" err="1"/>
              <a:t>ke</a:t>
            </a:r>
            <a:r>
              <a:rPr lang="en-US" dirty="0"/>
              <a:t> data dan </a:t>
            </a:r>
            <a:r>
              <a:rPr lang="en-US" dirty="0" err="1"/>
              <a:t>infrastruktur</a:t>
            </a:r>
            <a:r>
              <a:rPr lang="en-US" dirty="0"/>
              <a:t> dan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oleh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kami,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dan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merevitalisasi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digital pada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yang </a:t>
            </a:r>
            <a:r>
              <a:rPr lang="en-US" dirty="0" err="1"/>
              <a:t>menguntungkan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di masa </a:t>
            </a:r>
            <a:r>
              <a:rPr lang="en-US" dirty="0" err="1"/>
              <a:t>mendatang</a:t>
            </a:r>
            <a:r>
              <a:rPr lang="en-US" dirty="0"/>
              <a:t>.
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607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4509-96B0-4436-A8B1-FCE3634B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Realization Phase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8164-2E92-40E8-8085-1E1F7655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err="1"/>
              <a:t>Fase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Setelah </a:t>
            </a:r>
            <a:r>
              <a:rPr lang="en-US" sz="2800" dirty="0" err="1"/>
              <a:t>ekosistem</a:t>
            </a:r>
            <a:r>
              <a:rPr lang="en-US" sz="2800" dirty="0"/>
              <a:t> </a:t>
            </a:r>
            <a:r>
              <a:rPr lang="en-US" sz="2800" dirty="0" err="1"/>
              <a:t>direvitalisasi</a:t>
            </a:r>
            <a:r>
              <a:rPr lang="en-US" sz="2800" dirty="0"/>
              <a:t>, </a:t>
            </a:r>
            <a:r>
              <a:rPr lang="en-US" sz="2800" dirty="0" err="1"/>
              <a:t>tantangan</a:t>
            </a:r>
            <a:r>
              <a:rPr lang="en-US" sz="2800" dirty="0"/>
              <a:t> </a:t>
            </a:r>
            <a:r>
              <a:rPr lang="en-US" sz="2800" dirty="0" err="1"/>
              <a:t>krusial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produsen</a:t>
            </a:r>
            <a:r>
              <a:rPr lang="en-US" sz="2800" dirty="0"/>
              <a:t> </a:t>
            </a:r>
            <a:r>
              <a:rPr lang="en-US" sz="2800" dirty="0" err="1"/>
              <a:t>petahana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(</a:t>
            </a:r>
            <a:r>
              <a:rPr lang="en-US" sz="2800" dirty="0" err="1"/>
              <a:t>yaitu</a:t>
            </a:r>
            <a:r>
              <a:rPr lang="en-US" sz="2800" dirty="0"/>
              <a:t>, </a:t>
            </a:r>
            <a:r>
              <a:rPr lang="en-US" sz="2800" dirty="0" err="1"/>
              <a:t>mewujudkan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digitalisasi</a:t>
            </a:r>
            <a:r>
              <a:rPr lang="en-US" sz="2800" dirty="0"/>
              <a:t>). </a:t>
            </a:r>
            <a:r>
              <a:rPr lang="en-US" sz="2800" dirty="0" err="1"/>
              <a:t>Fokusnya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, </a:t>
            </a:r>
            <a:r>
              <a:rPr lang="en-US" sz="2800" dirty="0" err="1"/>
              <a:t>mengkomersialkan</a:t>
            </a:r>
            <a:r>
              <a:rPr lang="en-US" sz="2800" dirty="0"/>
              <a:t>, dan </a:t>
            </a:r>
            <a:r>
              <a:rPr lang="en-US" sz="2800" dirty="0" err="1"/>
              <a:t>menskalakan</a:t>
            </a:r>
            <a:r>
              <a:rPr lang="en-US" sz="2800" dirty="0"/>
              <a:t> model </a:t>
            </a:r>
            <a:r>
              <a:rPr lang="en-US" sz="2800" dirty="0" err="1"/>
              <a:t>bisnis</a:t>
            </a:r>
            <a:r>
              <a:rPr lang="en-US" sz="2800" dirty="0"/>
              <a:t> digital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menyelaraskan</a:t>
            </a:r>
            <a:r>
              <a:rPr lang="en-US" sz="2800" dirty="0"/>
              <a:t> </a:t>
            </a:r>
            <a:r>
              <a:rPr lang="en-US" sz="2800" dirty="0" err="1"/>
              <a:t>mitra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yang </a:t>
            </a:r>
            <a:r>
              <a:rPr lang="en-US" sz="2800" dirty="0" err="1"/>
              <a:t>dihadapi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. </a:t>
            </a:r>
            <a:r>
              <a:rPr lang="en-US" sz="2800" b="1" dirty="0" err="1">
                <a:solidFill>
                  <a:srgbClr val="FF0000"/>
                </a:solidFill>
              </a:rPr>
              <a:t>Aktivitas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utama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termasuk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memimpin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kreasi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bersama</a:t>
            </a:r>
            <a:r>
              <a:rPr lang="en-US" sz="2800" b="1" dirty="0">
                <a:solidFill>
                  <a:srgbClr val="FF0000"/>
                </a:solidFill>
              </a:rPr>
              <a:t> yang tangkas, </a:t>
            </a:r>
            <a:r>
              <a:rPr lang="en-US" sz="2800" b="1" dirty="0" err="1">
                <a:solidFill>
                  <a:srgbClr val="FF0000"/>
                </a:solidFill>
              </a:rPr>
              <a:t>menyelaraskan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penyampaian</a:t>
            </a:r>
            <a:r>
              <a:rPr lang="en-US" sz="2800" b="1" dirty="0">
                <a:solidFill>
                  <a:srgbClr val="FF0000"/>
                </a:solidFill>
              </a:rPr>
              <a:t> digital, dan </a:t>
            </a:r>
            <a:r>
              <a:rPr lang="en-US" sz="2800" b="1" dirty="0" err="1">
                <a:solidFill>
                  <a:srgbClr val="FF0000"/>
                </a:solidFill>
              </a:rPr>
              <a:t>mengadaptasi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mekanisme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hasil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/>
              <a:t>
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33165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B2D9-991E-4AC2-8E5B-7A222AE9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Leading Agile Co-creation Orchestrating the realization of value creation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0927-4610-4F99-8C3A-C0CB48C6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Leading Agile Co-creation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realisasi</a:t>
            </a:r>
            <a:r>
              <a:rPr lang="en-US" sz="2000" dirty="0"/>
              <a:t> </a:t>
            </a:r>
            <a:r>
              <a:rPr lang="en-US" sz="2000" dirty="0" err="1"/>
              <a:t>penciptaan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ekosistem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dipastikan</a:t>
            </a:r>
            <a:r>
              <a:rPr lang="en-US" sz="2000" dirty="0"/>
              <a:t> oleh </a:t>
            </a:r>
            <a:r>
              <a:rPr lang="en-US" sz="2000" dirty="0" err="1"/>
              <a:t>produsen</a:t>
            </a:r>
            <a:r>
              <a:rPr lang="en-US" sz="2000" dirty="0"/>
              <a:t> yang </a:t>
            </a:r>
            <a:r>
              <a:rPr lang="en-US" sz="2000" b="1" dirty="0" err="1"/>
              <a:t>mengambil</a:t>
            </a:r>
            <a:r>
              <a:rPr lang="en-US" sz="2000" b="1" dirty="0"/>
              <a:t> </a:t>
            </a:r>
            <a:r>
              <a:rPr lang="en-US" sz="2000" b="1" dirty="0" err="1"/>
              <a:t>tindakan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memimpin</a:t>
            </a:r>
            <a:r>
              <a:rPr lang="en-US" sz="2000" b="1" dirty="0"/>
              <a:t> </a:t>
            </a:r>
            <a:r>
              <a:rPr lang="en-US" sz="2000" b="1" dirty="0" err="1"/>
              <a:t>kreasi</a:t>
            </a:r>
            <a:r>
              <a:rPr lang="en-US" sz="2000" b="1" dirty="0"/>
              <a:t> </a:t>
            </a:r>
            <a:r>
              <a:rPr lang="en-US" sz="2000" b="1" dirty="0" err="1"/>
              <a:t>bersama</a:t>
            </a:r>
            <a:r>
              <a:rPr lang="en-US" sz="2000" b="1" dirty="0"/>
              <a:t> yang </a:t>
            </a:r>
            <a:r>
              <a:rPr lang="en-US" sz="2000" b="1" dirty="0" err="1"/>
              <a:t>gesit</a:t>
            </a:r>
            <a:r>
              <a:rPr lang="en-US" sz="2000" b="1" dirty="0"/>
              <a:t>. </a:t>
            </a:r>
            <a:r>
              <a:rPr lang="en-US" sz="2000" dirty="0"/>
              <a:t>Inti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mendapatkan</a:t>
            </a:r>
            <a:r>
              <a:rPr lang="en-US" sz="2000" b="1" dirty="0"/>
              <a:t> </a:t>
            </a:r>
            <a:r>
              <a:rPr lang="en-US" sz="2000" b="1" dirty="0" err="1"/>
              <a:t>mitra</a:t>
            </a:r>
            <a:r>
              <a:rPr lang="en-US" sz="2000" b="1" dirty="0"/>
              <a:t> </a:t>
            </a:r>
            <a:r>
              <a:rPr lang="en-US" sz="2000" b="1" dirty="0" err="1"/>
              <a:t>ekosistem</a:t>
            </a:r>
            <a:r>
              <a:rPr lang="en-US" sz="2000" b="1" dirty="0"/>
              <a:t> yang </a:t>
            </a:r>
            <a:r>
              <a:rPr lang="en-US" sz="2000" b="1" dirty="0" err="1"/>
              <a:t>sudah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dan yang </a:t>
            </a:r>
            <a:r>
              <a:rPr lang="en-US" sz="2000" b="1" dirty="0" err="1"/>
              <a:t>baru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bekerja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pelanggan</a:t>
            </a:r>
            <a:r>
              <a:rPr lang="en-US" sz="2000" b="1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penciptaan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dan </a:t>
            </a:r>
            <a:r>
              <a:rPr lang="en-US" sz="2000" dirty="0" err="1"/>
              <a:t>mengkomersialkan</a:t>
            </a:r>
            <a:r>
              <a:rPr lang="en-US" sz="2000" dirty="0"/>
              <a:t> </a:t>
            </a:r>
            <a:r>
              <a:rPr lang="en-US" sz="2000" dirty="0" err="1"/>
              <a:t>solusi</a:t>
            </a:r>
            <a:r>
              <a:rPr lang="en-US" sz="2000" dirty="0"/>
              <a:t> digital yang </a:t>
            </a:r>
            <a:r>
              <a:rPr lang="en-US" sz="2000" dirty="0" err="1"/>
              <a:t>disesuaikan</a:t>
            </a:r>
            <a:r>
              <a:rPr lang="en-US" sz="2000" dirty="0"/>
              <a:t>. </a:t>
            </a: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Conglocorp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bertemu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digital dan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bersama-sama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-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pembuatan</a:t>
            </a:r>
            <a:r>
              <a:rPr lang="en-US" sz="2000" dirty="0"/>
              <a:t> peta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transformasi</a:t>
            </a:r>
            <a:r>
              <a:rPr lang="en-US" sz="2000" dirty="0"/>
              <a:t> digital,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mencakup</a:t>
            </a:r>
            <a:r>
              <a:rPr lang="en-US" sz="2000" dirty="0"/>
              <a:t> </a:t>
            </a:r>
            <a:r>
              <a:rPr lang="en-US" sz="2000" dirty="0" err="1"/>
              <a:t>penciptaan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solusi</a:t>
            </a:r>
            <a:r>
              <a:rPr lang="en-US" sz="2000" dirty="0"/>
              <a:t> yang </a:t>
            </a:r>
            <a:r>
              <a:rPr lang="en-US" sz="2000" dirty="0" err="1"/>
              <a:t>disesuaikan</a:t>
            </a:r>
            <a:r>
              <a:rPr lang="en-US" sz="2000" dirty="0"/>
              <a:t>.
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61146301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{74D5260E-3D56-466F-9D04-3EB26682277C}tf56160789_win32</Template>
  <TotalTime>35</TotalTime>
  <Words>916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Bookman Old Style</vt:lpstr>
      <vt:lpstr>Calibri</vt:lpstr>
      <vt:lpstr>Franklin Gothic Book</vt:lpstr>
      <vt:lpstr>1_RetrospectVTI</vt:lpstr>
      <vt:lpstr>THE ORCHESTRATING- BUSINESS DIGITAL</vt:lpstr>
      <vt:lpstr>A Framework for Orchestrating Industrial Ecosystems  David Sjödin1,2, Vinit Parida1,2,3, and Ivanka Visnjic, 2022</vt:lpstr>
      <vt:lpstr>Orchestrating this expanding and evolving ecosystem</vt:lpstr>
      <vt:lpstr>Appropriate ecosystem collaboration starts with a value proposition</vt:lpstr>
      <vt:lpstr>How manufacturers orchestrate ecosystems</vt:lpstr>
      <vt:lpstr>An ecosystem orchestration framework for DIGITAL BUSINESS MODEL INNOVATION</vt:lpstr>
      <vt:lpstr>Incentivizing Ecosystem Partners</vt:lpstr>
      <vt:lpstr>Ecosystem Realization Phase</vt:lpstr>
      <vt:lpstr>Leading Agile Co-creation Orchestrating the realization of value creation</vt:lpstr>
      <vt:lpstr>Legacy business model barriers and succeeding with digital business model innovation</vt:lpstr>
      <vt:lpstr>Perlunya kolaborasi ekosistem</vt:lpstr>
      <vt:lpstr>Your best quote that reflects your approach… “It’s one small step for man, one giant leap for mankind.”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ORCHESTRATING- BUSINESS DIGITAL</dc:title>
  <dc:creator>ASUS</dc:creator>
  <cp:lastModifiedBy>ASUS</cp:lastModifiedBy>
  <cp:revision>13</cp:revision>
  <dcterms:created xsi:type="dcterms:W3CDTF">2023-02-24T06:16:03Z</dcterms:created>
  <dcterms:modified xsi:type="dcterms:W3CDTF">2023-02-24T06:52:35Z</dcterms:modified>
</cp:coreProperties>
</file>